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40"/>
    <a:srgbClr val="5E0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59" autoAdjust="0"/>
    <p:restoredTop sz="94667" autoAdjust="0"/>
  </p:normalViewPr>
  <p:slideViewPr>
    <p:cSldViewPr>
      <p:cViewPr varScale="1">
        <p:scale>
          <a:sx n="117" d="100"/>
          <a:sy n="117" d="100"/>
        </p:scale>
        <p:origin x="-233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836027324518809E-2"/>
          <c:y val="0.24297705573962075"/>
          <c:w val="0.4594735134306544"/>
          <c:h val="0.66155774334339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950-48CF-A396-31BAD69533C4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4561902537592128"/>
                  <c:y val="-0.1448751604695319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79477910666625E-2"/>
                  <c:y val="4.55267436407942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944340062211037E-3"/>
                  <c:y val="8.6951424815700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290899922032859E-2"/>
                  <c:y val="-4.2209732717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321082848507878E-2"/>
                  <c:y val="-6.1846110679775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4.7986507385962898E-2"/>
                  <c:y val="-0.10689240662018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7657848595022884E-2"/>
                  <c:y val="-0.16646167564783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5894025114481566E-2"/>
                  <c:y val="-0.1384542171777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113490406323823E-2"/>
                  <c:y val="-0.176456669382797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</c:dLbl>
            <c:dLbl>
              <c:idx val="11"/>
              <c:layout>
                <c:manualLayout>
                  <c:x val="7.251094851496423E-2"/>
                  <c:y val="-0.16732407927002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11148533787889879"/>
                  <c:y val="-0.11439411701399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10943890385873424"/>
                  <c:y val="-4.394102600567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Лист1!$A$2:$A$15</c:f>
              <c:strCache>
                <c:ptCount val="14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Задолженность и перерасчеты по отмененным налогам, сборам и иным обязательным платежам (- 7,7 тыс ₽)</c:v>
                </c:pt>
                <c:pt idx="6">
                  <c:v>Доходы от использования имущества, находящегося в государственной и муниципальной собственности 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(работ) и компенсации затрат государства </c:v>
                </c:pt>
                <c:pt idx="9">
                  <c:v>Доходы от продажи метериальных и нематериальных активов</c:v>
                </c:pt>
                <c:pt idx="11">
                  <c:v>Штрафы, санкции, возмещение ущерба</c:v>
                </c:pt>
                <c:pt idx="12">
                  <c:v>Прочие неналоговые доходы </c:v>
                </c:pt>
                <c:pt idx="13">
                  <c:v>Поступления (перечисления) по урегулированию расчетов между бюджетами 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427571.9</c:v>
                </c:pt>
                <c:pt idx="1">
                  <c:v>4921.2</c:v>
                </c:pt>
                <c:pt idx="2">
                  <c:v>47682</c:v>
                </c:pt>
                <c:pt idx="3">
                  <c:v>9688.7999999999993</c:v>
                </c:pt>
                <c:pt idx="4">
                  <c:v>5841.6</c:v>
                </c:pt>
                <c:pt idx="5">
                  <c:v>0</c:v>
                </c:pt>
                <c:pt idx="6">
                  <c:v>25964.400000000001</c:v>
                </c:pt>
                <c:pt idx="7">
                  <c:v>3714.1</c:v>
                </c:pt>
                <c:pt idx="8">
                  <c:v>2065.3000000000002</c:v>
                </c:pt>
                <c:pt idx="9">
                  <c:v>6347.9</c:v>
                </c:pt>
                <c:pt idx="11">
                  <c:v>2377.4</c:v>
                </c:pt>
                <c:pt idx="12">
                  <c:v>1220.5999999999999</c:v>
                </c:pt>
                <c:pt idx="13">
                  <c:v>6436.2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950-48CF-A396-31BAD6953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0"/>
        <c:delete val="1"/>
      </c:legendEntry>
      <c:legendEntry>
        <c:idx val="1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6758763169300238"/>
          <c:y val="3.8414436108143012E-2"/>
          <c:w val="0.5239467174208331"/>
          <c:h val="0.92704630041106539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93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656903452678675E-2"/>
                  <c:y val="6.493994255678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090125611616"/>
                  <c:y val="-7.0335047683448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839074029113403E-2"/>
                  <c:y val="-0.124726160018404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122642630844913E-3"/>
                  <c:y val="-8.33026888166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060087871679627E-2"/>
                  <c:y val="5.533223303542796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778601208247069"/>
                  <c:y val="-9.2555537055074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A0-49F8-9B1F-D04AE33583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 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182608.5</c:v>
                </c:pt>
                <c:pt idx="1">
                  <c:v>2391.3000000000002</c:v>
                </c:pt>
                <c:pt idx="2">
                  <c:v>230165.2</c:v>
                </c:pt>
                <c:pt idx="3">
                  <c:v>233923.5</c:v>
                </c:pt>
                <c:pt idx="4">
                  <c:v>3091.9</c:v>
                </c:pt>
                <c:pt idx="5">
                  <c:v>44965.3</c:v>
                </c:pt>
                <c:pt idx="6">
                  <c:v>289.39999999999998</c:v>
                </c:pt>
                <c:pt idx="7">
                  <c:v>769.7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A0-49F8-9B1F-D04AE3358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38276272122255"/>
          <c:y val="0"/>
          <c:w val="0.43460155062810379"/>
          <c:h val="1"/>
        </c:manualLayout>
      </c:layout>
      <c:overlay val="0"/>
      <c:txPr>
        <a:bodyPr/>
        <a:lstStyle/>
        <a:p>
          <a:pPr>
            <a:defRPr sz="1400" b="1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ДОХОДОВ: 737 599,7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РАСХОДОВ</a:t>
          </a:r>
          <a:r>
            <a:rPr lang="ru-RU" sz="1600" b="1" u="sng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:  698 204,8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19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F90E9-7001-4D91-8296-A9CF3172EA65}" type="datetimeFigureOut">
              <a:rPr lang="ru-RU" smtClean="0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F0567-74EF-470B-B8CD-2A72335144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28776-4ED0-4BB6-828C-F370D4429B21}" type="datetimeFigureOut">
              <a:rPr lang="ru-RU" smtClean="0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1771-3435-4148-AF20-C3376165E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3B666-C47C-40FE-B8A5-211A0A9D2D20}" type="datetimeFigureOut">
              <a:rPr lang="ru-RU" smtClean="0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02B8-EEB9-4CFC-A49B-91CB941AF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86D7-3363-47C9-8F25-3A4F50069166}" type="datetimeFigureOut">
              <a:rPr lang="ru-RU" smtClean="0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4EB4-B6E3-4D92-A94C-28D95A579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D50A5-51D0-4161-9EEC-1901DB18B470}" type="datetimeFigureOut">
              <a:rPr lang="ru-RU" smtClean="0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208E8-65B4-4C37-B555-5D9B385A7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92D1-37C3-4A6D-8E6E-4BE7742C44DD}" type="datetimeFigureOut">
              <a:rPr lang="ru-RU" smtClean="0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398E-29E1-4375-814B-6C4BF9B0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23249-F785-4FB9-A6B0-F2C14B019E43}" type="datetimeFigureOut">
              <a:rPr lang="ru-RU" smtClean="0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49D5-615F-4D56-B751-BF4692C40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2ADC5-B494-467A-ADC2-16C95AB76C22}" type="datetimeFigureOut">
              <a:rPr lang="ru-RU" smtClean="0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7EF7-0D57-4E93-869E-BD84BC9A0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27AAA-ACB3-4EBD-B5FC-B9B0A31BF0AC}" type="datetimeFigureOut">
              <a:rPr lang="ru-RU" smtClean="0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E45A-C016-414D-82F8-C7B375980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75488-3D1F-45B9-AB88-D7383A9A5E33}" type="datetimeFigureOut">
              <a:rPr lang="ru-RU" smtClean="0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5986-CC05-4E7A-9EAD-3635B0F9A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A61B2-9C9B-4971-99E2-6A6C149A4BD2}" type="datetimeFigureOut">
              <a:rPr lang="ru-RU" smtClean="0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A3DE-AE2D-47AA-BC28-61F3BA1D0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 smtClean="0"/>
              <a:pPr>
                <a:defRPr/>
              </a:pPr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B5D47-0482-480F-9D52-7A9388501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20687"/>
          </a:xfrm>
          <a:prstGeom prst="rect">
            <a:avLst/>
          </a:prstGeom>
          <a:solidFill>
            <a:schemeClr val="accent1">
              <a:lumMod val="50000"/>
            </a:schemeClr>
          </a:solidFill>
          <a:ln cap="flat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4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50800" dist="114300" dir="4920000" sx="109000" sy="109000" algn="ctr" rotWithShape="0">
              <a:srgbClr val="000000">
                <a:alpha val="0"/>
              </a:srgbClr>
            </a:outerShdw>
          </a:effectLst>
        </p:spPr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по доходам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за</a:t>
            </a:r>
            <a:r>
              <a:rPr lang="en-US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US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квартал</a:t>
            </a:r>
            <a:r>
              <a:rPr lang="en-US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202</a:t>
            </a:r>
            <a:r>
              <a:rPr lang="en-US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 года</a:t>
            </a:r>
            <a:endParaRPr lang="ru-RU" sz="24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323993695"/>
              </p:ext>
            </p:extLst>
          </p:nvPr>
        </p:nvGraphicFramePr>
        <p:xfrm>
          <a:off x="179512" y="692696"/>
          <a:ext cx="860619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41008"/>
              </p:ext>
            </p:extLst>
          </p:nvPr>
        </p:nvGraphicFramePr>
        <p:xfrm>
          <a:off x="107504" y="4725144"/>
          <a:ext cx="8928992" cy="2018898"/>
        </p:xfrm>
        <a:graphic>
          <a:graphicData uri="http://schemas.openxmlformats.org/drawingml/2006/table">
            <a:tbl>
              <a:tblPr/>
              <a:tblGrid>
                <a:gridCol w="6686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2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193 776,0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Безвозмездные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155 192,5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469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Дотации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30 884,1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2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Субсидии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бюджетам бюджетной системы РФ (межбюджетные субсидии)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104 559,4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9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Субвенции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19 249,0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8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9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Прочие безвозмездные поступления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40 096,3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-1 512,8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926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по расходам </a:t>
            </a:r>
            <a:r>
              <a:rPr lang="ru-RU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за</a:t>
            </a:r>
            <a:r>
              <a:rPr lang="en-US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квартал</a:t>
            </a:r>
            <a:r>
              <a:rPr lang="en-US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202</a:t>
            </a:r>
            <a:r>
              <a:rPr lang="en-US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года</a:t>
            </a:r>
            <a:endParaRPr lang="ru-RU" sz="20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341721591"/>
              </p:ext>
            </p:extLst>
          </p:nvPr>
        </p:nvGraphicFramePr>
        <p:xfrm>
          <a:off x="107504" y="980728"/>
          <a:ext cx="8715436" cy="459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4745</TotalTime>
  <Words>150</Words>
  <Application>Microsoft Office PowerPoint</Application>
  <PresentationFormat>Экран (4:3)</PresentationFormat>
  <Paragraphs>42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KasatkinaIS</cp:lastModifiedBy>
  <cp:revision>555</cp:revision>
  <dcterms:created xsi:type="dcterms:W3CDTF">2016-02-18T11:57:44Z</dcterms:created>
  <dcterms:modified xsi:type="dcterms:W3CDTF">2022-10-20T07:31:08Z</dcterms:modified>
</cp:coreProperties>
</file>