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9" r:id="rId1"/>
  </p:sldMasterIdLst>
  <p:notesMasterIdLst>
    <p:notesMasterId r:id="rId26"/>
  </p:notesMasterIdLst>
  <p:sldIdLst>
    <p:sldId id="259" r:id="rId2"/>
    <p:sldId id="258" r:id="rId3"/>
    <p:sldId id="355" r:id="rId4"/>
    <p:sldId id="356" r:id="rId5"/>
    <p:sldId id="357" r:id="rId6"/>
    <p:sldId id="358" r:id="rId7"/>
    <p:sldId id="303" r:id="rId8"/>
    <p:sldId id="329" r:id="rId9"/>
    <p:sldId id="351" r:id="rId10"/>
    <p:sldId id="352" r:id="rId11"/>
    <p:sldId id="315" r:id="rId12"/>
    <p:sldId id="337" r:id="rId13"/>
    <p:sldId id="353" r:id="rId14"/>
    <p:sldId id="331" r:id="rId15"/>
    <p:sldId id="339" r:id="rId16"/>
    <p:sldId id="332" r:id="rId17"/>
    <p:sldId id="341" r:id="rId18"/>
    <p:sldId id="334" r:id="rId19"/>
    <p:sldId id="342" r:id="rId20"/>
    <p:sldId id="354" r:id="rId21"/>
    <p:sldId id="369" r:id="rId22"/>
    <p:sldId id="368" r:id="rId23"/>
    <p:sldId id="343" r:id="rId24"/>
    <p:sldId id="349" r:id="rId25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C4B3B"/>
    <a:srgbClr val="4E3B3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1" autoAdjust="0"/>
    <p:restoredTop sz="94706" autoAdjust="0"/>
  </p:normalViewPr>
  <p:slideViewPr>
    <p:cSldViewPr>
      <p:cViewPr varScale="1">
        <p:scale>
          <a:sx n="104" d="100"/>
          <a:sy n="104" d="100"/>
        </p:scale>
        <p:origin x="-10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accent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814-4765-8E8B-3F3D9F4260A4}"/>
              </c:ext>
            </c:extLst>
          </c:dPt>
          <c:dPt>
            <c:idx val="1"/>
            <c:spPr>
              <a:solidFill>
                <a:schemeClr val="accent4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14-4765-8E8B-3F3D9F4260A4}"/>
              </c:ext>
            </c:extLst>
          </c:dPt>
          <c:dPt>
            <c:idx val="2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814-4765-8E8B-3F3D9F4260A4}"/>
              </c:ext>
            </c:extLst>
          </c:dPt>
          <c:dPt>
            <c:idx val="3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14-4765-8E8B-3F3D9F4260A4}"/>
              </c:ext>
            </c:extLst>
          </c:dPt>
          <c:dPt>
            <c:idx val="4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814-4765-8E8B-3F3D9F4260A4}"/>
              </c:ext>
            </c:extLst>
          </c:dPt>
          <c:dPt>
            <c:idx val="5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814-4765-8E8B-3F3D9F4260A4}"/>
              </c:ext>
            </c:extLst>
          </c:dPt>
          <c:dPt>
            <c:idx val="6"/>
            <c:spPr>
              <a:solidFill>
                <a:srgbClr val="FF99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814-4765-8E8B-3F3D9F4260A4}"/>
              </c:ext>
            </c:extLst>
          </c:dPt>
          <c:dPt>
            <c:idx val="7"/>
            <c:spPr>
              <a:solidFill>
                <a:schemeClr val="bg2">
                  <a:lumMod val="1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814-4765-8E8B-3F3D9F4260A4}"/>
              </c:ext>
            </c:extLst>
          </c:dPt>
          <c:dPt>
            <c:idx val="9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3814-4765-8E8B-3F3D9F4260A4}"/>
              </c:ext>
            </c:extLst>
          </c:dPt>
          <c:dLbls>
            <c:dLbl>
              <c:idx val="1"/>
              <c:layout>
                <c:manualLayout>
                  <c:x val="8.0225083686353768E-3"/>
                  <c:y val="-9.083637854052327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814-4765-8E8B-3F3D9F4260A4}"/>
                </c:ext>
              </c:extLst>
            </c:dLbl>
            <c:dLbl>
              <c:idx val="6"/>
              <c:layout>
                <c:manualLayout>
                  <c:x val="2.4495919535510662E-2"/>
                  <c:y val="-3.873781291568213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814-4765-8E8B-3F3D9F4260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Налоги на прибыль, доходы
</c:v>
                </c:pt>
                <c:pt idx="1">
                  <c:v>Налоги на совокупный доход
</c:v>
                </c:pt>
                <c:pt idx="2">
                  <c:v>Налоги на имущество
</c:v>
                </c:pt>
                <c:pt idx="3">
                  <c:v>Доходы от использования имущества
</c:v>
                </c:pt>
                <c:pt idx="4">
                  <c:v>Штрафы</c:v>
                </c:pt>
                <c:pt idx="5">
                  <c:v>Доходы от продажи материальных и нематериальных активов </c:v>
                </c:pt>
                <c:pt idx="6">
                  <c:v>Государственная пошлина </c:v>
                </c:pt>
                <c:pt idx="7">
                  <c:v>Налоги на товары (работы, услуги), реализуемые на территории РФ</c:v>
                </c:pt>
                <c:pt idx="8">
                  <c:v>Доходы от оказания платных услуг (работ) и компенсации затрат государства</c:v>
                </c:pt>
                <c:pt idx="9">
                  <c:v>Прочие неналоговые доходы
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472.2</c:v>
                </c:pt>
                <c:pt idx="1">
                  <c:v>87.3</c:v>
                </c:pt>
                <c:pt idx="2">
                  <c:v>23.8</c:v>
                </c:pt>
                <c:pt idx="3">
                  <c:v>19.7</c:v>
                </c:pt>
                <c:pt idx="4">
                  <c:v>17.100000000000001</c:v>
                </c:pt>
                <c:pt idx="5">
                  <c:v>10.7</c:v>
                </c:pt>
                <c:pt idx="6">
                  <c:v>7.2</c:v>
                </c:pt>
                <c:pt idx="7">
                  <c:v>4</c:v>
                </c:pt>
                <c:pt idx="8">
                  <c:v>0.8</c:v>
                </c:pt>
                <c:pt idx="9">
                  <c:v>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814-4765-8E8B-3F3D9F4260A4}"/>
            </c:ext>
          </c:extLst>
        </c:ser>
      </c:pie3DChart>
    </c:plotArea>
    <c:legend>
      <c:legendPos val="b"/>
      <c:layout>
        <c:manualLayout>
          <c:xMode val="edge"/>
          <c:yMode val="edge"/>
          <c:x val="6.4066294221277437E-2"/>
          <c:y val="0.36372966817500874"/>
          <c:w val="0.87186712814222456"/>
          <c:h val="0.62197011893573384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1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DE-4EF1-9851-D1EC9ED29A57}"/>
              </c:ext>
            </c:extLst>
          </c:dPt>
          <c:dPt>
            <c:idx val="1"/>
            <c:explosion val="16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5DE-4EF1-9851-D1EC9ED29A57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5DE-4EF1-9851-D1EC9ED29A57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5DE-4EF1-9851-D1EC9ED29A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Прочие безвозмездные поступления
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88.3</c:v>
                </c:pt>
                <c:pt idx="1">
                  <c:v>318.60000000000002</c:v>
                </c:pt>
                <c:pt idx="2">
                  <c:v>152.80000000000001</c:v>
                </c:pt>
                <c:pt idx="3">
                  <c:v>5.7000000000000113E-2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3C-4EC9-8CA2-63A6DFF59481}"/>
            </c:ext>
          </c:extLst>
        </c:ser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6794029058500208E-2"/>
          <c:y val="0.13674893402648877"/>
          <c:w val="0.82110938290807534"/>
          <c:h val="0.741033000281893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</c:v>
                </c:pt>
              </c:strCache>
            </c:strRef>
          </c:tx>
          <c:explosion val="7"/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2F-497B-B2A2-7D3E3E9BBE8F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32F-497B-B2A2-7D3E3E9BBE8F}"/>
              </c:ext>
            </c:extLst>
          </c:dPt>
          <c:dLbls>
            <c:dLbl>
              <c:idx val="0"/>
              <c:layout>
                <c:manualLayout>
                  <c:x val="-3.4503382093920842E-2"/>
                  <c:y val="-0.272956136993486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806506475043334"/>
                      <c:h val="0.158370810209303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32F-497B-B2A2-7D3E3E9BBE8F}"/>
                </c:ext>
              </c:extLst>
            </c:dLbl>
            <c:dLbl>
              <c:idx val="1"/>
              <c:layout>
                <c:manualLayout>
                  <c:x val="7.6301864638808101E-2"/>
                  <c:y val="-0.1320942485842076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dirty="0"/>
                      <a:t>Городской </a:t>
                    </a:r>
                    <a:r>
                      <a:rPr lang="ru-RU" dirty="0" smtClean="0"/>
                      <a:t>бюджет; </a:t>
                    </a:r>
                    <a:r>
                      <a:rPr lang="ru-RU" dirty="0"/>
                      <a:t>545,5; 49%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853721206309643"/>
                      <c:h val="0.121520763784048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32F-497B-B2A2-7D3E3E9BBE8F}"/>
                </c:ext>
              </c:extLst>
            </c:dLbl>
            <c:dLbl>
              <c:idx val="2"/>
              <c:layout>
                <c:manualLayout>
                  <c:x val="4.1752776065588713E-2"/>
                  <c:y val="1.1074726941532626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9048277043291482"/>
                      <c:h val="0.239056532032839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A58-403B-B43D-15DB6B5BA4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Окружной бюджет</c:v>
                </c:pt>
                <c:pt idx="1">
                  <c:v>Городской бюджет </c:v>
                </c:pt>
                <c:pt idx="2">
                  <c:v>Безвозмездные поступления от ФЛ и ЮЛ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559.70000000000005</c:v>
                </c:pt>
                <c:pt idx="1">
                  <c:v>545.5</c:v>
                </c:pt>
                <c:pt idx="2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EC-4E7B-9132-67DEDB1EAC3C}"/>
            </c:ext>
          </c:extLst>
        </c:ser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4E3B3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371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1"/>
            <a:ext cx="2919412" cy="49371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0437C4-A86C-4CB3-8D54-552F6C2BB2E2}" type="datetimeFigureOut">
              <a:rPr lang="ru-RU"/>
              <a:pPr>
                <a:defRPr/>
              </a:pPr>
              <a:t>29.06.2020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1"/>
            <a:ext cx="5389563" cy="4440238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013"/>
            <a:ext cx="2919413" cy="49371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02AAEE-FCB0-4233-9E17-1FB3F1700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AB37BB-D1DC-4934-946A-2D04A5D4DC9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5976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66284B-F767-4463-AF33-16B9677023E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41B6F-C9B9-4AB8-9C80-3DF9891EA78C}" type="datetime1">
              <a:rPr lang="ru-RU"/>
              <a:pPr>
                <a:defRPr/>
              </a:pPr>
              <a:t>29.06.2020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2D5CA-DBF4-4FAE-83D1-362921726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AA41C-04C7-47CF-85E2-60B9F9A81364}" type="datetime1">
              <a:rPr lang="ru-RU"/>
              <a:pPr>
                <a:defRPr/>
              </a:pPr>
              <a:t>29.06.2020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14F2F-94BE-4350-9DE3-5AE4E8F5B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A9DA9-F9D3-4FD7-8C33-C547A2822C9F}" type="datetime1">
              <a:rPr lang="ru-RU"/>
              <a:pPr>
                <a:defRPr/>
              </a:pPr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F15A-7A42-4A9B-80A0-68A7F4E50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C55CA-6779-495B-A084-CE632EAEE98C}" type="datetime1">
              <a:rPr lang="ru-RU"/>
              <a:pPr>
                <a:defRPr/>
              </a:pPr>
              <a:t>29.06.2020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78566-F4A1-4C27-9FE3-5BFDE31B1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13D28-EAC5-4F4D-A3CC-F6467FFE7B05}" type="datetime1">
              <a:rPr lang="ru-RU"/>
              <a:pPr>
                <a:defRPr/>
              </a:pPr>
              <a:t>29.06.2020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9FED2-F735-41AB-A819-9EF1742A0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5DD69-4618-4455-8BB4-B92DF123E4CB}" type="datetime1">
              <a:rPr lang="ru-RU"/>
              <a:pPr>
                <a:defRPr/>
              </a:pPr>
              <a:t>29.06.2020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C9D09-7CC2-4AFB-A7FF-843BF7619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B5DB2-FF61-45E8-A407-3D8DE6779591}" type="datetime1">
              <a:rPr lang="ru-RU"/>
              <a:pPr>
                <a:defRPr/>
              </a:pPr>
              <a:t>29.06.2020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A376A-61D6-4C5D-A41D-6486943C6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EA9F8-CF70-4322-BC6B-E3766C81CC93}" type="datetime1">
              <a:rPr lang="ru-RU"/>
              <a:pPr>
                <a:defRPr/>
              </a:pPr>
              <a:t>29.06.2020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90317-C8D2-499E-A7D9-B1F77A1B1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29F4D-02F3-4EB3-B324-FAA6971CD708}" type="datetime1">
              <a:rPr lang="ru-RU"/>
              <a:pPr>
                <a:defRPr/>
              </a:pPr>
              <a:t>29.06.2020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2F8C0-7BA8-43AF-800E-93EFB185D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580D4-6A74-4219-B023-D76B8F6D3281}" type="datetime1">
              <a:rPr lang="ru-RU"/>
              <a:pPr>
                <a:defRPr/>
              </a:pPr>
              <a:t>29.06.2020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FB75B-AA51-447D-A308-D19312EBE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5D867-83FB-420F-B8F3-5A8DD68F8CDB}" type="datetime1">
              <a:rPr lang="ru-RU"/>
              <a:pPr>
                <a:defRPr/>
              </a:pPr>
              <a:t>29.06.2020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421C4-1BA1-447F-9A12-9F2D8E6E3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D793B0C-116F-4D79-AF12-98AD4B79D6E8}" type="datetime1">
              <a:rPr lang="ru-RU"/>
              <a:pPr>
                <a:defRPr/>
              </a:pPr>
              <a:t>29.06.2020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A2A2409-318C-4416-859A-C28DBFFD6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58" r:id="rId4"/>
    <p:sldLayoutId id="2147483864" r:id="rId5"/>
    <p:sldLayoutId id="2147483859" r:id="rId6"/>
    <p:sldLayoutId id="2147483865" r:id="rId7"/>
    <p:sldLayoutId id="2147483866" r:id="rId8"/>
    <p:sldLayoutId id="2147483867" r:id="rId9"/>
    <p:sldLayoutId id="2147483860" r:id="rId10"/>
    <p:sldLayoutId id="214748386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dm-nmar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hyperlink" Target="http://adm-nmar.ru/grazhdana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-nmar.ru/" TargetMode="External"/><Relationship Id="rId2" Type="http://schemas.openxmlformats.org/officeDocument/2006/relationships/hyperlink" Target="mailto:gorfinup@at.r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арьянуш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299137" y="4392595"/>
            <a:ext cx="8572560" cy="1714512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Отчет об исполнении бюджета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МО "Городской округ </a:t>
            </a:r>
            <a:endParaRPr lang="ru-RU" sz="36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"Город Нарьян-Мар" за </a:t>
            </a:r>
            <a:r>
              <a:rPr lang="ru-RU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2019 </a:t>
            </a:r>
            <a:r>
              <a:rPr lang="ru-RU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год</a:t>
            </a: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142875" y="6429375"/>
            <a:ext cx="285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37"/>
          <p:cNvSpPr txBox="1">
            <a:spLocks noChangeArrowheads="1"/>
          </p:cNvSpPr>
          <p:nvPr/>
        </p:nvSpPr>
        <p:spPr bwMode="auto">
          <a:xfrm>
            <a:off x="5076056" y="6309320"/>
            <a:ext cx="39284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Roman"/>
              </a:rPr>
              <a:t>Администрация муниципального образования "Городской округ "Город Нарьян-Мар"</a:t>
            </a:r>
          </a:p>
        </p:txBody>
      </p:sp>
      <p:pic>
        <p:nvPicPr>
          <p:cNvPr id="29698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0" y="142852"/>
            <a:ext cx="9144000" cy="714380"/>
          </a:xfrm>
          <a:prstGeom prst="rect">
            <a:avLst/>
          </a:prstGeom>
        </p:spPr>
        <p:txBody>
          <a:bodyPr anchor="ctr"/>
          <a:lstStyle/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000" b="1" dirty="0" smtClean="0">
                <a:solidFill>
                  <a:srgbClr val="7C4B3B"/>
                </a:solidFill>
              </a:rPr>
              <a:t>Подпрограмма 2.  Обеспечение безопасности жизнедеятельности населения городского округа "Город Нарьян-Мар</a:t>
            </a:r>
            <a:r>
              <a:rPr lang="ru-RU" b="1" dirty="0" smtClean="0"/>
              <a:t>"</a:t>
            </a:r>
            <a:endParaRPr lang="ru-RU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124744"/>
            <a:ext cx="871296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Объем финансирования подпрограммы в 2019 году был запланирован в сумме 15 млн.руб., исполнение за отчетный год составило 14,7 млн. руб. или  98%.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endParaRPr lang="ru-RU" b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1844824"/>
            <a:ext cx="8712968" cy="19082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solidFill>
                  <a:srgbClr val="7C4B3B"/>
                </a:solidFill>
              </a:rPr>
              <a:t>О</a:t>
            </a:r>
            <a:r>
              <a:rPr lang="ru-RU" dirty="0" smtClean="0">
                <a:solidFill>
                  <a:srgbClr val="7C4B3B"/>
                </a:solidFill>
              </a:rPr>
              <a:t>беспечение </a:t>
            </a:r>
            <a:r>
              <a:rPr lang="ru-RU" dirty="0">
                <a:solidFill>
                  <a:srgbClr val="7C4B3B"/>
                </a:solidFill>
              </a:rPr>
              <a:t>общественного порядка, профилактика терроризма, </a:t>
            </a:r>
            <a:r>
              <a:rPr lang="ru-RU" dirty="0" smtClean="0">
                <a:solidFill>
                  <a:srgbClr val="7C4B3B"/>
                </a:solidFill>
              </a:rPr>
              <a:t>экстремизма -  0,8 млн. </a:t>
            </a:r>
            <a:r>
              <a:rPr lang="ru-RU" dirty="0">
                <a:solidFill>
                  <a:srgbClr val="7C4B3B"/>
                </a:solidFill>
              </a:rPr>
              <a:t>руб</a:t>
            </a:r>
            <a:r>
              <a:rPr lang="ru-RU" dirty="0" smtClean="0">
                <a:solidFill>
                  <a:srgbClr val="7C4B3B"/>
                </a:solidFill>
              </a:rPr>
              <a:t>.;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 smtClean="0">
                <a:solidFill>
                  <a:srgbClr val="7C4B3B"/>
                </a:solidFill>
              </a:rPr>
              <a:t>В </a:t>
            </a:r>
            <a:r>
              <a:rPr lang="ru-RU" dirty="0">
                <a:solidFill>
                  <a:srgbClr val="7C4B3B"/>
                </a:solidFill>
              </a:rPr>
              <a:t>сфере гражданской обороны и чрезвычайных </a:t>
            </a:r>
            <a:r>
              <a:rPr lang="ru-RU" dirty="0" smtClean="0">
                <a:solidFill>
                  <a:srgbClr val="7C4B3B"/>
                </a:solidFill>
              </a:rPr>
              <a:t>ситуаций – 13,9 млн. руб.;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7C4B3B"/>
                </a:solidFill>
              </a:rPr>
              <a:t>Обеспечение противопаводковых </a:t>
            </a:r>
            <a:r>
              <a:rPr lang="ru-RU" sz="1600" dirty="0" smtClean="0">
                <a:solidFill>
                  <a:srgbClr val="7C4B3B"/>
                </a:solidFill>
              </a:rPr>
              <a:t>мероприятий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7C4B3B"/>
                </a:solidFill>
              </a:rPr>
              <a:t>Мероприятия по предупреждению и ликвидации чрезвычайных </a:t>
            </a:r>
            <a:r>
              <a:rPr lang="ru-RU" sz="1600" dirty="0" smtClean="0">
                <a:solidFill>
                  <a:srgbClr val="7C4B3B"/>
                </a:solidFill>
              </a:rPr>
              <a:t>ситуаций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7C4B3B"/>
                </a:solidFill>
              </a:rPr>
              <a:t>Обеспечение пожарной </a:t>
            </a:r>
            <a:r>
              <a:rPr lang="ru-RU" sz="1600" dirty="0" smtClean="0">
                <a:solidFill>
                  <a:srgbClr val="7C4B3B"/>
                </a:solidFill>
              </a:rPr>
              <a:t>безопасности</a:t>
            </a:r>
          </a:p>
          <a:p>
            <a:pPr>
              <a:defRPr/>
            </a:pPr>
            <a:endParaRPr lang="ru-RU" sz="1600" dirty="0" smtClean="0">
              <a:solidFill>
                <a:srgbClr val="7C4B3B"/>
              </a:solidFill>
            </a:endParaRPr>
          </a:p>
        </p:txBody>
      </p:sp>
      <p:sp>
        <p:nvSpPr>
          <p:cNvPr id="29708" name="TextBox 16"/>
          <p:cNvSpPr txBox="1">
            <a:spLocks noChangeArrowheads="1"/>
          </p:cNvSpPr>
          <p:nvPr/>
        </p:nvSpPr>
        <p:spPr bwMode="auto">
          <a:xfrm>
            <a:off x="142875" y="642937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10</a:t>
            </a:r>
            <a:endParaRPr lang="ru-RU" sz="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9" y="3810589"/>
            <a:ext cx="4322539" cy="2393606"/>
          </a:xfrm>
          <a:prstGeom prst="rect">
            <a:avLst/>
          </a:prstGeom>
          <a:ln>
            <a:solidFill>
              <a:srgbClr val="4E3B3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810589"/>
            <a:ext cx="3583609" cy="2398622"/>
          </a:xfrm>
          <a:prstGeom prst="rect">
            <a:avLst/>
          </a:prstGeom>
          <a:ln>
            <a:solidFill>
              <a:srgbClr val="7C4B3B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7"/>
          <p:cNvSpPr txBox="1">
            <a:spLocks noChangeArrowheads="1"/>
          </p:cNvSpPr>
          <p:nvPr/>
        </p:nvSpPr>
        <p:spPr bwMode="auto">
          <a:xfrm>
            <a:off x="5004048" y="6309320"/>
            <a:ext cx="39221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Roman"/>
              </a:rPr>
              <a:t>Администрация муниципального образования "Городской округ "Город Нарьян-Мар"</a:t>
            </a:r>
          </a:p>
        </p:txBody>
      </p:sp>
      <p:pic>
        <p:nvPicPr>
          <p:cNvPr id="30723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07504" y="1124744"/>
            <a:ext cx="885698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2019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году было запланировано в сумме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278,0  млн.рублей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исполнение составило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268,9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млн. рублей или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96,7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%.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7503" y="1711434"/>
            <a:ext cx="8856985" cy="2400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265113" indent="-192088">
              <a:buFont typeface="Wingdings" pitchFamily="2" charset="2"/>
              <a:buChar char="Ø"/>
              <a:defRPr/>
            </a:pPr>
            <a:r>
              <a:rPr lang="ru-RU" sz="1500" dirty="0">
                <a:solidFill>
                  <a:srgbClr val="7C4B3B"/>
                </a:solidFill>
              </a:rPr>
              <a:t>по обеспечению  доступности автомобильного транспорта общего пользования для </a:t>
            </a:r>
            <a:r>
              <a:rPr lang="ru-RU" sz="1500" dirty="0" smtClean="0">
                <a:solidFill>
                  <a:srgbClr val="7C4B3B"/>
                </a:solidFill>
              </a:rPr>
              <a:t>населения – 48,9 млн. руб.;</a:t>
            </a:r>
          </a:p>
          <a:p>
            <a:pPr marL="265113" indent="-192088">
              <a:buFont typeface="Wingdings" pitchFamily="2" charset="2"/>
              <a:buChar char="Ø"/>
              <a:defRPr/>
            </a:pPr>
            <a:r>
              <a:rPr lang="ru-RU" sz="1500" dirty="0">
                <a:solidFill>
                  <a:srgbClr val="7C4B3B"/>
                </a:solidFill>
              </a:rPr>
              <a:t>обеспечение содержания автомобильных дорог местного </a:t>
            </a:r>
            <a:r>
              <a:rPr lang="ru-RU" sz="1500" dirty="0" smtClean="0">
                <a:solidFill>
                  <a:srgbClr val="7C4B3B"/>
                </a:solidFill>
              </a:rPr>
              <a:t>значения – 51,3 млн. руб.; </a:t>
            </a:r>
          </a:p>
          <a:p>
            <a:pPr marL="265113" indent="-192088">
              <a:buFont typeface="Wingdings" pitchFamily="2" charset="2"/>
              <a:buChar char="Ø"/>
              <a:defRPr/>
            </a:pPr>
            <a:r>
              <a:rPr lang="ru-RU" sz="1500" dirty="0">
                <a:solidFill>
                  <a:srgbClr val="7C4B3B"/>
                </a:solidFill>
              </a:rPr>
              <a:t>на обеспечение условий для приведения улично-дорожной сети и транспортной инфраструктуры </a:t>
            </a:r>
            <a:r>
              <a:rPr lang="ru-RU" sz="1500" dirty="0" smtClean="0">
                <a:solidFill>
                  <a:srgbClr val="7C4B3B"/>
                </a:solidFill>
              </a:rPr>
              <a:t>города – 102,2 млн. руб.;</a:t>
            </a:r>
          </a:p>
          <a:p>
            <a:pPr marL="265113" indent="-192088">
              <a:buFont typeface="Wingdings" pitchFamily="2" charset="2"/>
              <a:buChar char="Ø"/>
              <a:defRPr/>
            </a:pPr>
            <a:r>
              <a:rPr lang="ru-RU" sz="1500" dirty="0">
                <a:solidFill>
                  <a:srgbClr val="7C4B3B"/>
                </a:solidFill>
              </a:rPr>
              <a:t>на  обустройство пешеходных переходов в районе образовательных </a:t>
            </a:r>
            <a:r>
              <a:rPr lang="ru-RU" sz="1500" dirty="0" smtClean="0">
                <a:solidFill>
                  <a:srgbClr val="7C4B3B"/>
                </a:solidFill>
              </a:rPr>
              <a:t>организаций – 0,8 млн. руб.;</a:t>
            </a:r>
          </a:p>
          <a:p>
            <a:pPr marL="265113" indent="-192088">
              <a:buFont typeface="Wingdings" pitchFamily="2" charset="2"/>
              <a:buChar char="Ø"/>
              <a:defRPr/>
            </a:pPr>
            <a:r>
              <a:rPr lang="ru-RU" sz="1500" dirty="0">
                <a:solidFill>
                  <a:srgbClr val="7C4B3B"/>
                </a:solidFill>
              </a:rPr>
              <a:t>выполнены работы по  ремонту автомобильных </a:t>
            </a:r>
            <a:r>
              <a:rPr lang="ru-RU" sz="1500" dirty="0" smtClean="0">
                <a:solidFill>
                  <a:srgbClr val="7C4B3B"/>
                </a:solidFill>
              </a:rPr>
              <a:t>дорог </a:t>
            </a:r>
            <a:r>
              <a:rPr lang="ru-RU" sz="1500" dirty="0">
                <a:solidFill>
                  <a:srgbClr val="7C4B3B"/>
                </a:solidFill>
              </a:rPr>
              <a:t>по ул. Мира, Торговый проезд, пер. </a:t>
            </a:r>
            <a:r>
              <a:rPr lang="ru-RU" sz="1500" dirty="0" smtClean="0">
                <a:solidFill>
                  <a:srgbClr val="7C4B3B"/>
                </a:solidFill>
              </a:rPr>
              <a:t>М.Баева;</a:t>
            </a:r>
          </a:p>
          <a:p>
            <a:pPr marL="265113" indent="-192088">
              <a:buFont typeface="Wingdings" pitchFamily="2" charset="2"/>
              <a:buChar char="Ø"/>
              <a:defRPr/>
            </a:pPr>
            <a:r>
              <a:rPr lang="ru-RU" sz="1500" dirty="0">
                <a:solidFill>
                  <a:srgbClr val="7C4B3B"/>
                </a:solidFill>
              </a:rPr>
              <a:t>работы по реконструкции ул. </a:t>
            </a:r>
            <a:r>
              <a:rPr lang="ru-RU" sz="1500" dirty="0" smtClean="0">
                <a:solidFill>
                  <a:srgbClr val="7C4B3B"/>
                </a:solidFill>
              </a:rPr>
              <a:t>Авиаторов (1 этап).</a:t>
            </a:r>
          </a:p>
        </p:txBody>
      </p:sp>
      <p:sp>
        <p:nvSpPr>
          <p:cNvPr id="30732" name="TextBox 14"/>
          <p:cNvSpPr txBox="1">
            <a:spLocks noChangeArrowheads="1"/>
          </p:cNvSpPr>
          <p:nvPr/>
        </p:nvSpPr>
        <p:spPr bwMode="auto">
          <a:xfrm>
            <a:off x="142875" y="642937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11</a:t>
            </a:r>
            <a:endParaRPr lang="ru-RU" sz="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116632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C4B3B"/>
                </a:solidFill>
              </a:rPr>
              <a:t>Подпрограмма 3. "Обеспечение безопасности эксплуатации автомобильных дорог местного значения и доступности общественных транспортных услуг"</a:t>
            </a:r>
            <a:endParaRPr lang="ru-RU" b="1" dirty="0">
              <a:solidFill>
                <a:srgbClr val="7C4B3B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2" y="4167081"/>
            <a:ext cx="3672410" cy="2038187"/>
          </a:xfrm>
          <a:prstGeom prst="rect">
            <a:avLst/>
          </a:prstGeom>
          <a:noFill/>
          <a:ln w="9525">
            <a:solidFill>
              <a:srgbClr val="7C4B3B"/>
            </a:solidFill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5" y="4167809"/>
            <a:ext cx="3672408" cy="2038186"/>
          </a:xfrm>
          <a:prstGeom prst="rect">
            <a:avLst/>
          </a:prstGeom>
          <a:noFill/>
          <a:ln w="9525">
            <a:solidFill>
              <a:srgbClr val="4E3B3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37"/>
          <p:cNvSpPr txBox="1">
            <a:spLocks noChangeArrowheads="1"/>
          </p:cNvSpPr>
          <p:nvPr/>
        </p:nvSpPr>
        <p:spPr bwMode="auto">
          <a:xfrm>
            <a:off x="5102055" y="6309320"/>
            <a:ext cx="40419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Roman"/>
              </a:rPr>
              <a:t>Администрация муниципального образования "Городской округ "Город Нарьян-Мар"</a:t>
            </a:r>
          </a:p>
        </p:txBody>
      </p:sp>
      <p:pic>
        <p:nvPicPr>
          <p:cNvPr id="35842" name="Picture 38" descr="герб горо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14312" y="1106705"/>
            <a:ext cx="8750175" cy="668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Объем финансирования в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2019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году был запланирован в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сумме 38,6 млн.руб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 , исполнение за отчетный год составило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35,3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млн.руб. или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91,4%.</a:t>
            </a:r>
            <a:endParaRPr lang="ru-RU" b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19" y="1822645"/>
            <a:ext cx="8712968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7C4B3B"/>
                </a:solidFill>
              </a:rPr>
              <a:t> </a:t>
            </a:r>
            <a:r>
              <a:rPr lang="ru-RU" sz="1600" dirty="0" smtClean="0">
                <a:solidFill>
                  <a:srgbClr val="7C4B3B"/>
                </a:solidFill>
              </a:rPr>
              <a:t>Подготовка </a:t>
            </a:r>
            <a:r>
              <a:rPr lang="ru-RU" sz="1600" dirty="0">
                <a:solidFill>
                  <a:srgbClr val="7C4B3B"/>
                </a:solidFill>
              </a:rPr>
              <a:t>объектов коммунальной инфраструктуры к осенне-зимнему </a:t>
            </a:r>
            <a:r>
              <a:rPr lang="ru-RU" sz="1600" dirty="0" smtClean="0">
                <a:solidFill>
                  <a:srgbClr val="7C4B3B"/>
                </a:solidFill>
              </a:rPr>
              <a:t>периоду </a:t>
            </a:r>
            <a:r>
              <a:rPr lang="ru-RU" sz="1600" dirty="0">
                <a:solidFill>
                  <a:srgbClr val="7C4B3B"/>
                </a:solidFill>
              </a:rPr>
              <a:t>направлено </a:t>
            </a:r>
            <a:r>
              <a:rPr lang="ru-RU" sz="1600" dirty="0" smtClean="0">
                <a:solidFill>
                  <a:srgbClr val="7C4B3B"/>
                </a:solidFill>
              </a:rPr>
              <a:t>34,6 </a:t>
            </a:r>
            <a:r>
              <a:rPr lang="ru-RU" sz="1600" dirty="0">
                <a:solidFill>
                  <a:srgbClr val="7C4B3B"/>
                </a:solidFill>
              </a:rPr>
              <a:t>м</a:t>
            </a:r>
            <a:r>
              <a:rPr lang="ru-RU" sz="1600" dirty="0" smtClean="0">
                <a:solidFill>
                  <a:srgbClr val="7C4B3B"/>
                </a:solidFill>
              </a:rPr>
              <a:t>лн. </a:t>
            </a:r>
            <a:r>
              <a:rPr lang="ru-RU" sz="1600" dirty="0">
                <a:solidFill>
                  <a:srgbClr val="7C4B3B"/>
                </a:solidFill>
              </a:rPr>
              <a:t>руб.</a:t>
            </a:r>
            <a:r>
              <a:rPr lang="ru-RU" sz="1600" dirty="0" smtClean="0">
                <a:solidFill>
                  <a:srgbClr val="7C4B3B"/>
                </a:solidFill>
              </a:rPr>
              <a:t>;</a:t>
            </a:r>
            <a:endParaRPr lang="ru-RU" sz="1600" dirty="0">
              <a:solidFill>
                <a:srgbClr val="7C4B3B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7C4B3B"/>
                </a:solidFill>
              </a:rPr>
              <a:t> П</a:t>
            </a:r>
            <a:r>
              <a:rPr lang="ru-RU" sz="1600" dirty="0" smtClean="0">
                <a:solidFill>
                  <a:srgbClr val="7C4B3B"/>
                </a:solidFill>
              </a:rPr>
              <a:t>роектирование </a:t>
            </a:r>
            <a:r>
              <a:rPr lang="ru-RU" sz="1600" dirty="0">
                <a:solidFill>
                  <a:srgbClr val="7C4B3B"/>
                </a:solidFill>
              </a:rPr>
              <a:t>сети газопровода от ул. 60-летия Октября до дома № 32 по ул. Набережной г. Нарьян-Мара реализованы средства в сумме </a:t>
            </a:r>
            <a:r>
              <a:rPr lang="ru-RU" sz="1600" dirty="0" smtClean="0">
                <a:solidFill>
                  <a:srgbClr val="7C4B3B"/>
                </a:solidFill>
              </a:rPr>
              <a:t>0,7 млн. </a:t>
            </a:r>
            <a:r>
              <a:rPr lang="ru-RU" sz="1600" dirty="0">
                <a:solidFill>
                  <a:srgbClr val="7C4B3B"/>
                </a:solidFill>
              </a:rPr>
              <a:t>руб</a:t>
            </a:r>
            <a:r>
              <a:rPr lang="ru-RU" sz="1600" dirty="0" smtClean="0">
                <a:solidFill>
                  <a:srgbClr val="7C4B3B"/>
                </a:solidFill>
              </a:rPr>
              <a:t>.;</a:t>
            </a:r>
            <a:endParaRPr lang="ru-RU" sz="1600" dirty="0">
              <a:solidFill>
                <a:srgbClr val="7C4B3B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7C4B3B"/>
                </a:solidFill>
              </a:rPr>
              <a:t> </a:t>
            </a:r>
            <a:r>
              <a:rPr lang="ru-RU" sz="1600" dirty="0" smtClean="0">
                <a:solidFill>
                  <a:srgbClr val="7C4B3B"/>
                </a:solidFill>
              </a:rPr>
              <a:t>Капитальный ремонт канализационного колодца КК № 8 наружной канализации на перекрестке ул. Оленная и Ненецкая 3,7 млн. руб.;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rgbClr val="7C4B3B"/>
                </a:solidFill>
              </a:rPr>
              <a:t>Начало </a:t>
            </a:r>
            <a:r>
              <a:rPr lang="ru-RU" sz="1600" dirty="0">
                <a:solidFill>
                  <a:srgbClr val="7C4B3B"/>
                </a:solidFill>
              </a:rPr>
              <a:t>проектирование работ по реконструкции участков наружного водопровода в г. Нарьян-Маре, завершение работ будет в 2020 </a:t>
            </a:r>
            <a:r>
              <a:rPr lang="ru-RU" sz="1600" dirty="0" smtClean="0">
                <a:solidFill>
                  <a:srgbClr val="7C4B3B"/>
                </a:solidFill>
              </a:rPr>
              <a:t>году и др.</a:t>
            </a:r>
            <a:endParaRPr lang="ru-RU" sz="1600" dirty="0">
              <a:solidFill>
                <a:srgbClr val="7C4B3B"/>
              </a:solidFill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42875" y="209868"/>
            <a:ext cx="8886796" cy="714380"/>
          </a:xfrm>
          <a:prstGeom prst="rect">
            <a:avLst/>
          </a:prstGeom>
        </p:spPr>
        <p:txBody>
          <a:bodyPr anchor="ctr"/>
          <a:lstStyle/>
          <a:p>
            <a:pPr marL="274320" indent="-274320" algn="ctr" fontAlgn="auto">
              <a:spcAft>
                <a:spcPts val="0"/>
              </a:spcAft>
              <a:defRPr/>
            </a:pPr>
            <a:r>
              <a:rPr lang="ru-RU" sz="1700" b="1" dirty="0" smtClean="0">
                <a:solidFill>
                  <a:srgbClr val="7C4B3B"/>
                </a:solidFill>
              </a:rPr>
              <a:t>Подпрограмма 4. "Обеспечение предоставления качественных услуг потребителям в сфере жилищно-коммунального хозяйства, степени устойчивости и надежности функционирования коммунальных систем на территории муниципального образования"</a:t>
            </a:r>
            <a:endParaRPr lang="ru-RU" sz="1700" b="1" cap="all" dirty="0">
              <a:solidFill>
                <a:srgbClr val="7C4B3B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5851" name="TextBox 14"/>
          <p:cNvSpPr txBox="1">
            <a:spLocks noChangeArrowheads="1"/>
          </p:cNvSpPr>
          <p:nvPr/>
        </p:nvSpPr>
        <p:spPr bwMode="auto">
          <a:xfrm>
            <a:off x="142875" y="642937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12</a:t>
            </a:r>
            <a:endParaRPr lang="ru-RU" sz="8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36110"/>
            <a:ext cx="3240361" cy="2159396"/>
          </a:xfrm>
          <a:prstGeom prst="rect">
            <a:avLst/>
          </a:prstGeom>
          <a:noFill/>
          <a:ln w="9525">
            <a:solidFill>
              <a:srgbClr val="4E3B30"/>
            </a:solidFill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1851" y="4030296"/>
            <a:ext cx="3816424" cy="2171024"/>
          </a:xfrm>
          <a:prstGeom prst="rect">
            <a:avLst/>
          </a:prstGeom>
          <a:noFill/>
          <a:ln w="9525">
            <a:solidFill>
              <a:srgbClr val="7C4B3B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37"/>
          <p:cNvSpPr txBox="1">
            <a:spLocks noChangeArrowheads="1"/>
          </p:cNvSpPr>
          <p:nvPr/>
        </p:nvSpPr>
        <p:spPr bwMode="auto">
          <a:xfrm>
            <a:off x="4932040" y="6309320"/>
            <a:ext cx="3856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Roman"/>
              </a:rPr>
              <a:t>Администрация муниципального образования "Городской округ "Город Нарьян-Мар"</a:t>
            </a:r>
          </a:p>
        </p:txBody>
      </p:sp>
      <p:pic>
        <p:nvPicPr>
          <p:cNvPr id="29698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323528" y="142852"/>
            <a:ext cx="8568952" cy="714380"/>
          </a:xfrm>
          <a:prstGeom prst="rect">
            <a:avLst/>
          </a:prstGeom>
        </p:spPr>
        <p:txBody>
          <a:bodyPr anchor="ctr"/>
          <a:lstStyle/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000" b="1" dirty="0" smtClean="0">
                <a:solidFill>
                  <a:srgbClr val="7C4B3B"/>
                </a:solidFill>
              </a:rPr>
              <a:t>Подпрограмма 5 "Обеспечение комфортных условий проживания на территории муниципального образования "Городской округ "Город Нарьян-Мар"</a:t>
            </a:r>
            <a:endParaRPr lang="ru-RU" sz="2000" b="1" cap="all" dirty="0">
              <a:solidFill>
                <a:srgbClr val="7C4B3B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124744"/>
            <a:ext cx="875017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9525" indent="-9525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Объем финансирования в 2019 году был запланирован в сумме 105,9 млн.руб. , исполнение за отчетный год составило 103,6 млн.руб. или 97,8%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1772816"/>
            <a:ext cx="5544616" cy="2462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1100" dirty="0" smtClean="0">
                <a:solidFill>
                  <a:srgbClr val="7C4B3B"/>
                </a:solidFill>
              </a:rPr>
              <a:t> Организация освещения улиц 21,7 млн. руб.;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100" dirty="0" smtClean="0">
                <a:solidFill>
                  <a:srgbClr val="7C4B3B"/>
                </a:solidFill>
              </a:rPr>
              <a:t> Уборка территории 35,8 млн. руб.;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100" dirty="0" smtClean="0">
                <a:solidFill>
                  <a:srgbClr val="7C4B3B"/>
                </a:solidFill>
              </a:rPr>
              <a:t>Организация благоустройства и озеленения 15,1 млн. руб.;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100" dirty="0" smtClean="0">
                <a:solidFill>
                  <a:srgbClr val="7C4B3B"/>
                </a:solidFill>
              </a:rPr>
              <a:t>Обустройство территории между домами № 19 и № 21 по ул. Ленина 2,2 млн. руб.;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100" dirty="0" smtClean="0">
                <a:solidFill>
                  <a:srgbClr val="7C4B3B"/>
                </a:solidFill>
              </a:rPr>
              <a:t>Устройство покрытия из брусчатки в районе дома № 44 по ул. Ленина 3,2 млн. руб.;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100" dirty="0" smtClean="0">
                <a:solidFill>
                  <a:srgbClr val="7C4B3B"/>
                </a:solidFill>
              </a:rPr>
              <a:t>Устройство площадок для выгула собак в городе Нарьян-Маре 3,3 млн. руб.;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100" dirty="0" smtClean="0">
                <a:solidFill>
                  <a:srgbClr val="7C4B3B"/>
                </a:solidFill>
              </a:rPr>
              <a:t>Приобретение и установка элементов праздничного и тематического оформления города Нарьян-Мара;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100" dirty="0">
                <a:solidFill>
                  <a:srgbClr val="7C4B3B"/>
                </a:solidFill>
              </a:rPr>
              <a:t>С</a:t>
            </a:r>
            <a:r>
              <a:rPr lang="ru-RU" sz="1100" dirty="0" smtClean="0">
                <a:solidFill>
                  <a:srgbClr val="7C4B3B"/>
                </a:solidFill>
              </a:rPr>
              <a:t>одержание </a:t>
            </a:r>
            <a:r>
              <a:rPr lang="ru-RU" sz="1100" dirty="0">
                <a:solidFill>
                  <a:srgbClr val="7C4B3B"/>
                </a:solidFill>
              </a:rPr>
              <a:t>мест захоронения участников Великой Отечественной войны, ветеранов боевых действий, участников локальных войн и вооружённых конфликтов</a:t>
            </a:r>
            <a:r>
              <a:rPr lang="ru-RU" sz="1100" dirty="0" smtClean="0">
                <a:solidFill>
                  <a:srgbClr val="7C4B3B"/>
                </a:solidFill>
              </a:rPr>
              <a:t>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100" dirty="0">
                <a:solidFill>
                  <a:srgbClr val="7C4B3B"/>
                </a:solidFill>
              </a:rPr>
              <a:t>О</a:t>
            </a:r>
            <a:r>
              <a:rPr lang="ru-RU" sz="1100" dirty="0" smtClean="0">
                <a:solidFill>
                  <a:srgbClr val="7C4B3B"/>
                </a:solidFill>
              </a:rPr>
              <a:t>рганизацию </a:t>
            </a:r>
            <a:r>
              <a:rPr lang="ru-RU" sz="1100" dirty="0">
                <a:solidFill>
                  <a:srgbClr val="7C4B3B"/>
                </a:solidFill>
              </a:rPr>
              <a:t>ритуальных услуг и содержание мест захоронения</a:t>
            </a:r>
            <a:r>
              <a:rPr lang="ru-RU" sz="1100" dirty="0" smtClean="0">
                <a:solidFill>
                  <a:srgbClr val="7C4B3B"/>
                </a:solidFill>
                <a:cs typeface="Times New Roman" pitchFamily="18" charset="0"/>
              </a:rPr>
              <a:t>  и др.</a:t>
            </a:r>
          </a:p>
        </p:txBody>
      </p:sp>
      <p:sp>
        <p:nvSpPr>
          <p:cNvPr id="29708" name="TextBox 16"/>
          <p:cNvSpPr txBox="1">
            <a:spLocks noChangeArrowheads="1"/>
          </p:cNvSpPr>
          <p:nvPr/>
        </p:nvSpPr>
        <p:spPr bwMode="auto">
          <a:xfrm>
            <a:off x="142875" y="642937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13</a:t>
            </a:r>
            <a:endParaRPr lang="ru-RU" sz="8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844823"/>
            <a:ext cx="3289243" cy="1829721"/>
          </a:xfrm>
          <a:prstGeom prst="rect">
            <a:avLst/>
          </a:prstGeom>
          <a:noFill/>
          <a:ln w="9525">
            <a:solidFill>
              <a:srgbClr val="7C4B3B"/>
            </a:solidFill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293096"/>
            <a:ext cx="3373346" cy="1872208"/>
          </a:xfrm>
          <a:prstGeom prst="rect">
            <a:avLst/>
          </a:prstGeom>
          <a:noFill/>
          <a:ln w="9525">
            <a:solidFill>
              <a:srgbClr val="4E3B30"/>
            </a:solidFill>
            <a:miter lim="800000"/>
            <a:headEnd/>
            <a:tailEnd/>
          </a:ln>
          <a:effectLst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293096"/>
            <a:ext cx="2097980" cy="1872208"/>
          </a:xfrm>
          <a:prstGeom prst="rect">
            <a:avLst/>
          </a:prstGeom>
          <a:noFill/>
          <a:ln w="9525">
            <a:solidFill>
              <a:srgbClr val="7C4B3B"/>
            </a:solidFill>
            <a:miter lim="800000"/>
            <a:headEnd/>
            <a:tailEnd/>
          </a:ln>
          <a:effectLst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3933055"/>
            <a:ext cx="3312368" cy="2208245"/>
          </a:xfrm>
          <a:prstGeom prst="rect">
            <a:avLst/>
          </a:prstGeom>
          <a:noFill/>
          <a:ln w="9525">
            <a:solidFill>
              <a:srgbClr val="4E3B3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37"/>
          <p:cNvSpPr txBox="1">
            <a:spLocks noChangeArrowheads="1"/>
          </p:cNvSpPr>
          <p:nvPr/>
        </p:nvSpPr>
        <p:spPr bwMode="auto">
          <a:xfrm>
            <a:off x="5148064" y="6309320"/>
            <a:ext cx="3856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Roman"/>
              </a:rPr>
              <a:t>Администрация муниципального образования "Городской округ "Город Нарьян-Мар"</a:t>
            </a:r>
          </a:p>
        </p:txBody>
      </p:sp>
      <p:pic>
        <p:nvPicPr>
          <p:cNvPr id="29698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0" y="142852"/>
            <a:ext cx="9144000" cy="714380"/>
          </a:xfrm>
          <a:prstGeom prst="rect">
            <a:avLst/>
          </a:prstGeom>
        </p:spPr>
        <p:txBody>
          <a:bodyPr anchor="ctr"/>
          <a:lstStyle/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solidFill>
                  <a:srgbClr val="7C4B3B"/>
                </a:solidFill>
              </a:rPr>
              <a:t>Подпрограмма 6 "Создание дополнительных условий для обеспечения жилищных прав граждан, проживающих в городе Нарьян-Мар</a:t>
            </a:r>
            <a:endParaRPr lang="ru-RU" b="1" cap="all" dirty="0">
              <a:solidFill>
                <a:srgbClr val="7C4B3B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124745"/>
            <a:ext cx="878497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9525" indent="-9525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Объем финансирования в 2019 году был запланирован в сумме 158,6 млн.руб. , исполнение за отчетный год составило 83,3 млн.руб. или 65,3%</a:t>
            </a:r>
            <a:endParaRPr lang="ru-RU" b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844824"/>
            <a:ext cx="8784975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rgbClr val="7C4B3B"/>
                </a:solidFill>
              </a:rPr>
              <a:t>Жилищные компенсационные выплаты по оплате процентов за пользование кредитом на приобретение (строительство) жилья;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rgbClr val="7C4B3B"/>
                </a:solidFill>
              </a:rPr>
              <a:t>Осуществление отдельных государственных полномочий по предоставлению гражданам компенсационных выплат в целях создания дополнительных условий для расселения граждан из жилых помещений в домах, признанных аварийными.</a:t>
            </a: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>
          <a:xfrm flipV="1">
            <a:off x="3581400" y="-458788"/>
            <a:ext cx="2895600" cy="458788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708" name="TextBox 16"/>
          <p:cNvSpPr txBox="1">
            <a:spLocks noChangeArrowheads="1"/>
          </p:cNvSpPr>
          <p:nvPr/>
        </p:nvSpPr>
        <p:spPr bwMode="auto">
          <a:xfrm>
            <a:off x="142875" y="642937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14</a:t>
            </a:r>
            <a:endParaRPr lang="ru-RU" sz="8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334051"/>
            <a:ext cx="5139620" cy="2852489"/>
          </a:xfrm>
          <a:prstGeom prst="rect">
            <a:avLst/>
          </a:prstGeom>
          <a:noFill/>
          <a:ln w="9525">
            <a:solidFill>
              <a:srgbClr val="7C4B3B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37"/>
          <p:cNvSpPr txBox="1">
            <a:spLocks noChangeArrowheads="1"/>
          </p:cNvSpPr>
          <p:nvPr/>
        </p:nvSpPr>
        <p:spPr bwMode="auto">
          <a:xfrm>
            <a:off x="5148064" y="6309320"/>
            <a:ext cx="3856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Roman"/>
              </a:rPr>
              <a:t>Администрация муниципального образования "Городской округ "Город </a:t>
            </a:r>
            <a:r>
              <a:rPr lang="ru-RU" sz="1200" b="1" i="1" dirty="0" smtClean="0">
                <a:latin typeface="Times Roman"/>
              </a:rPr>
              <a:t>Нарьян-Мар"</a:t>
            </a:r>
            <a:endParaRPr lang="ru-RU" sz="1200" b="1" i="1" dirty="0">
              <a:latin typeface="Times Roman"/>
            </a:endParaRPr>
          </a:p>
        </p:txBody>
      </p:sp>
      <p:pic>
        <p:nvPicPr>
          <p:cNvPr id="38914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79512" y="764704"/>
            <a:ext cx="8721080" cy="646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274320" indent="-274320" algn="ctr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Объем финансирования в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2019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году составил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343,1 млн.руб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., исполнение за отчетный год составило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336,9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млн.руб.или 98,2 %.</a:t>
            </a:r>
            <a:endParaRPr lang="ru-RU" b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484785"/>
            <a:ext cx="8784976" cy="27084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rgbClr val="7C4B3B"/>
                </a:solidFill>
              </a:rPr>
              <a:t>Финансовое обеспечение деятельности Администрации;</a:t>
            </a:r>
            <a:endParaRPr lang="ru-RU" sz="1400" dirty="0">
              <a:solidFill>
                <a:srgbClr val="7C4B3B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rgbClr val="7C4B3B"/>
                </a:solidFill>
              </a:rPr>
              <a:t> </a:t>
            </a:r>
            <a:r>
              <a:rPr lang="ru-RU" sz="1400" dirty="0" smtClean="0">
                <a:solidFill>
                  <a:srgbClr val="7C4B3B"/>
                </a:solidFill>
              </a:rPr>
              <a:t>Обеспечение проведения и участия в праздничных и официальных мероприятиях (Буран Дей, вручение наград "Ветеран города", "Почетный гражданин", знака "За заслуги перед городом Нарьян-Маром", и др.); </a:t>
            </a:r>
            <a:endParaRPr lang="ru-RU" sz="1400" dirty="0">
              <a:solidFill>
                <a:srgbClr val="7C4B3B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rgbClr val="7C4B3B"/>
                </a:solidFill>
              </a:rPr>
              <a:t> </a:t>
            </a:r>
            <a:r>
              <a:rPr lang="ru-RU" sz="1400" dirty="0" smtClean="0">
                <a:solidFill>
                  <a:srgbClr val="7C4B3B"/>
                </a:solidFill>
              </a:rPr>
              <a:t>Осуществление переданных государственных полномочий;</a:t>
            </a:r>
            <a:endParaRPr lang="ru-RU" sz="1400" dirty="0">
              <a:solidFill>
                <a:srgbClr val="7C4B3B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rgbClr val="7C4B3B"/>
                </a:solidFill>
              </a:rPr>
              <a:t> </a:t>
            </a:r>
            <a:r>
              <a:rPr lang="ru-RU" sz="1400" dirty="0" smtClean="0">
                <a:solidFill>
                  <a:srgbClr val="7C4B3B"/>
                </a:solidFill>
              </a:rPr>
              <a:t>Мероприятия, направленные на информирование населения о деятельности органов местного самоуправления;</a:t>
            </a:r>
            <a:endParaRPr lang="ru-RU" sz="1400" dirty="0">
              <a:solidFill>
                <a:srgbClr val="7C4B3B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rgbClr val="7C4B3B"/>
                </a:solidFill>
              </a:rPr>
              <a:t> </a:t>
            </a:r>
            <a:r>
              <a:rPr lang="ru-RU" sz="1400" dirty="0" smtClean="0">
                <a:solidFill>
                  <a:srgbClr val="7C4B3B"/>
                </a:solidFill>
              </a:rPr>
              <a:t>Обеспечение деятельности подведомственных казенных учреждений (МКУ "УГХ г. Нарьян-Мара");</a:t>
            </a:r>
            <a:endParaRPr lang="ru-RU" sz="1400" dirty="0">
              <a:solidFill>
                <a:srgbClr val="7C4B3B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rgbClr val="7C4B3B"/>
                </a:solidFill>
              </a:rPr>
              <a:t> </a:t>
            </a:r>
            <a:r>
              <a:rPr lang="ru-RU" sz="1400" dirty="0" smtClean="0">
                <a:solidFill>
                  <a:srgbClr val="7C4B3B"/>
                </a:solidFill>
              </a:rPr>
              <a:t>Мероприятия в сфере информатизации  (внедрение и сопровождение ИС и ПО);</a:t>
            </a:r>
            <a:endParaRPr lang="ru-RU" sz="1400" dirty="0">
              <a:solidFill>
                <a:srgbClr val="7C4B3B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rgbClr val="7C4B3B"/>
                </a:solidFill>
              </a:rPr>
              <a:t> </a:t>
            </a:r>
            <a:r>
              <a:rPr lang="ru-RU" sz="1400" dirty="0" smtClean="0">
                <a:solidFill>
                  <a:srgbClr val="7C4B3B"/>
                </a:solidFill>
              </a:rPr>
              <a:t>Мероприятия в сфере имущественных и земельных отношений;</a:t>
            </a:r>
            <a:endParaRPr lang="ru-RU" sz="1400" dirty="0">
              <a:solidFill>
                <a:srgbClr val="7C4B3B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rgbClr val="7C4B3B"/>
                </a:solidFill>
              </a:rPr>
              <a:t>Формирование и управление муниципальной собственностью;</a:t>
            </a:r>
          </a:p>
          <a:p>
            <a:pPr>
              <a:defRPr/>
            </a:pPr>
            <a:endParaRPr lang="ru-RU" sz="1400" dirty="0" smtClean="0">
              <a:solidFill>
                <a:srgbClr val="7C4B3B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57204" y="188640"/>
            <a:ext cx="8886796" cy="714380"/>
          </a:xfrm>
          <a:prstGeom prst="rect">
            <a:avLst/>
          </a:prstGeom>
        </p:spPr>
        <p:txBody>
          <a:bodyPr anchor="ctr"/>
          <a:lstStyle/>
          <a:p>
            <a:pPr lvl="0" algn="ctr">
              <a:buClr>
                <a:schemeClr val="accent1"/>
              </a:buClr>
              <a:buSzPct val="70000"/>
            </a:pPr>
            <a:r>
              <a:rPr lang="ru-RU" sz="2000" b="1" dirty="0" smtClean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"Совершенствование и развитие муниципального управления в муниципальном образовании "</a:t>
            </a:r>
          </a:p>
          <a:p>
            <a:pPr marL="274320" indent="-274320" algn="ctr" fontAlgn="auto">
              <a:spcAft>
                <a:spcPts val="0"/>
              </a:spcAft>
              <a:defRPr/>
            </a:pPr>
            <a:endParaRPr lang="ru-RU" sz="28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8921" name="TextBox 14"/>
          <p:cNvSpPr txBox="1">
            <a:spLocks noChangeArrowheads="1"/>
          </p:cNvSpPr>
          <p:nvPr/>
        </p:nvSpPr>
        <p:spPr bwMode="auto">
          <a:xfrm>
            <a:off x="142875" y="642937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15</a:t>
            </a:r>
            <a:endParaRPr lang="ru-RU" sz="8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365104"/>
            <a:ext cx="2591639" cy="1801497"/>
          </a:xfrm>
          <a:prstGeom prst="rect">
            <a:avLst/>
          </a:prstGeom>
          <a:noFill/>
          <a:ln w="9525">
            <a:solidFill>
              <a:srgbClr val="4E3B30">
                <a:alpha val="0"/>
              </a:srgbClr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365104"/>
            <a:ext cx="3024336" cy="1794425"/>
          </a:xfrm>
          <a:prstGeom prst="rect">
            <a:avLst/>
          </a:prstGeom>
          <a:noFill/>
          <a:ln w="9525">
            <a:solidFill>
              <a:srgbClr val="7C4B3B"/>
            </a:solidFill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3446" y="4365104"/>
            <a:ext cx="3113859" cy="1800200"/>
          </a:xfrm>
          <a:prstGeom prst="rect">
            <a:avLst/>
          </a:prstGeom>
          <a:noFill/>
          <a:ln w="9525">
            <a:solidFill>
              <a:srgbClr val="4E3B3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37"/>
          <p:cNvSpPr txBox="1">
            <a:spLocks noChangeArrowheads="1"/>
          </p:cNvSpPr>
          <p:nvPr/>
        </p:nvSpPr>
        <p:spPr bwMode="auto">
          <a:xfrm>
            <a:off x="5004048" y="6093296"/>
            <a:ext cx="3835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Roman"/>
              </a:rPr>
              <a:t>Администрация муниципального образования "Городской округ "Город Нарьян-Мар"</a:t>
            </a:r>
          </a:p>
        </p:txBody>
      </p:sp>
      <p:pic>
        <p:nvPicPr>
          <p:cNvPr id="31746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9916" y="6099399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4313" y="5951538"/>
            <a:ext cx="8358187" cy="1587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0" y="332656"/>
            <a:ext cx="9144000" cy="714380"/>
          </a:xfrm>
          <a:prstGeom prst="rect">
            <a:avLst/>
          </a:prstGeom>
        </p:spPr>
        <p:txBody>
          <a:bodyPr anchor="ctr"/>
          <a:lstStyle/>
          <a:p>
            <a:pPr lvl="0" algn="ctr">
              <a:buClr>
                <a:schemeClr val="accent1"/>
              </a:buClr>
              <a:buSzPct val="70000"/>
            </a:pPr>
            <a:r>
              <a:rPr lang="ru-RU" sz="2000" b="1" dirty="0" smtClean="0">
                <a:solidFill>
                  <a:srgbClr val="7C4B3B"/>
                </a:solidFill>
                <a:latin typeface="Arial" pitchFamily="34" charset="0"/>
                <a:cs typeface="Arial" pitchFamily="34" charset="0"/>
              </a:rPr>
              <a:t>Муниципальная программа "Формирование комфортной городской среды в муниципальном образовании"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124745"/>
            <a:ext cx="878497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2019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году было предусмотрено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66,6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млн.рублей, фактическое исполнение составило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65,1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млн.рублей или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97,7%.</a:t>
            </a:r>
            <a:endParaRPr lang="ru-RU" b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844824"/>
            <a:ext cx="8784976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Устройство спортивной  игровой площадки по пер. Рождественский в районе д. 16;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Обустройство общественной территории на пересечении ул. Ненецкой и ул. Смидовича в районе Центра занятости; </a:t>
            </a:r>
            <a:endParaRPr lang="ru-RU" sz="1200" dirty="0">
              <a:solidFill>
                <a:srgbClr val="7C4B3B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>
                <a:solidFill>
                  <a:srgbClr val="7C4B3B"/>
                </a:solidFill>
              </a:rPr>
              <a:t> </a:t>
            </a:r>
            <a:r>
              <a:rPr lang="ru-RU" sz="1200" dirty="0" smtClean="0">
                <a:solidFill>
                  <a:srgbClr val="7C4B3B"/>
                </a:solidFill>
              </a:rPr>
              <a:t>Обустройство общественной территории  в районе средней школы № 5;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Благоустройство общественной территории  в районе строения № 6 по  ул. им. В.И.Ленина  в городе Нарьян-Маре;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Благоустройство территории в районе д. № 42 по ул. им. 60 лет Октября;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Благоустройство территории дома № 5 по улице им. В.И. Ленина;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Обустройство городского парка в районе ул. Юбилейная в г. Нарьян-Маре;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Благоустройство территории сквера по ул. Выучейского и др.</a:t>
            </a:r>
          </a:p>
        </p:txBody>
      </p:sp>
      <p:sp>
        <p:nvSpPr>
          <p:cNvPr id="31753" name="TextBox 11"/>
          <p:cNvSpPr txBox="1">
            <a:spLocks noChangeArrowheads="1"/>
          </p:cNvSpPr>
          <p:nvPr/>
        </p:nvSpPr>
        <p:spPr bwMode="auto">
          <a:xfrm>
            <a:off x="142875" y="642937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16</a:t>
            </a:r>
            <a:endParaRPr lang="ru-RU" sz="800" dirty="0"/>
          </a:p>
        </p:txBody>
      </p:sp>
      <p:pic>
        <p:nvPicPr>
          <p:cNvPr id="12" name="Рисунок 11" descr="\\192.168.0.11\obmen\УС,ЖКХ и ГД\Чуклин А.Г\Фото Рождественский, Центр занятости\DSC_036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88232"/>
            <a:ext cx="3528392" cy="2317032"/>
          </a:xfrm>
          <a:prstGeom prst="rect">
            <a:avLst/>
          </a:prstGeom>
          <a:noFill/>
          <a:ln w="9525">
            <a:solidFill>
              <a:srgbClr val="4E3B30"/>
            </a:solidFill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3488232"/>
            <a:ext cx="4141136" cy="2311678"/>
          </a:xfrm>
          <a:prstGeom prst="rect">
            <a:avLst/>
          </a:prstGeom>
          <a:ln>
            <a:solidFill>
              <a:srgbClr val="7C4B3B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257204" y="260648"/>
            <a:ext cx="8886796" cy="720080"/>
          </a:xfrm>
          <a:prstGeom prst="rect">
            <a:avLst/>
          </a:prstGeom>
        </p:spPr>
        <p:txBody>
          <a:bodyPr anchor="ctr"/>
          <a:lstStyle/>
          <a:p>
            <a:pPr lvl="0" algn="ctr">
              <a:buClr>
                <a:schemeClr val="accent1"/>
              </a:buClr>
              <a:buSzPct val="70000"/>
            </a:pPr>
            <a:r>
              <a:rPr lang="ru-RU" sz="2000" b="1" dirty="0" smtClean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"Повышение эффективности реализации молодежной политики в муниципальном образовании"</a:t>
            </a:r>
          </a:p>
          <a:p>
            <a:pPr marL="274320" indent="-274320" algn="ctr" fontAlgn="auto">
              <a:spcAft>
                <a:spcPts val="0"/>
              </a:spcAft>
              <a:defRPr/>
            </a:pPr>
            <a:endParaRPr lang="ru-RU" sz="28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0965" name="Text Box 37"/>
          <p:cNvSpPr txBox="1">
            <a:spLocks noChangeArrowheads="1"/>
          </p:cNvSpPr>
          <p:nvPr/>
        </p:nvSpPr>
        <p:spPr bwMode="auto">
          <a:xfrm>
            <a:off x="5076056" y="6309320"/>
            <a:ext cx="3856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Roman"/>
              </a:rPr>
              <a:t>Администрация муниципального образования "Городской округ "Город Нарьян-Мар"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95536" y="764704"/>
            <a:ext cx="850448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Объем финансирования программы в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2019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году за счет средств городского бюджета в сумме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2,0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млн.руб., исполнение составило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1,4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млн.руб.,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или 70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% от плана.</a:t>
            </a:r>
            <a:endParaRPr lang="ru-RU" sz="1200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2708920"/>
            <a:ext cx="3456384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rgbClr val="4E3B30"/>
                </a:solidFill>
              </a:rPr>
              <a:t>Новогоднее мероприятие для молодых семей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95536" y="1268760"/>
            <a:ext cx="3456384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rgbClr val="4E3B30"/>
                </a:solidFill>
              </a:rPr>
              <a:t>Семинар "Школа лидеров" </a:t>
            </a:r>
            <a:endParaRPr lang="ru-RU" sz="12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5536" y="1988840"/>
            <a:ext cx="3456383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rgbClr val="4E3B30"/>
                </a:solidFill>
              </a:rPr>
              <a:t>Проведение игр КВН в г. Нарьян-Маре</a:t>
            </a:r>
            <a:endParaRPr lang="ru-RU" sz="12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95537" y="2348880"/>
            <a:ext cx="3456384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rgbClr val="4E3B30"/>
                </a:solidFill>
              </a:rPr>
              <a:t>Акция "Мой подарок городу»</a:t>
            </a:r>
            <a:endParaRPr lang="ru-RU" sz="12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95536" y="1628800"/>
            <a:ext cx="3456384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rgbClr val="4E3B30"/>
                </a:solidFill>
              </a:rPr>
              <a:t>День самоуправления</a:t>
            </a:r>
            <a:endParaRPr lang="ru-RU" sz="12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0984" name="TextBox 27"/>
          <p:cNvSpPr txBox="1">
            <a:spLocks noChangeArrowheads="1"/>
          </p:cNvSpPr>
          <p:nvPr/>
        </p:nvSpPr>
        <p:spPr bwMode="auto">
          <a:xfrm>
            <a:off x="142875" y="642937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17</a:t>
            </a:r>
            <a:endParaRPr lang="ru-RU" sz="800" dirty="0"/>
          </a:p>
        </p:txBody>
      </p:sp>
      <p:sp>
        <p:nvSpPr>
          <p:cNvPr id="43010" name="AutoShape 2" descr="http://www.adm-nmar.ru/upload/iblock/d53/KVN_sai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23928" y="1988840"/>
            <a:ext cx="496855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4E3B30"/>
                </a:solidFill>
              </a:rPr>
              <a:t>Участие команды города Нарьян-Мара в спортивно-туристическом слете "Дорогами отцов-героев"</a:t>
            </a:r>
            <a:endParaRPr lang="ru-RU" sz="1200" dirty="0">
              <a:solidFill>
                <a:srgbClr val="4E3B3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923928" y="1628800"/>
            <a:ext cx="4968552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4E3B30"/>
                </a:solidFill>
              </a:rPr>
              <a:t>Городская военно-спортивная игра "К защите Родины готов"</a:t>
            </a:r>
            <a:endParaRPr lang="ru-RU" sz="1200" dirty="0">
              <a:solidFill>
                <a:srgbClr val="4E3B3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923928" y="1268760"/>
            <a:ext cx="4968552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4E3B30"/>
                </a:solidFill>
              </a:rPr>
              <a:t>Участие молодежи города во Всероссийских форумах</a:t>
            </a:r>
            <a:endParaRPr lang="ru-RU" sz="1200" dirty="0">
              <a:solidFill>
                <a:srgbClr val="4E3B3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923928" y="2492896"/>
            <a:ext cx="4968552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rgbClr val="4E3B30"/>
                </a:solidFill>
              </a:rPr>
              <a:t>Ежегодная акция "Мои здоровые выходные"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389106"/>
            <a:ext cx="2736304" cy="1824201"/>
          </a:xfrm>
          <a:prstGeom prst="rect">
            <a:avLst/>
          </a:prstGeom>
          <a:noFill/>
          <a:ln w="9525">
            <a:solidFill>
              <a:srgbClr val="7C4B3B"/>
            </a:solidFill>
            <a:miter lim="800000"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852936"/>
            <a:ext cx="2880320" cy="1602248"/>
          </a:xfrm>
          <a:prstGeom prst="rect">
            <a:avLst/>
          </a:prstGeom>
          <a:noFill/>
          <a:ln w="9525">
            <a:solidFill>
              <a:srgbClr val="7C4B3B"/>
            </a:solidFill>
            <a:miter lim="800000"/>
            <a:headEnd/>
            <a:tailEnd/>
          </a:ln>
          <a:effectLst/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653136"/>
            <a:ext cx="2721735" cy="1514031"/>
          </a:xfrm>
          <a:prstGeom prst="rect">
            <a:avLst/>
          </a:prstGeom>
          <a:noFill/>
          <a:ln w="9525">
            <a:solidFill>
              <a:srgbClr val="4E3B30"/>
            </a:solidFill>
            <a:miter lim="800000"/>
            <a:headEnd/>
            <a:tailEnd/>
          </a:ln>
          <a:effectLst/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068960"/>
            <a:ext cx="2160239" cy="1201686"/>
          </a:xfrm>
          <a:prstGeom prst="rect">
            <a:avLst/>
          </a:prstGeom>
          <a:noFill/>
          <a:ln w="9525">
            <a:solidFill>
              <a:srgbClr val="7C4B3B"/>
            </a:solidFill>
            <a:miter lim="800000"/>
            <a:headEnd/>
            <a:tailEnd/>
          </a:ln>
          <a:effectLst/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3573016"/>
            <a:ext cx="3149597" cy="1752039"/>
          </a:xfrm>
          <a:prstGeom prst="rect">
            <a:avLst/>
          </a:prstGeom>
          <a:noFill/>
          <a:ln w="9525">
            <a:solidFill>
              <a:srgbClr val="4E3B3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37"/>
          <p:cNvSpPr txBox="1">
            <a:spLocks noChangeArrowheads="1"/>
          </p:cNvSpPr>
          <p:nvPr/>
        </p:nvSpPr>
        <p:spPr bwMode="auto">
          <a:xfrm>
            <a:off x="5076056" y="6309320"/>
            <a:ext cx="39691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Roman"/>
              </a:rPr>
              <a:t>Администрация муниципального образования "Городской округ "Город Нарьян-Мар"</a:t>
            </a:r>
          </a:p>
        </p:txBody>
      </p:sp>
      <p:pic>
        <p:nvPicPr>
          <p:cNvPr id="32770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0" y="116632"/>
            <a:ext cx="9144000" cy="714380"/>
          </a:xfrm>
          <a:prstGeom prst="rect">
            <a:avLst/>
          </a:prstGeom>
        </p:spPr>
        <p:txBody>
          <a:bodyPr anchor="ctr"/>
          <a:lstStyle/>
          <a:p>
            <a:pPr lvl="0" algn="ctr">
              <a:buClr>
                <a:schemeClr val="accent1"/>
              </a:buClr>
              <a:buSzPct val="70000"/>
            </a:pPr>
            <a:r>
              <a:rPr lang="ru-RU" sz="2000" b="1" dirty="0" smtClean="0">
                <a:solidFill>
                  <a:srgbClr val="7C4B3B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"Развитие предпринимательства в муниципальном образовании"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836712"/>
            <a:ext cx="871296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274320" indent="-274320" algn="ctr"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На реализацию подпрограммы в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2019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году было запланировано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4,3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млн.рублей. Освоение за отчетный год составило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4,2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млн.рублей или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97,7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%. 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484784"/>
            <a:ext cx="4392488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200" dirty="0" smtClean="0">
                <a:solidFill>
                  <a:srgbClr val="7C4B3B"/>
                </a:solidFill>
              </a:rPr>
              <a:t>Предоставление грантов начинающим предпринимателям на создание собственного бизнеса;</a:t>
            </a:r>
            <a:r>
              <a:rPr lang="ru-RU" sz="1200" i="1" dirty="0" smtClean="0">
                <a:solidFill>
                  <a:srgbClr val="7C4B3B"/>
                </a:solidFill>
              </a:rPr>
              <a:t> </a:t>
            </a:r>
            <a:endParaRPr lang="ru-RU" sz="1200" dirty="0">
              <a:solidFill>
                <a:srgbClr val="7C4B3B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>
                <a:solidFill>
                  <a:srgbClr val="7C4B3B"/>
                </a:solidFill>
              </a:rPr>
              <a:t> </a:t>
            </a:r>
            <a:r>
              <a:rPr lang="ru-RU" sz="1200" dirty="0" smtClean="0">
                <a:solidFill>
                  <a:srgbClr val="7C4B3B"/>
                </a:solidFill>
              </a:rPr>
              <a:t>Субсидия на возмещение части затрат по приобретению и доставке имущества, необходимого для осуществления предпринимательской деятельности;</a:t>
            </a:r>
            <a:endParaRPr lang="ru-RU" sz="1200" dirty="0">
              <a:solidFill>
                <a:srgbClr val="7C4B3B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200" i="1" dirty="0">
                <a:solidFill>
                  <a:srgbClr val="7C4B3B"/>
                </a:solidFill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7C4B3B"/>
                </a:solidFill>
              </a:rPr>
              <a:t>Субсидия на возмещение части затрат по аренде нежилых помещений немуниципальной формы собственности, используемых субъектами малого </a:t>
            </a:r>
            <a:br>
              <a:rPr lang="ru-RU" sz="1200" dirty="0" smtClean="0">
                <a:solidFill>
                  <a:srgbClr val="7C4B3B"/>
                </a:solidFill>
              </a:rPr>
            </a:br>
            <a:r>
              <a:rPr lang="ru-RU" sz="1200" dirty="0" smtClean="0">
                <a:solidFill>
                  <a:srgbClr val="7C4B3B"/>
                </a:solidFill>
              </a:rPr>
              <a:t>и среднего предпринимательства;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Проведение конкурса швейного мастерства;</a:t>
            </a:r>
          </a:p>
        </p:txBody>
      </p:sp>
      <p:sp>
        <p:nvSpPr>
          <p:cNvPr id="32779" name="TextBox 15"/>
          <p:cNvSpPr txBox="1">
            <a:spLocks noChangeArrowheads="1"/>
          </p:cNvSpPr>
          <p:nvPr/>
        </p:nvSpPr>
        <p:spPr bwMode="auto">
          <a:xfrm>
            <a:off x="142875" y="642937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18</a:t>
            </a:r>
            <a:endParaRPr lang="ru-RU" sz="8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501008"/>
            <a:ext cx="4896544" cy="2717582"/>
          </a:xfrm>
          <a:prstGeom prst="rect">
            <a:avLst/>
          </a:prstGeom>
          <a:noFill/>
          <a:ln w="9525">
            <a:solidFill>
              <a:srgbClr val="4E3B30"/>
            </a:solidFill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4644008" y="1484784"/>
            <a:ext cx="4320480" cy="1785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Субсидия на возмещение части затрат по подготовке, переподготовке и повышению квалификации кадров субъектов малого и среднего предпринимательства (включая работников);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Проведение конкурса "Лучший предприниматель года";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Организация сезонной торговли и летних кафе;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Обеспечение субъектам малого и среднего предпринимательства доступа к неиспользуемому муниципальному имуществу и т.д.</a:t>
            </a:r>
            <a:endParaRPr lang="ru-RU" sz="1200" dirty="0" smtClean="0">
              <a:solidFill>
                <a:srgbClr val="7C4B3B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37"/>
          <p:cNvSpPr txBox="1">
            <a:spLocks noChangeArrowheads="1"/>
          </p:cNvSpPr>
          <p:nvPr/>
        </p:nvSpPr>
        <p:spPr bwMode="auto">
          <a:xfrm>
            <a:off x="5004048" y="6309320"/>
            <a:ext cx="3856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Roman"/>
              </a:rPr>
              <a:t>Администрация муниципального образования "Городской округ "Город Нарьян-Мар"</a:t>
            </a:r>
          </a:p>
        </p:txBody>
      </p:sp>
      <p:pic>
        <p:nvPicPr>
          <p:cNvPr id="41986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07505" y="1143000"/>
            <a:ext cx="875074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274320" indent="-274320" algn="ctr"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Объем финансирования программы в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2019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году был запланирован в сумме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2,1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млн.руб., исполнение за отчетный год </a:t>
            </a:r>
            <a:r>
              <a:rPr lang="ru-RU" sz="1600">
                <a:solidFill>
                  <a:schemeClr val="accent2">
                    <a:lumMod val="75000"/>
                  </a:schemeClr>
                </a:solidFill>
              </a:rPr>
              <a:t>составило </a:t>
            </a:r>
            <a:r>
              <a:rPr lang="ru-RU" sz="1600" smtClean="0">
                <a:solidFill>
                  <a:schemeClr val="accent2">
                    <a:lumMod val="75000"/>
                  </a:schemeClr>
                </a:solidFill>
              </a:rPr>
              <a:t>1,9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млн.руб.или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90,5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%.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1772816"/>
            <a:ext cx="8784976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7C4B3B"/>
                </a:solidFill>
              </a:rPr>
              <a:t>Оказание поддержки некоммерческим организациям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7C4B3B"/>
                </a:solidFill>
              </a:rPr>
              <a:t> Предоставление ТОС грантов на реализацию социально значимых проектов;</a:t>
            </a:r>
            <a:endParaRPr lang="ru-RU" dirty="0">
              <a:solidFill>
                <a:srgbClr val="7C4B3B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7C4B3B"/>
                </a:solidFill>
              </a:rPr>
              <a:t> </a:t>
            </a:r>
            <a:r>
              <a:rPr lang="ru-RU" dirty="0" smtClean="0">
                <a:solidFill>
                  <a:srgbClr val="7C4B3B"/>
                </a:solidFill>
              </a:rPr>
              <a:t>Материальное поощрение председателей ТОС, работающих на общественных началах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7C4B3B"/>
                </a:solidFill>
              </a:rPr>
              <a:t>Предоставление грантов в форме субсидий на организацию деятельности территориальных общественных самоуправлений и т.д.</a:t>
            </a:r>
            <a:endParaRPr lang="ru-RU" dirty="0">
              <a:solidFill>
                <a:srgbClr val="7C4B3B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57204" y="260648"/>
            <a:ext cx="8886796" cy="714380"/>
          </a:xfrm>
          <a:prstGeom prst="rect">
            <a:avLst/>
          </a:prstGeom>
        </p:spPr>
        <p:txBody>
          <a:bodyPr anchor="ctr"/>
          <a:lstStyle/>
          <a:p>
            <a:pPr lvl="0" algn="ctr">
              <a:buClr>
                <a:schemeClr val="accent1"/>
              </a:buClr>
              <a:buSzPct val="70000"/>
            </a:pPr>
            <a:r>
              <a:rPr lang="ru-RU" sz="2000" b="1" dirty="0" smtClean="0">
                <a:solidFill>
                  <a:srgbClr val="7C4B3B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"Развитие институтов гражданского общества в муниципальном образовании"</a:t>
            </a:r>
          </a:p>
          <a:p>
            <a:pPr marL="274320" indent="-274320" algn="ctr" fontAlgn="auto">
              <a:spcAft>
                <a:spcPts val="0"/>
              </a:spcAft>
              <a:defRPr/>
            </a:pPr>
            <a:endParaRPr lang="ru-RU" sz="28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1995" name="TextBox 14"/>
          <p:cNvSpPr txBox="1">
            <a:spLocks noChangeArrowheads="1"/>
          </p:cNvSpPr>
          <p:nvPr/>
        </p:nvSpPr>
        <p:spPr bwMode="auto">
          <a:xfrm>
            <a:off x="142875" y="642937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19</a:t>
            </a:r>
            <a:endParaRPr lang="ru-RU" sz="8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89040"/>
            <a:ext cx="4162166" cy="2310483"/>
          </a:xfrm>
          <a:prstGeom prst="rect">
            <a:avLst/>
          </a:prstGeom>
          <a:noFill/>
          <a:ln w="9525">
            <a:solidFill>
              <a:srgbClr val="4E3B30"/>
            </a:solidFill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89040"/>
            <a:ext cx="4151812" cy="2304256"/>
          </a:xfrm>
          <a:prstGeom prst="rect">
            <a:avLst/>
          </a:prstGeom>
          <a:noFill/>
          <a:ln w="9525">
            <a:solidFill>
              <a:srgbClr val="7C4B3B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Параметры городского бюджета в 2019 году</a:t>
            </a:r>
            <a:endParaRPr lang="ru-RU" sz="2800" dirty="0"/>
          </a:p>
        </p:txBody>
      </p:sp>
      <p:graphicFrame>
        <p:nvGraphicFramePr>
          <p:cNvPr id="16442" name="Group 5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6215753"/>
              </p:ext>
            </p:extLst>
          </p:nvPr>
        </p:nvGraphicFramePr>
        <p:xfrm>
          <a:off x="321469" y="1371809"/>
          <a:ext cx="8572500" cy="3647531"/>
        </p:xfrm>
        <a:graphic>
          <a:graphicData uri="http://schemas.openxmlformats.org/drawingml/2006/table">
            <a:tbl>
              <a:tblPr/>
              <a:tblGrid>
                <a:gridCol w="36131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49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34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747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46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2763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Первая редакция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Уточнен-ный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план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Исполне-ние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исполне-ния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246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876,6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1208,3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1206,6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99,86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204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kern="1200" dirty="0" smtClean="0">
                          <a:solidFill>
                            <a:srgbClr val="4E3B3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E3B3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616,8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641,6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649,7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92581273"/>
                  </a:ext>
                </a:extLst>
              </a:tr>
              <a:tr h="56204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kern="1200" dirty="0" smtClean="0">
                          <a:solidFill>
                            <a:srgbClr val="4E3B3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E3B3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259,8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566,7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556,9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98,3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600467"/>
                  </a:ext>
                </a:extLst>
              </a:tr>
              <a:tr h="56204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879,4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1 235,8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1105,4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89,45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128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/ПРОФИЦИТ (-/+)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-2,8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-27,5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418" name="Text Box 37"/>
          <p:cNvSpPr txBox="1">
            <a:spLocks noChangeArrowheads="1"/>
          </p:cNvSpPr>
          <p:nvPr/>
        </p:nvSpPr>
        <p:spPr bwMode="auto">
          <a:xfrm>
            <a:off x="5215508" y="6309320"/>
            <a:ext cx="39284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Roman"/>
              </a:rPr>
              <a:t>Администрация </a:t>
            </a:r>
            <a:r>
              <a:rPr lang="ru-RU" sz="1200" b="1" i="1" dirty="0" smtClean="0">
                <a:latin typeface="Times Roman"/>
              </a:rPr>
              <a:t>муниципального образования </a:t>
            </a:r>
            <a:r>
              <a:rPr lang="ru-RU" sz="1200" b="1" i="1" dirty="0">
                <a:latin typeface="Times Roman"/>
              </a:rPr>
              <a:t>"Городской округ "Город Нарьян-Мар"</a:t>
            </a:r>
          </a:p>
        </p:txBody>
      </p:sp>
      <p:pic>
        <p:nvPicPr>
          <p:cNvPr id="15419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21" name="Text Box 87"/>
          <p:cNvSpPr txBox="1">
            <a:spLocks noChangeArrowheads="1"/>
          </p:cNvSpPr>
          <p:nvPr/>
        </p:nvSpPr>
        <p:spPr bwMode="auto">
          <a:xfrm>
            <a:off x="8308975" y="785813"/>
            <a:ext cx="977900" cy="204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" rIns="0" bIns="10800">
            <a:spAutoFit/>
          </a:bodyPr>
          <a:lstStyle/>
          <a:p>
            <a:r>
              <a:rPr lang="ru-RU" sz="1200" b="1">
                <a:solidFill>
                  <a:schemeClr val="tx2"/>
                </a:solidFill>
                <a:latin typeface="Calibri" pitchFamily="34" charset="0"/>
              </a:rPr>
              <a:t>млн. руб.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5750" y="1000125"/>
            <a:ext cx="86439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23" name="TextBox 8"/>
          <p:cNvSpPr txBox="1">
            <a:spLocks noChangeArrowheads="1"/>
          </p:cNvSpPr>
          <p:nvPr/>
        </p:nvSpPr>
        <p:spPr bwMode="auto">
          <a:xfrm>
            <a:off x="142875" y="6429375"/>
            <a:ext cx="285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37"/>
          <p:cNvSpPr txBox="1">
            <a:spLocks noChangeArrowheads="1"/>
          </p:cNvSpPr>
          <p:nvPr/>
        </p:nvSpPr>
        <p:spPr bwMode="auto">
          <a:xfrm>
            <a:off x="5148064" y="6165304"/>
            <a:ext cx="38298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Roman"/>
              </a:rPr>
              <a:t>Администрация муниципального образования "Городской округ "Город Нарьян-Мар"</a:t>
            </a:r>
          </a:p>
        </p:txBody>
      </p:sp>
      <p:pic>
        <p:nvPicPr>
          <p:cNvPr id="31746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6150" y="6200775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4313" y="5951538"/>
            <a:ext cx="8358187" cy="1587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0" y="332656"/>
            <a:ext cx="9144000" cy="714380"/>
          </a:xfrm>
          <a:prstGeom prst="rect">
            <a:avLst/>
          </a:prstGeom>
        </p:spPr>
        <p:txBody>
          <a:bodyPr anchor="ctr"/>
          <a:lstStyle/>
          <a:p>
            <a:pPr algn="ctr">
              <a:buClr>
                <a:schemeClr val="accent1"/>
              </a:buClr>
              <a:buSzPct val="70000"/>
            </a:pPr>
            <a:r>
              <a:rPr lang="ru-RU" sz="2000" b="1" dirty="0" smtClean="0">
                <a:solidFill>
                  <a:srgbClr val="7C4B3B"/>
                </a:solidFill>
                <a:latin typeface="Arial" pitchFamily="34" charset="0"/>
                <a:cs typeface="Arial" pitchFamily="34" charset="0"/>
              </a:rPr>
              <a:t>Муниципальная программа "Поддержка отдельных категорий граждан муниципального образования"</a:t>
            </a:r>
          </a:p>
          <a:p>
            <a:pPr lvl="0" algn="ctr">
              <a:buClr>
                <a:schemeClr val="accent1"/>
              </a:buClr>
              <a:buSzPct val="70000"/>
            </a:pPr>
            <a:endParaRPr lang="ru-RU" sz="2000" b="1" dirty="0" smtClean="0">
              <a:solidFill>
                <a:srgbClr val="7C4B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124745"/>
            <a:ext cx="878497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2019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году было </a:t>
            </a: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предусмотрено 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38,4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млн.рублей, фактическое исполнение составило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38,0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млн.рублей или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99%.</a:t>
            </a:r>
            <a:endParaRPr lang="ru-RU" b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844824"/>
            <a:ext cx="8784976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Единовременная денежная выплата гражданам, которые награждаются Почетной грамотой МО "Городской округ "Город Нарьян-Мар";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Единовременная денежная выплата гражданам, которым присваивается звание "Ветеран города Нарьян-Мара";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Выплаты гражданам, которым присвоено звание "Почетный гражданин города Нарьян-Мара";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Выплаты гражданам, награжденным знаком отличия "За заслуги перед городом Нарьян-Маром";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Подписка на общественно-политическую газету Ненецкого автономного округа "</a:t>
            </a:r>
            <a:r>
              <a:rPr lang="ru-RU" sz="1200" dirty="0" err="1" smtClean="0">
                <a:solidFill>
                  <a:srgbClr val="7C4B3B"/>
                </a:solidFill>
              </a:rPr>
              <a:t>Няръяна</a:t>
            </a:r>
            <a:r>
              <a:rPr lang="ru-RU" sz="1200" dirty="0" smtClean="0">
                <a:solidFill>
                  <a:srgbClr val="7C4B3B"/>
                </a:solidFill>
              </a:rPr>
              <a:t> </a:t>
            </a:r>
            <a:r>
              <a:rPr lang="ru-RU" sz="1200" dirty="0" err="1" smtClean="0">
                <a:solidFill>
                  <a:srgbClr val="7C4B3B"/>
                </a:solidFill>
              </a:rPr>
              <a:t>вындер</a:t>
            </a:r>
            <a:r>
              <a:rPr lang="ru-RU" sz="1200" dirty="0" smtClean="0">
                <a:solidFill>
                  <a:srgbClr val="7C4B3B"/>
                </a:solidFill>
              </a:rPr>
              <a:t>" лицам, имеющим право на бесплатную подписку";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Единовременная материальная помощь;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Пенсии за выслугу лет лицам, замещавшим должности муниципальной службы в муниципальном образовании "Городской округ "Город Нарьян-Мар".</a:t>
            </a:r>
          </a:p>
        </p:txBody>
      </p:sp>
      <p:sp>
        <p:nvSpPr>
          <p:cNvPr id="31753" name="TextBox 11"/>
          <p:cNvSpPr txBox="1">
            <a:spLocks noChangeArrowheads="1"/>
          </p:cNvSpPr>
          <p:nvPr/>
        </p:nvSpPr>
        <p:spPr bwMode="auto">
          <a:xfrm>
            <a:off x="142875" y="642937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smtClean="0"/>
              <a:t>20</a:t>
            </a:r>
            <a:endParaRPr lang="ru-RU" sz="8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933056"/>
            <a:ext cx="3384376" cy="1878329"/>
          </a:xfrm>
          <a:prstGeom prst="rect">
            <a:avLst/>
          </a:prstGeom>
          <a:noFill/>
          <a:ln w="9525">
            <a:solidFill>
              <a:srgbClr val="4E3B30"/>
            </a:solidFill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933056"/>
            <a:ext cx="2880320" cy="1879409"/>
          </a:xfrm>
          <a:prstGeom prst="rect">
            <a:avLst/>
          </a:prstGeom>
          <a:noFill/>
          <a:ln w="9525">
            <a:solidFill>
              <a:srgbClr val="7C4B3B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47"/>
          <p:cNvSpPr>
            <a:spLocks noChangeArrowheads="1"/>
          </p:cNvSpPr>
          <p:nvPr/>
        </p:nvSpPr>
        <p:spPr bwMode="auto">
          <a:xfrm>
            <a:off x="4140200" y="6308725"/>
            <a:ext cx="4464050" cy="571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79" name="Rectangle 148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Text Box 151"/>
          <p:cNvSpPr txBox="1">
            <a:spLocks noChangeArrowheads="1"/>
          </p:cNvSpPr>
          <p:nvPr/>
        </p:nvSpPr>
        <p:spPr bwMode="auto">
          <a:xfrm>
            <a:off x="52720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 dirty="0">
                <a:latin typeface="Times Roman" pitchFamily="18" charset="0"/>
              </a:rPr>
              <a:t>Администрация МО "Городской округ "Город Нарьян-Мар"</a:t>
            </a:r>
          </a:p>
        </p:txBody>
      </p:sp>
      <p:pic>
        <p:nvPicPr>
          <p:cNvPr id="24582" name="Picture 152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183"/>
          <p:cNvSpPr txBox="1">
            <a:spLocks noChangeArrowheads="1"/>
          </p:cNvSpPr>
          <p:nvPr/>
        </p:nvSpPr>
        <p:spPr bwMode="auto">
          <a:xfrm>
            <a:off x="0" y="0"/>
            <a:ext cx="89296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accent1"/>
              </a:buClr>
              <a:buSzPct val="70000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Сведения о выполнении обязательств по финансированию социально-значимых проектов за счет бюджета муниципального образования за 2019 год</a:t>
            </a:r>
            <a:endParaRPr lang="ru-RU" b="1" i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4" name="Text Box 184"/>
          <p:cNvSpPr txBox="1">
            <a:spLocks noChangeArrowheads="1"/>
          </p:cNvSpPr>
          <p:nvPr/>
        </p:nvSpPr>
        <p:spPr bwMode="auto">
          <a:xfrm>
            <a:off x="34925" y="6597650"/>
            <a:ext cx="3937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1ADE7214-665E-4910-A487-B5C0428069E0}" type="slidenum">
              <a:rPr lang="ru-RU" sz="800" b="1">
                <a:solidFill>
                  <a:srgbClr val="336699"/>
                </a:solidFill>
              </a:rPr>
              <a:pPr>
                <a:spcBef>
                  <a:spcPct val="50000"/>
                </a:spcBef>
              </a:pPr>
              <a:t>21</a:t>
            </a:fld>
            <a:endParaRPr lang="ru-RU" sz="800" b="1">
              <a:solidFill>
                <a:srgbClr val="336699"/>
              </a:solidFill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107504" y="908721"/>
          <a:ext cx="8928992" cy="4665012"/>
        </p:xfrm>
        <a:graphic>
          <a:graphicData uri="http://schemas.openxmlformats.org/drawingml/2006/table">
            <a:tbl>
              <a:tblPr/>
              <a:tblGrid>
                <a:gridCol w="64051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22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15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dirty="0" smtClean="0"/>
                        <a:t>Наименование</a:t>
                      </a:r>
                      <a:endParaRPr kumimoji="0" lang="ru-RU" sz="11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 2019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 2019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2804">
                <a:tc gridSpan="3">
                  <a:txBody>
                    <a:bodyPr/>
                    <a:lstStyle/>
                    <a:p>
                      <a:pPr lvl="0" algn="ctr">
                        <a:buClr>
                          <a:schemeClr val="accent1"/>
                        </a:buClr>
                        <a:buSzPct val="70000"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"Формирование комфортной городской среды в муниципальном образовании "Городской округ "Город Нарьян-Мар" </a:t>
                      </a:r>
                      <a:endParaRPr kumimoji="0" lang="ru-RU" sz="1400" b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3426">
                <a:tc gridSpan="3">
                  <a:txBody>
                    <a:bodyPr/>
                    <a:lstStyle/>
                    <a:p>
                      <a:pPr lvl="0" algn="ctr">
                        <a:buClr>
                          <a:schemeClr val="accent1"/>
                        </a:buClr>
                        <a:buSzPct val="70000"/>
                      </a:pPr>
                      <a:r>
                        <a:rPr kumimoji="0" lang="ru-RU" sz="13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1. "Приоритетный проект "Формирование комфортной городской среды (благоустройство дворовых и общественных территорий).</a:t>
                      </a:r>
                      <a:endParaRPr kumimoji="0" lang="ru-RU" sz="1300" b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6713">
                <a:tc>
                  <a:txBody>
                    <a:bodyPr/>
                    <a:lstStyle/>
                    <a:p>
                      <a:pPr lvl="0" algn="l">
                        <a:buClr>
                          <a:schemeClr val="accent1"/>
                        </a:buClr>
                        <a:buSzPct val="70000"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Устройство спортивной  игровой площадки по пер. Рождественский </a:t>
                      </a:r>
                      <a:r>
                        <a:rPr kumimoji="0" lang="ru-RU" sz="10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районе д. 16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8,1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0055">
                <a:tc>
                  <a:txBody>
                    <a:bodyPr/>
                    <a:lstStyle/>
                    <a:p>
                      <a:pPr lvl="0" algn="l">
                        <a:buClr>
                          <a:schemeClr val="accent1"/>
                        </a:buClr>
                        <a:buSzPct val="70000"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Обустройство общественной территории на пересечении ул. Ненецкой</a:t>
                      </a:r>
                      <a:r>
                        <a:rPr kumimoji="0" lang="ru-RU" sz="10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ул. Смидовича  в районе Центра занятости</a:t>
                      </a:r>
                      <a:endParaRPr lang="ru-RU" sz="1000" b="1" dirty="0" smtClean="0">
                        <a:solidFill>
                          <a:srgbClr val="4E3B3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19,2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19,2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8387">
                <a:tc>
                  <a:txBody>
                    <a:bodyPr/>
                    <a:lstStyle/>
                    <a:p>
                      <a:pPr lvl="0" algn="l">
                        <a:buClr>
                          <a:schemeClr val="accent1"/>
                        </a:buClr>
                        <a:buSzPct val="70000"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Обустройство общественной территории в районе средней школы №5 (МК расторгнут по соглашению сторон, объем работ выполнен, оказанные услуги по контракту оплачены)</a:t>
                      </a:r>
                      <a:endParaRPr lang="ru-RU" sz="1000" b="1" dirty="0" smtClean="0">
                        <a:solidFill>
                          <a:srgbClr val="4E3B3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8387">
                <a:tc>
                  <a:txBody>
                    <a:bodyPr/>
                    <a:lstStyle/>
                    <a:p>
                      <a:pPr lvl="0" algn="l">
                        <a:buClr>
                          <a:schemeClr val="accent1"/>
                        </a:buClr>
                        <a:buSzPct val="70000"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Благоустройство общественной территории в районе строения № 6 по  ул. им. В.И.Ленина  в городе Нарьян-Маре</a:t>
                      </a:r>
                      <a:endParaRPr lang="ru-RU" sz="1000" b="1" dirty="0" smtClean="0">
                        <a:solidFill>
                          <a:srgbClr val="4E3B3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9,6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0103">
                <a:tc>
                  <a:txBody>
                    <a:bodyPr/>
                    <a:lstStyle/>
                    <a:p>
                      <a:pPr lvl="0" algn="l">
                        <a:buClr>
                          <a:schemeClr val="accent1"/>
                        </a:buClr>
                        <a:buSzPct val="70000"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Благоустройство территории в районе д. № 42 по ул. им. 60 лет Октября</a:t>
                      </a:r>
                      <a:endParaRPr lang="ru-RU" sz="1000" b="1" dirty="0" smtClean="0">
                        <a:solidFill>
                          <a:srgbClr val="4E3B3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lvl="0" algn="l">
                        <a:buClr>
                          <a:schemeClr val="accent1"/>
                        </a:buClr>
                        <a:buSzPct val="70000"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Благоустройство территории дома № 5 по улице им. В.И. Ленина</a:t>
                      </a:r>
                      <a:endParaRPr lang="ru-RU" sz="1000" b="1" dirty="0" smtClean="0">
                        <a:solidFill>
                          <a:srgbClr val="4E3B3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lvl="0" algn="l">
                        <a:buClr>
                          <a:schemeClr val="accent1"/>
                        </a:buClr>
                        <a:buSzPct val="70000"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Спортивная площадка в районе улицы Мурманская, 15</a:t>
                      </a:r>
                      <a:endParaRPr lang="ru-RU" sz="1000" b="1" dirty="0" smtClean="0">
                        <a:solidFill>
                          <a:srgbClr val="4E3B3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803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2. "Приоритетный проект "Формирование комфортной городской среды (благоустройство парков).</a:t>
                      </a:r>
                      <a:endParaRPr kumimoji="0" lang="ru-RU" sz="13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 algn="l">
                        <a:buClr>
                          <a:schemeClr val="accent1"/>
                        </a:buClr>
                        <a:buSzPct val="70000"/>
                      </a:pPr>
                      <a:endParaRPr lang="ru-RU" sz="1000" b="1" dirty="0" smtClean="0">
                        <a:solidFill>
                          <a:srgbClr val="4E3B3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l">
                        <a:buClr>
                          <a:schemeClr val="accent1"/>
                        </a:buClr>
                        <a:buSzPct val="70000"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Обустройство городского парка в районе ул. Юбилейная в г. Нарьян-Маре</a:t>
                      </a:r>
                      <a:endParaRPr lang="ru-RU" sz="1000" b="1" dirty="0" smtClean="0">
                        <a:solidFill>
                          <a:srgbClr val="4E3B3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l">
                        <a:buClr>
                          <a:schemeClr val="accent1"/>
                        </a:buClr>
                        <a:buSzPct val="70000"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Благоустройство территории сквера по ул. </a:t>
                      </a:r>
                      <a:r>
                        <a:rPr kumimoji="0" lang="ru-RU" sz="10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Выучейского</a:t>
                      </a:r>
                      <a:endParaRPr lang="ru-RU" sz="1000" b="1" dirty="0" smtClean="0">
                        <a:solidFill>
                          <a:srgbClr val="4E3B3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4627" name="Text Box 87"/>
          <p:cNvSpPr txBox="1">
            <a:spLocks noChangeArrowheads="1"/>
          </p:cNvSpPr>
          <p:nvPr/>
        </p:nvSpPr>
        <p:spPr bwMode="auto">
          <a:xfrm>
            <a:off x="7956376" y="692696"/>
            <a:ext cx="977900" cy="1756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" rIns="0" bIns="10800">
            <a:spAutoFit/>
          </a:bodyPr>
          <a:lstStyle/>
          <a:p>
            <a:r>
              <a:rPr lang="ru-RU" sz="1000" b="1" dirty="0"/>
              <a:t>млн. 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Бюджет МО "Городской округ "Город Нарьян-Мар"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4313" y="928688"/>
            <a:ext cx="8643937" cy="431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</a:t>
            </a: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объемах муниципального долга</a:t>
            </a:r>
          </a:p>
        </p:txBody>
      </p:sp>
      <p:graphicFrame>
        <p:nvGraphicFramePr>
          <p:cNvPr id="5" name="Group 71"/>
          <p:cNvGraphicFramePr>
            <a:graphicFrameLocks noGrp="1"/>
          </p:cNvGraphicFramePr>
          <p:nvPr/>
        </p:nvGraphicFramePr>
        <p:xfrm>
          <a:off x="179512" y="1412776"/>
          <a:ext cx="8856984" cy="2949120"/>
        </p:xfrm>
        <a:graphic>
          <a:graphicData uri="http://schemas.openxmlformats.org/drawingml/2006/table">
            <a:tbl>
              <a:tblPr/>
              <a:tblGrid>
                <a:gridCol w="21602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9149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5271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29249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Долг на 01.01.2019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Планируется к привлечению в 2019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Планируется к погашению в 2019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Привлечено в 2019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Погашено в 2019 году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обслуживание долга 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Долг на 01.01.2020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419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2,585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912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 от других бюджетов бюджетной системы РФ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0,012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912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ценные бумаги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912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гарантии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554" name="TextBox 5"/>
          <p:cNvSpPr txBox="1">
            <a:spLocks noChangeArrowheads="1"/>
          </p:cNvSpPr>
          <p:nvPr/>
        </p:nvSpPr>
        <p:spPr bwMode="auto">
          <a:xfrm>
            <a:off x="7956376" y="1124744"/>
            <a:ext cx="9286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млн. руб.</a:t>
            </a:r>
            <a:endParaRPr lang="ru-RU" dirty="0">
              <a:latin typeface="Franklin Gothic Book"/>
            </a:endParaRPr>
          </a:p>
        </p:txBody>
      </p:sp>
      <p:sp>
        <p:nvSpPr>
          <p:cNvPr id="22555" name="Rectangle 147"/>
          <p:cNvSpPr>
            <a:spLocks noChangeArrowheads="1"/>
          </p:cNvSpPr>
          <p:nvPr/>
        </p:nvSpPr>
        <p:spPr bwMode="auto">
          <a:xfrm>
            <a:off x="4140200" y="6308725"/>
            <a:ext cx="4464050" cy="571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56" name="Rectangle 148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57" name="Text Box 151"/>
          <p:cNvSpPr txBox="1">
            <a:spLocks noChangeArrowheads="1"/>
          </p:cNvSpPr>
          <p:nvPr/>
        </p:nvSpPr>
        <p:spPr bwMode="auto">
          <a:xfrm>
            <a:off x="52720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 dirty="0">
                <a:latin typeface="Times Roman" pitchFamily="18" charset="0"/>
              </a:rPr>
              <a:t>Администрация МО "Городской округ "Город Нарьян-Мар"</a:t>
            </a:r>
          </a:p>
        </p:txBody>
      </p:sp>
      <p:pic>
        <p:nvPicPr>
          <p:cNvPr id="22558" name="Picture 152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37"/>
          <p:cNvSpPr txBox="1">
            <a:spLocks noChangeArrowheads="1"/>
          </p:cNvSpPr>
          <p:nvPr/>
        </p:nvSpPr>
        <p:spPr bwMode="auto">
          <a:xfrm>
            <a:off x="4932040" y="6309320"/>
            <a:ext cx="39256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Roman"/>
              </a:rPr>
              <a:t>Администрация муниципального образования "Городской округ "Город Нарьян-Мар"</a:t>
            </a:r>
          </a:p>
        </p:txBody>
      </p:sp>
      <p:pic>
        <p:nvPicPr>
          <p:cNvPr id="43010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827088" y="692150"/>
            <a:ext cx="7929562" cy="11526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fontAlgn="ctr">
              <a:defRPr/>
            </a:pPr>
            <a:r>
              <a:rPr lang="en-US" sz="1700" dirty="0">
                <a:hlinkClick r:id="rId3" tooltip="Главная"/>
              </a:rPr>
              <a:t>http://adm-nmar.ru </a:t>
            </a:r>
            <a:endParaRPr lang="ru-RU" sz="1700" dirty="0">
              <a:hlinkClick r:id="rId3" tooltip="Главная"/>
            </a:endParaRPr>
          </a:p>
          <a:p>
            <a:pPr fontAlgn="ctr">
              <a:defRPr/>
            </a:pPr>
            <a:r>
              <a:rPr lang="ru-RU" sz="1700" dirty="0">
                <a:hlinkClick r:id="rId3" tooltip="Главная"/>
              </a:rPr>
              <a:t>Главная</a:t>
            </a:r>
            <a:endParaRPr lang="ru-RU" sz="1700" dirty="0"/>
          </a:p>
          <a:p>
            <a:pPr fontAlgn="ctr">
              <a:defRPr/>
            </a:pPr>
            <a:r>
              <a:rPr lang="ru-RU" sz="1700" dirty="0">
                <a:hlinkClick r:id="rId4" tooltip="Гражданам"/>
              </a:rPr>
              <a:t>Гражданам</a:t>
            </a:r>
            <a:endParaRPr lang="ru-RU" sz="1700" dirty="0"/>
          </a:p>
          <a:p>
            <a:pPr fontAlgn="ctr">
              <a:defRPr/>
            </a:pPr>
            <a:r>
              <a:rPr lang="ru-RU" sz="1700" dirty="0">
                <a:hlinkClick r:id="rId4" tooltip="Гражданам"/>
              </a:rPr>
              <a:t>Бюджет для граждан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7088" y="1916113"/>
            <a:ext cx="7929562" cy="369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Основные термины и понятия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57204" y="142852"/>
            <a:ext cx="8886796" cy="714380"/>
          </a:xfrm>
          <a:prstGeom prst="rect">
            <a:avLst/>
          </a:prstGeom>
        </p:spPr>
        <p:txBody>
          <a:bodyPr anchor="ctr"/>
          <a:lstStyle/>
          <a:p>
            <a:pPr marL="274320" indent="-274320" algn="ctr" fontAlgn="auto">
              <a:spcAft>
                <a:spcPts val="0"/>
              </a:spcAft>
              <a:defRPr/>
            </a:pPr>
            <a:r>
              <a:rPr lang="ru-RU" sz="2800" b="1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"бюджет для граждан"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27088" y="2349500"/>
            <a:ext cx="7929562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Общественное участие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27088" y="2781300"/>
            <a:ext cx="7929562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Прогноз социально-экономического развития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27088" y="3213100"/>
            <a:ext cx="7929562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Бюджет МО "Городской округ "Город Нарьян-Мар"</a:t>
            </a:r>
            <a:endParaRPr lang="ru-RU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7088" y="3644900"/>
            <a:ext cx="7929562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Годовой отчет об исполнении бюджета</a:t>
            </a:r>
            <a:endParaRPr lang="ru-RU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7088" y="4076700"/>
            <a:ext cx="7929562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Решения Совета городского округа</a:t>
            </a:r>
            <a:endParaRPr lang="ru-RU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27088" y="4508500"/>
            <a:ext cx="7929562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Текущее исполнение бюджета</a:t>
            </a:r>
            <a:endParaRPr lang="ru-RU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27088" y="4941888"/>
            <a:ext cx="7929562" cy="369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Контактная информация для граждан</a:t>
            </a:r>
            <a:endParaRPr lang="ru-RU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27088" y="5373688"/>
            <a:ext cx="7929562" cy="369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Обратная связь</a:t>
            </a:r>
            <a:endParaRPr lang="ru-RU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3026" name="TextBox 23"/>
          <p:cNvSpPr txBox="1">
            <a:spLocks noChangeArrowheads="1"/>
          </p:cNvSpPr>
          <p:nvPr/>
        </p:nvSpPr>
        <p:spPr bwMode="auto">
          <a:xfrm>
            <a:off x="142875" y="642937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22</a:t>
            </a:r>
            <a:endParaRPr lang="ru-RU" sz="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27088" y="5805488"/>
            <a:ext cx="7929562" cy="369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Публичные слушания</a:t>
            </a:r>
            <a:endParaRPr lang="ru-RU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7" y="692696"/>
            <a:ext cx="93856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Контактная информация для граждан</a:t>
            </a:r>
            <a:endParaRPr lang="ru-RU" sz="2400" dirty="0"/>
          </a:p>
        </p:txBody>
      </p:sp>
      <p:graphicFrame>
        <p:nvGraphicFramePr>
          <p:cNvPr id="13390" name="Group 78"/>
          <p:cNvGraphicFramePr>
            <a:graphicFrameLocks noGrp="1"/>
          </p:cNvGraphicFramePr>
          <p:nvPr/>
        </p:nvGraphicFramePr>
        <p:xfrm>
          <a:off x="428596" y="1643050"/>
          <a:ext cx="8072437" cy="2346960"/>
        </p:xfrm>
        <a:graphic>
          <a:graphicData uri="http://schemas.openxmlformats.org/drawingml/2006/table">
            <a:tbl>
              <a:tblPr/>
              <a:tblGrid>
                <a:gridCol w="546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828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764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25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144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должности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кабинета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Телефон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Заместитель главы Администрации МО "Городской округ "Город Нарьян-Мар" по экономике и финансам</a:t>
                      </a: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Жукова Ольга Владимировна</a:t>
                      </a: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 этаж)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4-23-19</a:t>
                      </a: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15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Начальник Управления финансов администрации МО "Городской округ "Город Нарьян-Мар" </a:t>
                      </a: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Захарова Марина Анатольевна</a:t>
                      </a: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(3 этаж)</a:t>
                      </a: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4-53-82</a:t>
                      </a: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388" name="TextBox 4"/>
          <p:cNvSpPr txBox="1">
            <a:spLocks noChangeArrowheads="1"/>
          </p:cNvSpPr>
          <p:nvPr/>
        </p:nvSpPr>
        <p:spPr bwMode="auto">
          <a:xfrm>
            <a:off x="428596" y="4143380"/>
            <a:ext cx="8143875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 u="sng" dirty="0">
                <a:latin typeface="Times New Roman" pitchFamily="18" charset="0"/>
                <a:cs typeface="Times New Roman" pitchFamily="18" charset="0"/>
              </a:rPr>
              <a:t>почтовый адрес: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166000, Ненецкий автономный округ, г. Нарьян-Мар, ул. Ленина, 12</a:t>
            </a:r>
            <a:endParaRPr lang="ru-RU" sz="1600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u="sng" dirty="0">
                <a:latin typeface="Times New Roman" pitchFamily="18" charset="0"/>
                <a:cs typeface="Times New Roman" pitchFamily="18" charset="0"/>
              </a:rPr>
              <a:t>электронный адрес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gorfinup@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adm-nmar.ru</a:t>
            </a:r>
            <a:endParaRPr lang="en-US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u="sng" dirty="0">
                <a:latin typeface="Times New Roman" pitchFamily="18" charset="0"/>
                <a:cs typeface="Times New Roman" pitchFamily="18" charset="0"/>
              </a:rPr>
              <a:t>сайт: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www.adm-nmar.ru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8596" y="928670"/>
            <a:ext cx="80724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График работы: </a:t>
            </a:r>
            <a:r>
              <a:rPr lang="ru-RU" sz="1600" i="1" u="sng" dirty="0" err="1" smtClean="0">
                <a:latin typeface="Times New Roman" pitchFamily="18" charset="0"/>
                <a:cs typeface="Times New Roman" pitchFamily="18" charset="0"/>
              </a:rPr>
              <a:t>пн-пт</a:t>
            </a:r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 с 8:30 до 17:30; обед с 12:30 до 13:30; </a:t>
            </a:r>
            <a:r>
              <a:rPr lang="ru-RU" sz="1600" i="1" u="sng" dirty="0" err="1" smtClean="0">
                <a:latin typeface="Times New Roman" pitchFamily="18" charset="0"/>
                <a:cs typeface="Times New Roman" pitchFamily="18" charset="0"/>
              </a:rPr>
              <a:t>сб,вс</a:t>
            </a:r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- выходной день.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301527" y="2313443"/>
            <a:ext cx="2304256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Проведение комиссий по доходам МО "Городской округ "Город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Нарьян-Мар" (ежеквартально)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283796" y="147243"/>
            <a:ext cx="8640762" cy="47783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Работа по увеличению доходной части городского бюджета</a:t>
            </a:r>
          </a:p>
        </p:txBody>
      </p:sp>
      <p:sp>
        <p:nvSpPr>
          <p:cNvPr id="21513" name="Text Box 37"/>
          <p:cNvSpPr txBox="1">
            <a:spLocks noChangeArrowheads="1"/>
          </p:cNvSpPr>
          <p:nvPr/>
        </p:nvSpPr>
        <p:spPr bwMode="auto">
          <a:xfrm>
            <a:off x="5111552" y="6309320"/>
            <a:ext cx="40324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Roman"/>
              </a:rPr>
              <a:t>Администрация муниципального образования "Городской округ "Город Нарьян-Мар"</a:t>
            </a:r>
          </a:p>
        </p:txBody>
      </p:sp>
      <p:pic>
        <p:nvPicPr>
          <p:cNvPr id="21514" name="Picture 38" descr="герб горо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250825" y="6308725"/>
            <a:ext cx="8358188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1763688" y="955673"/>
            <a:ext cx="5760640" cy="7200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План мероприятий по увеличению доходов в бюджет МО "Городской округ "Город Нарьян-Мар"</a:t>
            </a:r>
            <a:endParaRPr lang="ru-RU" sz="17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383868" y="2331445"/>
            <a:ext cx="2520280" cy="10441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Постановка на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учет бесхозяйного имущества</a:t>
            </a:r>
            <a:endParaRPr lang="ru-RU" sz="12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21" name="TextBox 28"/>
          <p:cNvSpPr txBox="1">
            <a:spLocks noChangeArrowheads="1"/>
          </p:cNvSpPr>
          <p:nvPr/>
        </p:nvSpPr>
        <p:spPr bwMode="auto">
          <a:xfrm>
            <a:off x="142875" y="6429375"/>
            <a:ext cx="285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3</a:t>
            </a:r>
            <a:endParaRPr lang="ru-RU" sz="8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763688" y="3699577"/>
            <a:ext cx="2520280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 поступлением платы за наем жилья и проведением работы по взысканию задолженности</a:t>
            </a:r>
            <a:endParaRPr lang="ru-RU" sz="12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336159" y="2331445"/>
            <a:ext cx="2411760" cy="10459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Вовлечение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налоговый оборот  объектов недвижимости</a:t>
            </a:r>
            <a:endParaRPr lang="ru-RU" sz="12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323528" y="544522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4978450" y="3680371"/>
            <a:ext cx="2545877" cy="10273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Информирование населения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 необходимости уплаты налогов</a:t>
            </a:r>
            <a:endParaRPr lang="ru-RU" sz="12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644008" y="1732670"/>
            <a:ext cx="0" cy="598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979712" y="1695026"/>
            <a:ext cx="0" cy="618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236296" y="1695026"/>
            <a:ext cx="0" cy="630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915816" y="1679003"/>
            <a:ext cx="0" cy="2020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084168" y="1679003"/>
            <a:ext cx="0" cy="2020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019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7188" y="-71438"/>
            <a:ext cx="8572500" cy="9286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7" name="Text Box 87"/>
          <p:cNvSpPr txBox="1">
            <a:spLocks noChangeArrowheads="1"/>
          </p:cNvSpPr>
          <p:nvPr/>
        </p:nvSpPr>
        <p:spPr bwMode="auto">
          <a:xfrm>
            <a:off x="8072438" y="785813"/>
            <a:ext cx="977900" cy="204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" rIns="0" bIns="10800">
            <a:spAutoFit/>
          </a:bodyPr>
          <a:lstStyle/>
          <a:p>
            <a:r>
              <a:rPr lang="ru-RU" sz="1200" b="1">
                <a:solidFill>
                  <a:schemeClr val="tx2"/>
                </a:solidFill>
                <a:latin typeface="Calibri" pitchFamily="34" charset="0"/>
              </a:rPr>
              <a:t>млн. руб.</a:t>
            </a:r>
          </a:p>
        </p:txBody>
      </p:sp>
      <p:sp>
        <p:nvSpPr>
          <p:cNvPr id="17418" name="Text Box 37"/>
          <p:cNvSpPr txBox="1">
            <a:spLocks noChangeArrowheads="1"/>
          </p:cNvSpPr>
          <p:nvPr/>
        </p:nvSpPr>
        <p:spPr bwMode="auto">
          <a:xfrm>
            <a:off x="5076056" y="6309320"/>
            <a:ext cx="39284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Roman"/>
              </a:rPr>
              <a:t>Администрация муниципального образования "Городской округ "Город Нарьян-Мар"</a:t>
            </a:r>
          </a:p>
        </p:txBody>
      </p:sp>
      <p:pic>
        <p:nvPicPr>
          <p:cNvPr id="17419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214313" y="1000125"/>
            <a:ext cx="86439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85707" y="6350"/>
            <a:ext cx="8640762" cy="9286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Поступление собственных доходов в </a:t>
            </a:r>
            <a:r>
              <a:rPr lang="ru-RU" sz="28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2019 </a:t>
            </a:r>
            <a:r>
              <a:rPr lang="ru-RU" sz="2800" b="1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году</a:t>
            </a:r>
          </a:p>
        </p:txBody>
      </p:sp>
      <p:graphicFrame>
        <p:nvGraphicFramePr>
          <p:cNvPr id="18494" name="Group 6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88356837"/>
              </p:ext>
            </p:extLst>
          </p:nvPr>
        </p:nvGraphicFramePr>
        <p:xfrm>
          <a:off x="2987824" y="1124744"/>
          <a:ext cx="6062514" cy="4984535"/>
        </p:xfrm>
        <a:graphic>
          <a:graphicData uri="http://schemas.openxmlformats.org/drawingml/2006/table">
            <a:tbl>
              <a:tblPr/>
              <a:tblGrid>
                <a:gridCol w="23466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43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77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37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17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2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649,7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4E3B3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101,3</a:t>
                      </a:r>
                      <a:endParaRPr lang="ru-RU" sz="1200" b="1" i="0" u="none" strike="noStrike" dirty="0">
                        <a:solidFill>
                          <a:srgbClr val="4E3B3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прибыль,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472,2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4E3B3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100,2</a:t>
                      </a:r>
                      <a:endParaRPr lang="ru-RU" sz="1200" b="1" i="0" u="none" strike="noStrike" dirty="0">
                        <a:solidFill>
                          <a:srgbClr val="4E3B3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1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4E3B3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106,1</a:t>
                      </a:r>
                      <a:endParaRPr lang="ru-RU" sz="1200" b="1" i="0" u="none" strike="noStrike" dirty="0">
                        <a:solidFill>
                          <a:srgbClr val="4E3B3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4E3B3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  <a:endParaRPr lang="ru-RU" sz="1200" b="1" i="0" u="none" strike="noStrike" dirty="0">
                        <a:solidFill>
                          <a:srgbClr val="4E3B3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4E3B3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111,9</a:t>
                      </a:r>
                      <a:endParaRPr lang="ru-RU" sz="1200" b="1" i="0" u="none" strike="noStrike" dirty="0">
                        <a:solidFill>
                          <a:srgbClr val="4E3B3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4E3B3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103,6</a:t>
                      </a:r>
                      <a:endParaRPr lang="ru-RU" sz="1200" b="1" i="0" u="none" strike="noStrike" dirty="0">
                        <a:solidFill>
                          <a:srgbClr val="4E3B3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kern="1200" dirty="0" smtClean="0">
                          <a:solidFill>
                            <a:srgbClr val="4E3B3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E3B3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4E3B3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4E3B3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4051571"/>
                  </a:ext>
                </a:extLst>
              </a:tr>
              <a:tr h="269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kern="1200" dirty="0" smtClean="0">
                          <a:solidFill>
                            <a:srgbClr val="4E3B3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E3B3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4E3B3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101,4</a:t>
                      </a:r>
                      <a:endParaRPr lang="ru-RU" sz="1200" b="1" i="0" u="none" strike="noStrike" dirty="0">
                        <a:solidFill>
                          <a:srgbClr val="4E3B3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7913880"/>
                  </a:ext>
                </a:extLst>
              </a:tr>
              <a:tr h="44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 реализуемые на территории РФ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4E3B3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108,1</a:t>
                      </a:r>
                      <a:endParaRPr lang="ru-RU" sz="1200" b="1" i="0" u="none" strike="noStrike" dirty="0">
                        <a:solidFill>
                          <a:srgbClr val="4E3B3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3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4E3B3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133,3</a:t>
                      </a:r>
                      <a:endParaRPr lang="ru-RU" sz="1200" b="1" i="0" u="none" strike="noStrike" dirty="0">
                        <a:solidFill>
                          <a:srgbClr val="4E3B3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5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4E3B3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4E3B3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5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</a:t>
                      </a:r>
                      <a:r>
                        <a:rPr kumimoji="0" lang="ru-RU" sz="1000" b="1" kern="1200" dirty="0" smtClean="0">
                          <a:solidFill>
                            <a:srgbClr val="4E3B3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E3B3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4E3B3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1200" b="1" i="0" u="none" strike="noStrike" dirty="0">
                        <a:solidFill>
                          <a:srgbClr val="4E3B3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475" name="TextBox 10"/>
          <p:cNvSpPr txBox="1">
            <a:spLocks noChangeArrowheads="1"/>
          </p:cNvSpPr>
          <p:nvPr/>
        </p:nvSpPr>
        <p:spPr bwMode="auto">
          <a:xfrm>
            <a:off x="142875" y="6429375"/>
            <a:ext cx="285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4</a:t>
            </a:r>
            <a:endParaRPr lang="ru-RU" sz="800" dirty="0"/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107504" y="980728"/>
          <a:ext cx="302433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98179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7188" y="-71438"/>
            <a:ext cx="8572500" cy="9286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41" name="Text Box 87"/>
          <p:cNvSpPr txBox="1">
            <a:spLocks noChangeArrowheads="1"/>
          </p:cNvSpPr>
          <p:nvPr/>
        </p:nvSpPr>
        <p:spPr bwMode="auto">
          <a:xfrm>
            <a:off x="8072438" y="785813"/>
            <a:ext cx="977900" cy="204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" rIns="0" bIns="10800">
            <a:spAutoFit/>
          </a:bodyPr>
          <a:lstStyle/>
          <a:p>
            <a:r>
              <a:rPr lang="ru-RU" sz="1200" b="1">
                <a:solidFill>
                  <a:schemeClr val="tx2"/>
                </a:solidFill>
                <a:latin typeface="Calibri" pitchFamily="34" charset="0"/>
              </a:rPr>
              <a:t>млн. руб.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14313" y="1000125"/>
            <a:ext cx="86439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14282" y="0"/>
            <a:ext cx="8640762" cy="9286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/>
              <a:t>Безвозмездные поступления в городской </a:t>
            </a:r>
            <a:r>
              <a:rPr lang="ru-RU" dirty="0" smtClean="0"/>
              <a:t>бюджет за 2019 год</a:t>
            </a:r>
            <a:endParaRPr lang="ru-RU" sz="20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Group 6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08843829"/>
              </p:ext>
            </p:extLst>
          </p:nvPr>
        </p:nvGraphicFramePr>
        <p:xfrm>
          <a:off x="467544" y="1196753"/>
          <a:ext cx="8387500" cy="237190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2121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66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10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76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57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07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566,7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556,9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07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2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326,6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318,6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07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07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00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 трансфертов, имеющих целевое назначение, прошлых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1257798951"/>
              </p:ext>
            </p:extLst>
          </p:nvPr>
        </p:nvGraphicFramePr>
        <p:xfrm>
          <a:off x="1187624" y="3429000"/>
          <a:ext cx="698477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142875" y="6429375"/>
            <a:ext cx="285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5</a:t>
            </a:r>
            <a:endParaRPr lang="ru-RU" sz="800" dirty="0"/>
          </a:p>
        </p:txBody>
      </p:sp>
      <p:sp>
        <p:nvSpPr>
          <p:cNvPr id="12" name="Text Box 37"/>
          <p:cNvSpPr txBox="1">
            <a:spLocks noChangeArrowheads="1"/>
          </p:cNvSpPr>
          <p:nvPr/>
        </p:nvSpPr>
        <p:spPr bwMode="auto">
          <a:xfrm>
            <a:off x="4716016" y="6309320"/>
            <a:ext cx="39604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Roman"/>
              </a:rPr>
              <a:t>Администрация муниципального образования "Городской округ "Город Нарьян-Мар"</a:t>
            </a:r>
          </a:p>
          <a:p>
            <a:endParaRPr lang="ru-RU" sz="1200" b="1" i="1" dirty="0">
              <a:latin typeface="Times Roman"/>
            </a:endParaRPr>
          </a:p>
        </p:txBody>
      </p:sp>
      <p:pic>
        <p:nvPicPr>
          <p:cNvPr id="14" name="Picture 38" descr="герб горо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630932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4467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Расходы городского бюджета в 2019 году</a:t>
            </a:r>
            <a:endParaRPr lang="ru-RU" sz="2800" dirty="0"/>
          </a:p>
        </p:txBody>
      </p:sp>
      <p:sp>
        <p:nvSpPr>
          <p:cNvPr id="15418" name="Text Box 37"/>
          <p:cNvSpPr txBox="1">
            <a:spLocks noChangeArrowheads="1"/>
          </p:cNvSpPr>
          <p:nvPr/>
        </p:nvSpPr>
        <p:spPr bwMode="auto">
          <a:xfrm>
            <a:off x="4932040" y="6309320"/>
            <a:ext cx="40324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Roman"/>
              </a:rPr>
              <a:t>Администрация муниципального образования "Городской округ "Город Нарьян-Мар"</a:t>
            </a:r>
          </a:p>
        </p:txBody>
      </p:sp>
      <p:pic>
        <p:nvPicPr>
          <p:cNvPr id="15419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448" y="630932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21" name="Text Box 87"/>
          <p:cNvSpPr txBox="1">
            <a:spLocks noChangeArrowheads="1"/>
          </p:cNvSpPr>
          <p:nvPr/>
        </p:nvSpPr>
        <p:spPr bwMode="auto">
          <a:xfrm>
            <a:off x="8166100" y="1004040"/>
            <a:ext cx="977900" cy="204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" rIns="0" bIns="10800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  <a:latin typeface="Calibri" pitchFamily="34" charset="0"/>
              </a:rPr>
              <a:t>млн. руб.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5750" y="1000125"/>
            <a:ext cx="86439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23" name="TextBox 8"/>
          <p:cNvSpPr txBox="1">
            <a:spLocks noChangeArrowheads="1"/>
          </p:cNvSpPr>
          <p:nvPr/>
        </p:nvSpPr>
        <p:spPr bwMode="auto">
          <a:xfrm>
            <a:off x="142875" y="6429375"/>
            <a:ext cx="285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/>
              <a:t>6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205321825"/>
              </p:ext>
            </p:extLst>
          </p:nvPr>
        </p:nvGraphicFramePr>
        <p:xfrm>
          <a:off x="448247" y="1543878"/>
          <a:ext cx="8084193" cy="4514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07704" y="1024161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План – 1235,8                     Исполнение – 1105,4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5902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ctrTitle"/>
          </p:nvPr>
        </p:nvSpPr>
        <p:spPr>
          <a:xfrm>
            <a:off x="403196" y="46014"/>
            <a:ext cx="8458200" cy="71438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Расходы городского бюджета в 2019 году</a:t>
            </a:r>
            <a:endParaRPr lang="ru-RU" sz="2800" b="1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7188" y="-71438"/>
            <a:ext cx="8572500" cy="9286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31" name="Text Box 87"/>
          <p:cNvSpPr txBox="1">
            <a:spLocks noChangeArrowheads="1"/>
          </p:cNvSpPr>
          <p:nvPr/>
        </p:nvSpPr>
        <p:spPr bwMode="auto">
          <a:xfrm>
            <a:off x="7643813" y="500063"/>
            <a:ext cx="977900" cy="204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" rIns="0" bIns="10800">
            <a:spAutoFit/>
          </a:bodyPr>
          <a:lstStyle/>
          <a:p>
            <a:r>
              <a:rPr lang="ru-RU" sz="1200" b="1">
                <a:solidFill>
                  <a:schemeClr val="tx2"/>
                </a:solidFill>
                <a:latin typeface="Calibri" pitchFamily="34" charset="0"/>
              </a:rPr>
              <a:t>млн. руб.</a:t>
            </a:r>
          </a:p>
        </p:txBody>
      </p:sp>
      <p:sp>
        <p:nvSpPr>
          <p:cNvPr id="23632" name="Text Box 37"/>
          <p:cNvSpPr txBox="1">
            <a:spLocks noChangeArrowheads="1"/>
          </p:cNvSpPr>
          <p:nvPr/>
        </p:nvSpPr>
        <p:spPr bwMode="auto">
          <a:xfrm>
            <a:off x="5077842" y="6309320"/>
            <a:ext cx="406615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Roman"/>
              </a:rPr>
              <a:t>Администрация муниципального образования "Городской округ "Город Нарьян-Мар"</a:t>
            </a:r>
          </a:p>
        </p:txBody>
      </p:sp>
      <p:pic>
        <p:nvPicPr>
          <p:cNvPr id="23633" name="Picture 38" descr="герб горо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214313" y="714375"/>
            <a:ext cx="86439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486" name="Group 7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56415564"/>
              </p:ext>
            </p:extLst>
          </p:nvPr>
        </p:nvGraphicFramePr>
        <p:xfrm>
          <a:off x="285750" y="714375"/>
          <a:ext cx="8501122" cy="3134667"/>
        </p:xfrm>
        <a:graphic>
          <a:graphicData uri="http://schemas.openxmlformats.org/drawingml/2006/table">
            <a:tbl>
              <a:tblPr/>
              <a:tblGrid>
                <a:gridCol w="7146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947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21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012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083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264,6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255,6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97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282,8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273,6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616,8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507,5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1235,8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1105,4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3628" name="Object 2"/>
          <p:cNvGraphicFramePr>
            <a:graphicFrameLocks noChangeAspect="1"/>
          </p:cNvGraphicFramePr>
          <p:nvPr/>
        </p:nvGraphicFramePr>
        <p:xfrm>
          <a:off x="539552" y="3927475"/>
          <a:ext cx="8128198" cy="2237829"/>
        </p:xfrm>
        <a:graphic>
          <a:graphicData uri="http://schemas.openxmlformats.org/presentationml/2006/ole">
            <p:oleObj spid="_x0000_s23682" name="Worksheet" r:id="rId4" imgW="8648636" imgH="2047824" progId="">
              <p:embed/>
            </p:oleObj>
          </a:graphicData>
        </a:graphic>
      </p:graphicFrame>
      <p:sp>
        <p:nvSpPr>
          <p:cNvPr id="23704" name="TextBox 10"/>
          <p:cNvSpPr txBox="1">
            <a:spLocks noChangeArrowheads="1"/>
          </p:cNvSpPr>
          <p:nvPr/>
        </p:nvSpPr>
        <p:spPr bwMode="auto">
          <a:xfrm>
            <a:off x="142875" y="6429375"/>
            <a:ext cx="285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7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458200" cy="71438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Муниципальные программы в 2019 году</a:t>
            </a:r>
            <a:endParaRPr lang="ru-RU" sz="2800" b="1" dirty="0"/>
          </a:p>
        </p:txBody>
      </p:sp>
      <p:graphicFrame>
        <p:nvGraphicFramePr>
          <p:cNvPr id="21592" name="Group 8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72275980"/>
              </p:ext>
            </p:extLst>
          </p:nvPr>
        </p:nvGraphicFramePr>
        <p:xfrm>
          <a:off x="428625" y="987425"/>
          <a:ext cx="8424863" cy="4866006"/>
        </p:xfrm>
        <a:graphic>
          <a:graphicData uri="http://schemas.openxmlformats.org/drawingml/2006/table">
            <a:tbl>
              <a:tblPr/>
              <a:tblGrid>
                <a:gridCol w="5000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910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44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7633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№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п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/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п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утверждено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исполнено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%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исполнения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"Повышение эффективности реализации молодежной политики в муниципальном образовании"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"Совершенствование и развитие муниципального управления в муниципальном образовании 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343,1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336,9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87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"Развитие предпринимательства в муниципальном образовании"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97,7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"Развитие институтов гражданского общества в муниципальном образовании"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90,5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"Повышение уровня жизнеобеспечения и безопасности жизнедеятельности населения муниципального образования"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725,7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609,7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84,0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"Формирование комфортной городской среды в муниципальном образовании"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66,6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65,1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97,7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"Поддержка отдельных категорий граждан муниципального образования"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38,4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38,0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1182,2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1057,2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6706" name="Text Box 87"/>
          <p:cNvSpPr txBox="1">
            <a:spLocks noChangeArrowheads="1"/>
          </p:cNvSpPr>
          <p:nvPr/>
        </p:nvSpPr>
        <p:spPr bwMode="auto">
          <a:xfrm>
            <a:off x="8166100" y="785813"/>
            <a:ext cx="977900" cy="204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" rIns="0" bIns="10800">
            <a:spAutoFit/>
          </a:bodyPr>
          <a:lstStyle/>
          <a:p>
            <a:r>
              <a:rPr lang="ru-RU" sz="1200" b="1">
                <a:latin typeface="Calibri" pitchFamily="34" charset="0"/>
              </a:rPr>
              <a:t>млн. руб.</a:t>
            </a:r>
          </a:p>
        </p:txBody>
      </p:sp>
      <p:sp>
        <p:nvSpPr>
          <p:cNvPr id="26707" name="Text Box 37"/>
          <p:cNvSpPr txBox="1">
            <a:spLocks noChangeArrowheads="1"/>
          </p:cNvSpPr>
          <p:nvPr/>
        </p:nvSpPr>
        <p:spPr bwMode="auto">
          <a:xfrm>
            <a:off x="5148064" y="6309320"/>
            <a:ext cx="386702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Roman"/>
              </a:rPr>
              <a:t>Администрация муниципального образования "Городской округ "Город Нарьян-Мар"</a:t>
            </a:r>
          </a:p>
        </p:txBody>
      </p:sp>
      <p:pic>
        <p:nvPicPr>
          <p:cNvPr id="26708" name="Picture 38" descr="герб горо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10" name="TextBox 7"/>
          <p:cNvSpPr txBox="1">
            <a:spLocks noChangeArrowheads="1"/>
          </p:cNvSpPr>
          <p:nvPr/>
        </p:nvSpPr>
        <p:spPr bwMode="auto">
          <a:xfrm>
            <a:off x="142875" y="642937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8</a:t>
            </a:r>
            <a:endParaRPr lang="ru-RU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37"/>
          <p:cNvSpPr txBox="1">
            <a:spLocks noChangeArrowheads="1"/>
          </p:cNvSpPr>
          <p:nvPr/>
        </p:nvSpPr>
        <p:spPr bwMode="auto">
          <a:xfrm>
            <a:off x="5004048" y="6237312"/>
            <a:ext cx="388843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Roman"/>
              </a:rPr>
              <a:t>Администрация муниципального образования "Городской округ "Город Нарьян-Мар"</a:t>
            </a:r>
          </a:p>
        </p:txBody>
      </p:sp>
      <p:pic>
        <p:nvPicPr>
          <p:cNvPr id="39938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53194" y="1180336"/>
            <a:ext cx="857649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92075" algn="just" fontAlgn="auto"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финансирования программы в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был запланирован в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129,7 млн.руб., исполнение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отчетный год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составило 103,9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млн.руб.или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80%.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6965" y="1854610"/>
            <a:ext cx="8568952" cy="24929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 Проведение мероприятий по сносу, домов, признанных в установленном порядке ветхими или аварийными и непригодными для проживания направленно 9,4 млн. руб.;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>
                <a:solidFill>
                  <a:srgbClr val="7C4B3B"/>
                </a:solidFill>
              </a:rPr>
              <a:t>предоставлены субсидии на компенсацию расходов, связанных с организацией вывоза стоков из септиков и выгребных ям жилых </a:t>
            </a:r>
            <a:r>
              <a:rPr lang="ru-RU" sz="1200" dirty="0" smtClean="0">
                <a:solidFill>
                  <a:srgbClr val="7C4B3B"/>
                </a:solidFill>
              </a:rPr>
              <a:t>домов 10,6 млн. руб.;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>
                <a:solidFill>
                  <a:srgbClr val="7C4B3B"/>
                </a:solidFill>
              </a:rPr>
              <a:t>субсидии на компенсацию расходов, связанных с водоотведением в части размещения сточных вод из септиков и выгребных </a:t>
            </a:r>
            <a:r>
              <a:rPr lang="ru-RU" sz="1200" dirty="0" smtClean="0">
                <a:solidFill>
                  <a:srgbClr val="7C4B3B"/>
                </a:solidFill>
              </a:rPr>
              <a:t>ям 1,2 млн. руб.;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>
                <a:solidFill>
                  <a:srgbClr val="7C4B3B"/>
                </a:solidFill>
              </a:rPr>
              <a:t>на реализацию мероприятия по участию в организации деятельности по сбору (в том числе раздельному сбору), транспортированию, обработке, утилизации, обезвреживанию, захоронению твердых коммунальных </a:t>
            </a:r>
            <a:r>
              <a:rPr lang="ru-RU" sz="1200" dirty="0" smtClean="0">
                <a:solidFill>
                  <a:srgbClr val="7C4B3B"/>
                </a:solidFill>
              </a:rPr>
              <a:t>отходов</a:t>
            </a:r>
            <a:r>
              <a:rPr lang="ru-RU" sz="1200" dirty="0">
                <a:solidFill>
                  <a:srgbClr val="7C4B3B"/>
                </a:solidFill>
              </a:rPr>
              <a:t> </a:t>
            </a:r>
            <a:r>
              <a:rPr lang="ru-RU" sz="1200" dirty="0" smtClean="0">
                <a:solidFill>
                  <a:srgbClr val="7C4B3B"/>
                </a:solidFill>
              </a:rPr>
              <a:t>– 40,5 млн. руб.;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>
                <a:solidFill>
                  <a:srgbClr val="7C4B3B"/>
                </a:solidFill>
              </a:rPr>
              <a:t>выполнены работы по проектированию коллектора от КГ1 до КНС в п. Новый г. Нарьян-Мара, проектирование подключения многоквартирных домов № 1б по ул. Рыбников и № 19 по ул. Рабочей в г. Нарьян-Маре к централизованной системе водоотведения,  проектирование подключения дома № 26 по ул. Пионерская в г. </a:t>
            </a:r>
            <a:r>
              <a:rPr lang="ru-RU" sz="1200" dirty="0" smtClean="0">
                <a:solidFill>
                  <a:srgbClr val="7C4B3B"/>
                </a:solidFill>
              </a:rPr>
              <a:t>Нарьян-Маре – 1,5 млн. руб. и др</a:t>
            </a:r>
            <a:r>
              <a:rPr lang="ru-RU" sz="1200" dirty="0">
                <a:solidFill>
                  <a:srgbClr val="7C4B3B"/>
                </a:solidFill>
              </a:rPr>
              <a:t>.</a:t>
            </a:r>
            <a:endParaRPr lang="ru-RU" sz="1200" dirty="0" smtClean="0">
              <a:solidFill>
                <a:srgbClr val="7C4B3B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0"/>
            <a:ext cx="9324528" cy="1178437"/>
          </a:xfrm>
          <a:prstGeom prst="rect">
            <a:avLst/>
          </a:prstGeom>
        </p:spPr>
        <p:txBody>
          <a:bodyPr anchor="ctr"/>
          <a:lstStyle/>
          <a:p>
            <a:pPr marL="274320" indent="-274320" algn="ctr" fontAlgn="auto">
              <a:spcAft>
                <a:spcPts val="0"/>
              </a:spcAft>
              <a:defRPr/>
            </a:pPr>
            <a:r>
              <a:rPr lang="ru-RU" sz="1700" b="1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itchFamily="18" charset="0"/>
              </a:rPr>
              <a:t>Муниципальная программа "Повышение уровня жизнеобеспечения и </a:t>
            </a:r>
            <a:r>
              <a:rPr lang="ru-RU" sz="1700" b="1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itchFamily="18" charset="0"/>
              </a:rPr>
              <a:t>безопасности жизнедеятельности </a:t>
            </a:r>
            <a:r>
              <a:rPr lang="ru-RU" sz="1700" b="1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itchFamily="18" charset="0"/>
              </a:rPr>
              <a:t>населения муниципального </a:t>
            </a:r>
            <a:r>
              <a:rPr lang="ru-RU" sz="1700" b="1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itchFamily="18" charset="0"/>
              </a:rPr>
              <a:t>образования" </a:t>
            </a:r>
          </a:p>
          <a:p>
            <a:pPr marL="274320" indent="-274320" algn="ctr" fontAlgn="auto">
              <a:spcAft>
                <a:spcPts val="0"/>
              </a:spcAft>
              <a:defRPr/>
            </a:pPr>
            <a:r>
              <a:rPr lang="ru-RU" sz="1500" b="1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itchFamily="18" charset="0"/>
              </a:rPr>
              <a:t>Подпрограмма 1. "Организация благоприятных и безопасных условий для проживания граждан"</a:t>
            </a:r>
            <a:r>
              <a:rPr lang="ru-RU" sz="15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ru-RU" sz="15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9945" name="TextBox 14"/>
          <p:cNvSpPr txBox="1">
            <a:spLocks noChangeArrowheads="1"/>
          </p:cNvSpPr>
          <p:nvPr/>
        </p:nvSpPr>
        <p:spPr bwMode="auto">
          <a:xfrm>
            <a:off x="142875" y="642937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9</a:t>
            </a:r>
            <a:endParaRPr lang="ru-RU" sz="800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81" y="4405155"/>
            <a:ext cx="2733991" cy="1821949"/>
          </a:xfrm>
          <a:prstGeom prst="rect">
            <a:avLst/>
          </a:prstGeom>
          <a:noFill/>
          <a:ln w="9525">
            <a:solidFill>
              <a:srgbClr val="4E3B30"/>
            </a:solidFill>
            <a:miter lim="800000"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0892" y="4396038"/>
            <a:ext cx="2759089" cy="1831066"/>
          </a:xfrm>
          <a:prstGeom prst="rect">
            <a:avLst/>
          </a:prstGeom>
          <a:noFill/>
          <a:ln w="9525">
            <a:solidFill>
              <a:srgbClr val="4E3B30"/>
            </a:solidFill>
            <a:miter lim="800000"/>
            <a:headEnd/>
            <a:tailEnd/>
          </a:ln>
          <a:effectLst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5523" y="4396037"/>
            <a:ext cx="3291664" cy="1831067"/>
          </a:xfrm>
          <a:prstGeom prst="rect">
            <a:avLst/>
          </a:prstGeom>
          <a:noFill/>
          <a:ln w="9525">
            <a:solidFill>
              <a:srgbClr val="7C4B3B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13772</TotalTime>
  <Words>2758</Words>
  <Application>Microsoft Office PowerPoint</Application>
  <PresentationFormat>Экран (4:3)</PresentationFormat>
  <Paragraphs>493</Paragraphs>
  <Slides>24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Трек</vt:lpstr>
      <vt:lpstr>Worksheet</vt:lpstr>
      <vt:lpstr>Слайд 1</vt:lpstr>
      <vt:lpstr>Параметры городского бюджета в 2019 году</vt:lpstr>
      <vt:lpstr>Слайд 3</vt:lpstr>
      <vt:lpstr>Слайд 4</vt:lpstr>
      <vt:lpstr>Слайд 5</vt:lpstr>
      <vt:lpstr>Расходы городского бюджета в 2019 году</vt:lpstr>
      <vt:lpstr>Расходы городского бюджета в 2019 году</vt:lpstr>
      <vt:lpstr>Муниципальные программы в 2019 году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Бюджет МО "Городской округ "Город Нарьян-Мар"</vt:lpstr>
      <vt:lpstr>Слайд 23</vt:lpstr>
      <vt:lpstr>Контактная информация для граждан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термины и понятия</dc:title>
  <dc:creator>Alex</dc:creator>
  <cp:lastModifiedBy>Finkon4</cp:lastModifiedBy>
  <cp:revision>1311</cp:revision>
  <dcterms:created xsi:type="dcterms:W3CDTF">2016-02-18T11:57:44Z</dcterms:created>
  <dcterms:modified xsi:type="dcterms:W3CDTF">2020-06-29T07:34:30Z</dcterms:modified>
</cp:coreProperties>
</file>