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7" autoAdjust="0"/>
  </p:normalViewPr>
  <p:slideViewPr>
    <p:cSldViewPr>
      <p:cViewPr>
        <p:scale>
          <a:sx n="100" d="100"/>
          <a:sy n="100" d="100"/>
        </p:scale>
        <p:origin x="88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311742522118296E-2"/>
          <c:y val="0.24297697967026249"/>
          <c:w val="0.475502545139452"/>
          <c:h val="0.68301362401981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14561899140788881"/>
                  <c:y val="-0.21504461411093798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0898504555293441E-2"/>
                </c:manualLayout>
              </c:layout>
              <c:showVal val="1"/>
            </c:dLbl>
            <c:dLbl>
              <c:idx val="3"/>
              <c:layout>
                <c:manualLayout>
                  <c:x val="-2.5436822667276857E-2"/>
                  <c:y val="1.1033245365997663E-2"/>
                </c:manualLayout>
              </c:layout>
              <c:showVal val="1"/>
            </c:dLbl>
            <c:dLbl>
              <c:idx val="5"/>
              <c:layout>
                <c:manualLayout>
                  <c:x val="-8.9459666733827284E-2"/>
                  <c:y val="-0.10076499902012945"/>
                </c:manualLayout>
              </c:layout>
              <c:showVal val="1"/>
            </c:dLbl>
            <c:dLbl>
              <c:idx val="6"/>
              <c:layout>
                <c:manualLayout>
                  <c:x val="-7.6467775106145203E-4"/>
                  <c:y val="-6.4180300130207424E-2"/>
                </c:manualLayout>
              </c:layout>
              <c:showVal val="1"/>
            </c:dLbl>
            <c:dLbl>
              <c:idx val="7"/>
              <c:layout>
                <c:manualLayout>
                  <c:x val="6.2297743910918718E-2"/>
                  <c:y val="-0.1682845583681199"/>
                </c:manualLayout>
              </c:layout>
              <c:showVal val="1"/>
            </c:dLbl>
            <c:dLbl>
              <c:idx val="8"/>
              <c:layout>
                <c:manualLayout>
                  <c:x val="9.6257834949393412E-2"/>
                  <c:y val="-9.8793310160252154E-2"/>
                </c:manualLayout>
              </c:layout>
              <c:showVal val="1"/>
            </c:dLbl>
            <c:dLbl>
              <c:idx val="9"/>
              <c:layout>
                <c:manualLayout>
                  <c:x val="0.17903292503094509"/>
                  <c:y val="-0.12764301077170095"/>
                </c:manualLayout>
              </c:layout>
              <c:showVal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 </c:v>
                </c:pt>
                <c:pt idx="6">
                  <c:v>Доходы от оказания платных услуг (работ) и компенсации затрат государства </c:v>
                </c:pt>
                <c:pt idx="7">
                  <c:v>Доходы от продажи метериальных и нематериальных активов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472204.1</c:v>
                </c:pt>
                <c:pt idx="1">
                  <c:v>3964.8</c:v>
                </c:pt>
                <c:pt idx="2">
                  <c:v>87277.8</c:v>
                </c:pt>
                <c:pt idx="3">
                  <c:v>23765.1</c:v>
                </c:pt>
                <c:pt idx="4">
                  <c:v>7234.9</c:v>
                </c:pt>
                <c:pt idx="5">
                  <c:v>19699.400000000001</c:v>
                </c:pt>
                <c:pt idx="6">
                  <c:v>855.8</c:v>
                </c:pt>
                <c:pt idx="7">
                  <c:v>10720.7</c:v>
                </c:pt>
                <c:pt idx="8">
                  <c:v>17115.3</c:v>
                </c:pt>
                <c:pt idx="9">
                  <c:v>7219</c:v>
                </c:pt>
                <c:pt idx="10">
                  <c:v>0</c:v>
                </c:pt>
              </c:numCache>
            </c:numRef>
          </c:val>
        </c:ser>
      </c:pie3DChart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53181091571322414"/>
          <c:y val="2.9731592671146719E-2"/>
          <c:w val="0.45208776703770193"/>
          <c:h val="0.80934999338707991"/>
        </c:manualLayout>
      </c:layout>
      <c:txPr>
        <a:bodyPr/>
        <a:lstStyle/>
        <a:p>
          <a:pPr>
            <a:defRPr sz="11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60"/>
      <c:perspective val="50"/>
    </c:view3D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88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howVal val="1"/>
            </c:dLbl>
            <c:dLbl>
              <c:idx val="7"/>
              <c:layout/>
              <c:dLblPos val="outEnd"/>
              <c:showVal val="1"/>
            </c:dLbl>
            <c:dLbl>
              <c:idx val="8"/>
              <c:layout>
                <c:manualLayout>
                  <c:x val="0.1778601208247069"/>
                  <c:y val="-9.255553705507405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255575</c:v>
                </c:pt>
                <c:pt idx="1">
                  <c:v>14709.3</c:v>
                </c:pt>
                <c:pt idx="2">
                  <c:v>273612.2</c:v>
                </c:pt>
                <c:pt idx="3">
                  <c:v>507486.6</c:v>
                </c:pt>
                <c:pt idx="4">
                  <c:v>4258.7</c:v>
                </c:pt>
                <c:pt idx="5">
                  <c:v>46612.6</c:v>
                </c:pt>
                <c:pt idx="6">
                  <c:v>578.1</c:v>
                </c:pt>
                <c:pt idx="7">
                  <c:v>2597.1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565830556268212"/>
          <c:y val="0"/>
          <c:w val="0.43460155062810379"/>
          <c:h val="1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ДОХОДОВ </a:t>
          </a:r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1 206 641,5 тыс</a:t>
          </a:r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РАСХОДОВ 1 105 429,6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0E9-7001-4D91-8296-A9CF3172EA65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F0567-74EF-470B-B8CD-2A7233514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8776-4ED0-4BB6-828C-F370D4429B21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1771-3435-4148-AF20-C3376165E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B666-C47C-40FE-B8A5-211A0A9D2D20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02B8-EEB9-4CFC-A49B-91CB941AF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86D7-3363-47C9-8F25-3A4F50069166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4EB4-B6E3-4D92-A94C-28D95A579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50A5-51D0-4161-9EEC-1901DB18B470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08E8-65B4-4C37-B555-5D9B385A7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92D1-37C3-4A6D-8E6E-4BE7742C44DD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398E-29E1-4375-814B-6C4BF9B08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3249-F785-4FB9-A6B0-F2C14B019E43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49D5-615F-4D56-B751-BF4692C4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ADC5-B494-467A-ADC2-16C95AB76C22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7EF7-0D57-4E93-869E-BD84BC9A0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7AAA-ACB3-4EBD-B5FC-B9B0A31BF0AC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7E45A-C016-414D-82F8-C7B375980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5488-3D1F-45B9-AB88-D7383A9A5E33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5986-CC05-4E7A-9EAD-3635B0F9A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61B2-9C9B-4971-99E2-6A6C149A4BD2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7A3DE-AE2D-47AA-BC28-61F3BA1D0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1B5D47-0482-480F-9D52-7A9388501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56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4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5357818" y="6367463"/>
            <a:ext cx="318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 dirty="0">
                <a:latin typeface="Times Roman"/>
              </a:rPr>
              <a:t>Администрация МО 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35795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за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2019 год</a:t>
            </a:r>
            <a:endParaRPr lang="ru-RU" sz="24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14282" y="1000108"/>
          <a:ext cx="871543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4429132"/>
          <a:ext cx="8643998" cy="1729375"/>
        </p:xfrm>
        <a:graphic>
          <a:graphicData uri="http://schemas.openxmlformats.org/drawingml/2006/table">
            <a:tbl>
              <a:tblPr/>
              <a:tblGrid>
                <a:gridCol w="6500858"/>
                <a:gridCol w="2143140"/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Безвозмездные поступления от других бюджетов системы РФ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559 710,1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88 306,8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318 643,6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152 759,7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Прочие безвозмездные поступления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57,5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-2 841,8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5456266" y="6286520"/>
            <a:ext cx="318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 dirty="0">
                <a:latin typeface="Times Roman"/>
              </a:rPr>
              <a:t>Администрация МО 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за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2019 год</a:t>
            </a:r>
            <a:endParaRPr lang="ru-RU" sz="24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5720" y="1071546"/>
          <a:ext cx="871543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3624</TotalTime>
  <Words>141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440</cp:revision>
  <dcterms:created xsi:type="dcterms:W3CDTF">2016-02-18T11:57:44Z</dcterms:created>
  <dcterms:modified xsi:type="dcterms:W3CDTF">2020-04-06T11:24:00Z</dcterms:modified>
</cp:coreProperties>
</file>