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61" r:id="rId2"/>
    <p:sldId id="299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71" autoAdjust="0"/>
    <p:restoredTop sz="93529" autoAdjust="0"/>
  </p:normalViewPr>
  <p:slideViewPr>
    <p:cSldViewPr>
      <p:cViewPr varScale="1">
        <p:scale>
          <a:sx n="110" d="100"/>
          <a:sy n="110" d="100"/>
        </p:scale>
        <p:origin x="-171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0E9-7001-4D91-8296-A9CF3172EA65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F0567-74EF-470B-B8CD-2A7233514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8776-4ED0-4BB6-828C-F370D4429B21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1771-3435-4148-AF20-C3376165E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B666-C47C-40FE-B8A5-211A0A9D2D20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02B8-EEB9-4CFC-A49B-91CB941AF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86D7-3363-47C9-8F25-3A4F50069166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4EB4-B6E3-4D92-A94C-28D95A579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50A5-51D0-4161-9EEC-1901DB18B470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08E8-65B4-4C37-B555-5D9B385A7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92D1-37C3-4A6D-8E6E-4BE7742C44DD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398E-29E1-4375-814B-6C4BF9B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3249-F785-4FB9-A6B0-F2C14B019E43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49D5-615F-4D56-B751-BF4692C4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ADC5-B494-467A-ADC2-16C95AB76C22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7EF7-0D57-4E93-869E-BD84BC9A0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7AAA-ACB3-4EBD-B5FC-B9B0A31BF0AC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45A-C016-414D-82F8-C7B375980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5488-3D1F-45B9-AB88-D7383A9A5E33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5986-CC05-4E7A-9EAD-3635B0F9A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61B2-9C9B-4971-99E2-6A6C149A4BD2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A3DE-AE2D-47AA-BC28-61F3BA1D0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/>
              <a:pPr>
                <a:defRPr/>
              </a:pPr>
              <a:t>29.05.2020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1B5D47-0482-480F-9D52-7A9388501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56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4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072438" y="78581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100012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"/>
            <a:ext cx="8640762" cy="692696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/>
              <a:t>ИНФОРМАЦИЯ ПО ДОХОДАМ В РАЗРЕЗЕ ВИДОВ ДОХОДОВ ЗА  2019 год</a:t>
            </a:r>
            <a:endParaRPr lang="ru-RU" sz="20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11" name="Group 68"/>
          <p:cNvGraphicFramePr>
            <a:graphicFrameLocks noGrp="1"/>
          </p:cNvGraphicFramePr>
          <p:nvPr/>
        </p:nvGraphicFramePr>
        <p:xfrm>
          <a:off x="107505" y="692697"/>
          <a:ext cx="8928992" cy="5683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17613"/>
                <a:gridCol w="599957"/>
                <a:gridCol w="773464"/>
                <a:gridCol w="1054722"/>
                <a:gridCol w="4183236"/>
              </a:tblGrid>
              <a:tr h="26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9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0" lang="ru-RU" sz="9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СОВОКУПНЫЙ ДОХОД,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причина роста поступлений в 2019 году  – это увеличение количества налогоплательщиков, и как следствие, увеличение налоговой базы.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данного налога увеличилось в связи с уплатой авансовых платежей в 2019 году.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Патентная система налогообложения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в отчетном финансовом году, по сравнению с 2018 годом по данному виду дохода увеличились на 37,5%, что связано с увеличением количества выданных патентов. Согласно данным, полученным, из статистической налоговой отчетности по форме 1-Патент по состоянию на 01.01.2019 года - 83 патента, по состоянию на 01.01.2020 года – 102 патента выдано индивидуальным предпринимателям.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сдачи в аренду имущества, находящегося в оперативном управлении органов управления.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03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Штрафные санкции являются труднопрогнозируемым источником дохода и стремятся к своему минимуму исходя из предположения о добросовестности исполнения сторонами своих обязательств по заключенным договорам, контрактам и иным основаниям.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Text Box 87"/>
          <p:cNvSpPr txBox="1">
            <a:spLocks noChangeArrowheads="1"/>
          </p:cNvSpPr>
          <p:nvPr/>
        </p:nvSpPr>
        <p:spPr bwMode="auto">
          <a:xfrm>
            <a:off x="8166100" y="47667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072438" y="78581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100012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ИНФОРМАЦИЯ ПО ДОХОДАМ В РАЗРЕЗЕ ВИДОВ ДОХОДОВ ЗА  2019 год</a:t>
            </a:r>
            <a:endParaRPr lang="ru-RU" sz="20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oup 68"/>
          <p:cNvGraphicFramePr>
            <a:graphicFrameLocks noGrp="1"/>
          </p:cNvGraphicFramePr>
          <p:nvPr/>
        </p:nvGraphicFramePr>
        <p:xfrm>
          <a:off x="323528" y="1052736"/>
          <a:ext cx="8712968" cy="531021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60240"/>
                <a:gridCol w="780421"/>
                <a:gridCol w="731747"/>
                <a:gridCol w="1224136"/>
                <a:gridCol w="3816424"/>
              </a:tblGrid>
              <a:tr h="34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0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показателя связано с тем, что не в полном объеме использована субсидия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местным бюджетам: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 реализацию проекта в рамках подпрограммы 1 "Развитие сети автомобильных дорог местного значения, улично-дорожной сети и дорожных сооружений" государственной программы Ненецкого автономного округа "Развитие транспортной системы Ненецкого автономного округа»;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 проведение мероприятий по сносу домов, признанных в установленном порядке ветхими или аварийными и непригодными для проживания (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нарушение подрядчиком срока исполнения МК, исключены дома из перечня)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0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Снижения показателя связано с тем, что не поступила субвенция местным бюджетам: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 осуществление государственного полномочия Ненецкого автономного округа по предоставлению единовременной выплаты пенсионерам на капитальный ремонт находящегося в их собственности жилого помещения, т.к. выплата носит заявительный характер;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 осуществление отдельных государственных полномочий Ненецкого автономного округа в сфере административных правонарушений.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40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59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межбюджетных  трансфертов, имеющих целевое назначение, прошлых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403196" y="46014"/>
            <a:ext cx="84582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расходы по разделам и подразделам классификации расходов бюджета за 2019 год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31" name="Text Box 87"/>
          <p:cNvSpPr txBox="1">
            <a:spLocks noChangeArrowheads="1"/>
          </p:cNvSpPr>
          <p:nvPr/>
        </p:nvSpPr>
        <p:spPr bwMode="auto">
          <a:xfrm>
            <a:off x="7643813" y="50006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71437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86" name="Group 78"/>
          <p:cNvGraphicFramePr>
            <a:graphicFrameLocks noGrp="1"/>
          </p:cNvGraphicFramePr>
          <p:nvPr/>
        </p:nvGraphicFramePr>
        <p:xfrm>
          <a:off x="107505" y="784604"/>
          <a:ext cx="8928991" cy="5778791"/>
        </p:xfrm>
        <a:graphic>
          <a:graphicData uri="http://schemas.openxmlformats.org/drawingml/2006/table">
            <a:tbl>
              <a:tblPr/>
              <a:tblGrid>
                <a:gridCol w="432047"/>
                <a:gridCol w="2422302"/>
                <a:gridCol w="658696"/>
                <a:gridCol w="731884"/>
                <a:gridCol w="1011654"/>
                <a:gridCol w="3672408"/>
              </a:tblGrid>
              <a:tr h="484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42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Денежные средства в 2019 году не использованы в связи с тем, что списки были актуализированы без фактически понесенных затрат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возникла потребность в финансирование расходов за счет средств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403196" y="46014"/>
            <a:ext cx="84582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расходы по разделам и подразделам классификации расходов бюджета за 2019 год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31" name="Text Box 87"/>
          <p:cNvSpPr txBox="1">
            <a:spLocks noChangeArrowheads="1"/>
          </p:cNvSpPr>
          <p:nvPr/>
        </p:nvSpPr>
        <p:spPr bwMode="auto">
          <a:xfrm>
            <a:off x="7643813" y="50006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71437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86" name="Group 78"/>
          <p:cNvGraphicFramePr>
            <a:graphicFrameLocks noGrp="1"/>
          </p:cNvGraphicFramePr>
          <p:nvPr/>
        </p:nvGraphicFramePr>
        <p:xfrm>
          <a:off x="107505" y="784604"/>
          <a:ext cx="8928991" cy="4570301"/>
        </p:xfrm>
        <a:graphic>
          <a:graphicData uri="http://schemas.openxmlformats.org/drawingml/2006/table">
            <a:tbl>
              <a:tblPr/>
              <a:tblGrid>
                <a:gridCol w="512319"/>
                <a:gridCol w="2342030"/>
                <a:gridCol w="658696"/>
                <a:gridCol w="731884"/>
                <a:gridCol w="1011654"/>
                <a:gridCol w="3672408"/>
              </a:tblGrid>
              <a:tr h="484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0" lang="ru-RU" sz="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0" lang="ru-RU" sz="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1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7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403196" y="46014"/>
            <a:ext cx="84582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расходы по разделам и подразделам классификации расходов бюджета за 2019 год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31" name="Text Box 87"/>
          <p:cNvSpPr txBox="1">
            <a:spLocks noChangeArrowheads="1"/>
          </p:cNvSpPr>
          <p:nvPr/>
        </p:nvSpPr>
        <p:spPr bwMode="auto">
          <a:xfrm>
            <a:off x="7643813" y="50006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71437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86" name="Group 78"/>
          <p:cNvGraphicFramePr>
            <a:graphicFrameLocks noGrp="1"/>
          </p:cNvGraphicFramePr>
          <p:nvPr/>
        </p:nvGraphicFramePr>
        <p:xfrm>
          <a:off x="107505" y="784604"/>
          <a:ext cx="8928991" cy="4917780"/>
        </p:xfrm>
        <a:graphic>
          <a:graphicData uri="http://schemas.openxmlformats.org/drawingml/2006/table">
            <a:tbl>
              <a:tblPr/>
              <a:tblGrid>
                <a:gridCol w="512319"/>
                <a:gridCol w="2342030"/>
                <a:gridCol w="658696"/>
                <a:gridCol w="731884"/>
                <a:gridCol w="1011654"/>
                <a:gridCol w="3672408"/>
              </a:tblGrid>
              <a:tr h="484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исполнения снижен в связи с не исполненными обязательствами поставщиками по контрактам (договорам) в части нарушения условий контрактов,  сроков исполнения контрактов и доставки оборудования</a:t>
                      </a:r>
                      <a:r>
                        <a:rPr kumimoji="0"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рамках 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Муниципальной программы МО "Городской округ "Город Нарьян-Мар" "Повышение уровня жизнеобеспечения и безопасности жизнедеятельности населения муниципального образования "Городской округ "Город Нарьян-Мар".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kumimoji="0"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основному мероприятию "Участие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отходов». </a:t>
                      </a:r>
                    </a:p>
                    <a:p>
                      <a:pPr algn="just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 4 "Обеспечение предоставления качественных услуг потребителям в сфере жилищно-коммунального хозяйства, степени устойчивости и надежности функционирования коммунальных систем на территории муниципального образования».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1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7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Подпрограммы 1 "Организация благоприятных и безопасных условий для проживания граждан"; по основному мероприятию "Модернизация муниципальных объектов коммунальной инфраструктуры».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403196" y="46014"/>
            <a:ext cx="84582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расходы по разделам и подразделам классификации расходов бюджета за 2019 год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31" name="Text Box 87"/>
          <p:cNvSpPr txBox="1">
            <a:spLocks noChangeArrowheads="1"/>
          </p:cNvSpPr>
          <p:nvPr/>
        </p:nvSpPr>
        <p:spPr bwMode="auto">
          <a:xfrm>
            <a:off x="7643813" y="50006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71437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86" name="Group 78"/>
          <p:cNvGraphicFramePr>
            <a:graphicFrameLocks noGrp="1"/>
          </p:cNvGraphicFramePr>
          <p:nvPr/>
        </p:nvGraphicFramePr>
        <p:xfrm>
          <a:off x="107505" y="784604"/>
          <a:ext cx="8928991" cy="5596104"/>
        </p:xfrm>
        <a:graphic>
          <a:graphicData uri="http://schemas.openxmlformats.org/drawingml/2006/table">
            <a:tbl>
              <a:tblPr/>
              <a:tblGrid>
                <a:gridCol w="512319"/>
                <a:gridCol w="2342030"/>
                <a:gridCol w="658696"/>
                <a:gridCol w="731884"/>
                <a:gridCol w="1011654"/>
                <a:gridCol w="3672408"/>
              </a:tblGrid>
              <a:tr h="484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0" lang="ru-RU" sz="85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1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исполнения снижен в связи с экономией средств в результате проведенных конкурсных процедур и с расторжением контрактов из-за нарушений условий исполнения муниципальных контрактов, заключенных в целях реализации мероприятий программы МО "Городской округ "Город Нарьян-Мар" "Повышение эффективности реализации молодежной политики в МО "Городской округ "Город Нарьян-Мар" по  основным мероприятиям: формирование системы продвижения инициативной и талантливой молодежи; формирование здорового образа жизни, профилактика асоциальных проявлений в молодежной среде.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7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85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государственного полномочия Ненецкого автономного округа по предоставлению единовременной выплаты пенсионерам на капитальный ремонт находящегося в их собственности жилого помещения было запланировано на 2019 год – 612,0 тыс. руб. Исполнение – 0,0 тыс. руб. или 0,0 % от плана. Мероприятие носит заявительный характер. За 2019 год заявлений на предоставление единовременных выплат не поступало.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403196" y="46014"/>
            <a:ext cx="84582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расходы по разделам и подразделам классификации расходов бюджета за 2019 год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31" name="Text Box 87"/>
          <p:cNvSpPr txBox="1">
            <a:spLocks noChangeArrowheads="1"/>
          </p:cNvSpPr>
          <p:nvPr/>
        </p:nvSpPr>
        <p:spPr bwMode="auto">
          <a:xfrm>
            <a:off x="7643813" y="50006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71437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86" name="Group 78"/>
          <p:cNvGraphicFramePr>
            <a:graphicFrameLocks noGrp="1"/>
          </p:cNvGraphicFramePr>
          <p:nvPr/>
        </p:nvGraphicFramePr>
        <p:xfrm>
          <a:off x="107505" y="784604"/>
          <a:ext cx="8928991" cy="2975561"/>
        </p:xfrm>
        <a:graphic>
          <a:graphicData uri="http://schemas.openxmlformats.org/drawingml/2006/table">
            <a:tbl>
              <a:tblPr/>
              <a:tblGrid>
                <a:gridCol w="512319"/>
                <a:gridCol w="2342030"/>
                <a:gridCol w="658696"/>
                <a:gridCol w="731884"/>
                <a:gridCol w="1011654"/>
                <a:gridCol w="3672408"/>
              </a:tblGrid>
              <a:tr h="484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7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Сокращение расходов связано с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досрочным погашением муниципального кредита.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1235,8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1105,5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4458</TotalTime>
  <Words>1036</Words>
  <Application>Microsoft Office PowerPoint</Application>
  <PresentationFormat>Экран (4:3)</PresentationFormat>
  <Paragraphs>294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расходы по разделам и подразделам классификации расходов бюджета за 2019 год</vt:lpstr>
      <vt:lpstr>расходы по разделам и подразделам классификации расходов бюджета за 2019 год</vt:lpstr>
      <vt:lpstr>расходы по разделам и подразделам классификации расходов бюджета за 2019 год</vt:lpstr>
      <vt:lpstr>расходы по разделам и подразделам классификации расходов бюджета за 2019 год</vt:lpstr>
      <vt:lpstr>расходы по разделам и подразделам классификации расходов бюджета за 2019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502</cp:revision>
  <dcterms:created xsi:type="dcterms:W3CDTF">2016-02-18T11:57:44Z</dcterms:created>
  <dcterms:modified xsi:type="dcterms:W3CDTF">2020-05-29T06:02:15Z</dcterms:modified>
</cp:coreProperties>
</file>