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7" r:id="rId1"/>
  </p:sldMasterIdLst>
  <p:notesMasterIdLst>
    <p:notesMasterId r:id="rId6"/>
  </p:notesMasterIdLst>
  <p:sldIdLst>
    <p:sldId id="261" r:id="rId2"/>
    <p:sldId id="262" r:id="rId3"/>
    <p:sldId id="263" r:id="rId4"/>
    <p:sldId id="264" r:id="rId5"/>
  </p:sldIdLst>
  <p:sldSz cx="9144000" cy="6858000" type="screen4x3"/>
  <p:notesSz cx="6735763" cy="9866313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C2540"/>
    <a:srgbClr val="5E02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059" autoAdjust="0"/>
    <p:restoredTop sz="94667" autoAdjust="0"/>
  </p:normalViewPr>
  <p:slideViewPr>
    <p:cSldViewPr>
      <p:cViewPr varScale="1">
        <p:scale>
          <a:sx n="108" d="100"/>
          <a:sy n="108" d="100"/>
        </p:scale>
        <p:origin x="-144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2.1836027324518809E-2"/>
          <c:y val="0.24297705573962075"/>
          <c:w val="0.4594735134306544"/>
          <c:h val="0.6615577433433979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4"/>
          <c:dPt>
            <c:idx val="0"/>
            <c:bubble3D val="0"/>
            <c:spPr>
              <a:solidFill>
                <a:schemeClr val="accent2">
                  <a:lumMod val="75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0-C950-48CF-A396-31BAD69533C4}"/>
              </c:ext>
            </c:extLst>
          </c:dPt>
          <c:dPt>
            <c:idx val="1"/>
            <c:bubble3D val="0"/>
            <c:spPr>
              <a:solidFill>
                <a:schemeClr val="accent1"/>
              </a:solidFill>
            </c:spPr>
          </c:dPt>
          <c:dLbls>
            <c:dLbl>
              <c:idx val="0"/>
              <c:layout>
                <c:manualLayout>
                  <c:x val="-0.14561899140788931"/>
                  <c:y val="-0.21504461411093848"/>
                </c:manualLayout>
              </c:layout>
              <c:spPr/>
              <c:txPr>
                <a:bodyPr/>
                <a:lstStyle/>
                <a:p>
                  <a:pPr>
                    <a:defRPr sz="1000" b="1">
                      <a:solidFill>
                        <a:schemeClr val="bg1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C950-48CF-A396-31BAD69533C4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5.0173189297470777E-2"/>
                  <c:y val="3.9425057845903215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sz="1000" b="1">
                      <a:solidFill>
                        <a:schemeClr val="bg1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C950-48CF-A396-31BAD69533C4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7.3784101908045503E-3"/>
                  <c:y val="-6.559072005657767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C950-48CF-A396-31BAD69533C4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2.5436822667276995E-2"/>
                  <c:y val="1.10332453659976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C950-48CF-A396-31BAD69533C4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8.945966673382752E-2"/>
                  <c:y val="-0.1007649990201297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7.6467775106145571E-4"/>
                  <c:y val="-6.418030013020742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C950-48CF-A396-31BAD69533C4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6.2297743910918961E-2"/>
                  <c:y val="-0.168284558368119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C950-48CF-A396-31BAD69533C4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9.6257834949393634E-2"/>
                  <c:y val="-9.8793310160252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C950-48CF-A396-31BAD69533C4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>
                <c:manualLayout>
                  <c:x val="0.17903292503094509"/>
                  <c:y val="-0.1276430107717009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8-C950-48CF-A396-31BAD69533C4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Лист1!$A$2:$A$13</c:f>
              <c:strCache>
                <c:ptCount val="12"/>
                <c:pt idx="0">
                  <c:v>Налоги на прибыль, доходы</c:v>
                </c:pt>
                <c:pt idx="1">
                  <c:v>Налоги на товары (работы, услуги), реализуемые на территории Российской Федерации</c:v>
                </c:pt>
                <c:pt idx="2">
                  <c:v>Налоги на совокупный доход</c:v>
                </c:pt>
                <c:pt idx="3">
                  <c:v>Налоги на имущество</c:v>
                </c:pt>
                <c:pt idx="4">
                  <c:v>Государственная пошлина</c:v>
                </c:pt>
                <c:pt idx="5">
                  <c:v>Задолженность и перерасчеты по отмененным налогам, сборам и иным обязательным платежам (73 коп.)</c:v>
                </c:pt>
                <c:pt idx="6">
                  <c:v>Доходы от использования имущества, находящегося в государственной и муниципальной собственности </c:v>
                </c:pt>
                <c:pt idx="7">
                  <c:v>Платежи при пользовании природными ресурсами</c:v>
                </c:pt>
                <c:pt idx="8">
                  <c:v>Доходы от оказания платных услуг (работ) и компенсации затрат государства </c:v>
                </c:pt>
                <c:pt idx="9">
                  <c:v>Доходы от продажи метериальных и нематериальных активов</c:v>
                </c:pt>
                <c:pt idx="10">
                  <c:v>Штрафы, санкции, возмещение ущерба</c:v>
                </c:pt>
                <c:pt idx="11">
                  <c:v>Прочие неналоговые доходы </c:v>
                </c:pt>
              </c:strCache>
            </c:strRef>
          </c:cat>
          <c:val>
            <c:numRef>
              <c:f>Лист1!$B$2:$B$13</c:f>
              <c:numCache>
                <c:formatCode>#,##0.0</c:formatCode>
                <c:ptCount val="12"/>
                <c:pt idx="0">
                  <c:v>124310.8</c:v>
                </c:pt>
                <c:pt idx="1">
                  <c:v>1166.5</c:v>
                </c:pt>
                <c:pt idx="2">
                  <c:v>13140.3</c:v>
                </c:pt>
                <c:pt idx="3">
                  <c:v>6840.7</c:v>
                </c:pt>
                <c:pt idx="4">
                  <c:v>1090.5999999999999</c:v>
                </c:pt>
                <c:pt idx="5">
                  <c:v>0</c:v>
                </c:pt>
                <c:pt idx="6">
                  <c:v>5176</c:v>
                </c:pt>
                <c:pt idx="7">
                  <c:v>634.5</c:v>
                </c:pt>
                <c:pt idx="8">
                  <c:v>1904</c:v>
                </c:pt>
                <c:pt idx="9">
                  <c:v>2534.8000000000002</c:v>
                </c:pt>
                <c:pt idx="10">
                  <c:v>640.5</c:v>
                </c:pt>
                <c:pt idx="11">
                  <c:v>297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A-C950-48CF-A396-31BAD69533C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egendEntry>
        <c:idx val="0"/>
        <c:txPr>
          <a:bodyPr/>
          <a:lstStyle/>
          <a:p>
            <a:pPr>
              <a:defRPr sz="1000" b="1" baseline="0">
                <a:solidFill>
                  <a:srgbClr val="8C2540"/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000" b="1" baseline="0">
                <a:solidFill>
                  <a:srgbClr val="8C2540"/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</c:legendEntry>
      <c:legendEntry>
        <c:idx val="2"/>
        <c:txPr>
          <a:bodyPr/>
          <a:lstStyle/>
          <a:p>
            <a:pPr>
              <a:defRPr sz="1000" b="1" baseline="0">
                <a:solidFill>
                  <a:srgbClr val="8C2540"/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</c:legendEntry>
      <c:legendEntry>
        <c:idx val="3"/>
        <c:txPr>
          <a:bodyPr/>
          <a:lstStyle/>
          <a:p>
            <a:pPr>
              <a:defRPr sz="1000" b="1" baseline="0">
                <a:solidFill>
                  <a:srgbClr val="8C2540"/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</c:legendEntry>
      <c:legendEntry>
        <c:idx val="4"/>
        <c:txPr>
          <a:bodyPr/>
          <a:lstStyle/>
          <a:p>
            <a:pPr>
              <a:defRPr sz="1000" b="1" baseline="0">
                <a:solidFill>
                  <a:srgbClr val="8C2540"/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</c:legendEntry>
      <c:legendEntry>
        <c:idx val="5"/>
        <c:txPr>
          <a:bodyPr/>
          <a:lstStyle/>
          <a:p>
            <a:pPr>
              <a:defRPr sz="1000" b="1" baseline="0">
                <a:solidFill>
                  <a:srgbClr val="8C2540"/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</c:legendEntry>
      <c:legendEntry>
        <c:idx val="6"/>
        <c:txPr>
          <a:bodyPr/>
          <a:lstStyle/>
          <a:p>
            <a:pPr>
              <a:defRPr sz="1000" b="1" baseline="0">
                <a:solidFill>
                  <a:srgbClr val="8C2540"/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</c:legendEntry>
      <c:legendEntry>
        <c:idx val="7"/>
        <c:txPr>
          <a:bodyPr/>
          <a:lstStyle/>
          <a:p>
            <a:pPr>
              <a:defRPr sz="1000" b="1" baseline="0">
                <a:solidFill>
                  <a:srgbClr val="8C2540"/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</c:legendEntry>
      <c:legendEntry>
        <c:idx val="8"/>
        <c:txPr>
          <a:bodyPr/>
          <a:lstStyle/>
          <a:p>
            <a:pPr>
              <a:defRPr sz="1000" b="1" baseline="0">
                <a:solidFill>
                  <a:srgbClr val="8C2540"/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</c:legendEntry>
      <c:legendEntry>
        <c:idx val="9"/>
        <c:txPr>
          <a:bodyPr/>
          <a:lstStyle/>
          <a:p>
            <a:pPr>
              <a:defRPr sz="1000" b="1" baseline="0">
                <a:solidFill>
                  <a:srgbClr val="8C2540"/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</c:legendEntry>
      <c:legendEntry>
        <c:idx val="10"/>
        <c:delete val="1"/>
      </c:legendEntry>
      <c:legendEntry>
        <c:idx val="11"/>
        <c:txPr>
          <a:bodyPr/>
          <a:lstStyle/>
          <a:p>
            <a:pPr>
              <a:defRPr sz="1000" b="1" baseline="0">
                <a:solidFill>
                  <a:srgbClr val="8C2540"/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</c:legendEntry>
      <c:layout>
        <c:manualLayout>
          <c:xMode val="edge"/>
          <c:yMode val="edge"/>
          <c:x val="0.49119848966821711"/>
          <c:y val="2.3160184234991173E-2"/>
          <c:w val="0.47820063161498788"/>
          <c:h val="0.85866113948820955"/>
        </c:manualLayout>
      </c:layout>
      <c:overlay val="1"/>
      <c:spPr>
        <a:ln w="9525"/>
      </c:spPr>
      <c:txPr>
        <a:bodyPr/>
        <a:lstStyle/>
        <a:p>
          <a:pPr>
            <a:defRPr sz="1000" b="1" baseline="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60"/>
      <c:rAngAx val="0"/>
      <c:perspective val="5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0.15353690235965775"/>
          <c:w val="0.52358964026584554"/>
          <c:h val="0.75362713660259339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9"/>
          <c:dLbls>
            <c:dLbl>
              <c:idx val="0"/>
              <c:layout>
                <c:manualLayout>
                  <c:x val="-0.16310520781748641"/>
                  <c:y val="-0.1056436242723652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sz="1200" b="1">
                      <a:solidFill>
                        <a:schemeClr val="bg1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49A0-49F8-9B1F-D04AE335833F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2.0056082105358797E-2"/>
                  <c:y val="2.62058544678834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sz="1200" b="1">
                      <a:solidFill>
                        <a:schemeClr val="bg1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sz="1200" b="1">
                      <a:solidFill>
                        <a:schemeClr val="bg1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3.7535701025169642E-2"/>
                  <c:y val="-6.20348859501137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49A0-49F8-9B1F-D04AE335833F}"/>
                </c:ex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2.4504855523005402E-2"/>
                  <c:y val="-9.152529523304955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 val="4.0801171622395022E-2"/>
                  <c:y val="-5.5334411555568015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49A0-49F8-9B1F-D04AE335833F}"/>
                </c:ext>
                <c:ext xmlns:c15="http://schemas.microsoft.com/office/drawing/2012/chart" uri="{CE6537A1-D6FC-4f65-9D91-7224C49458BB}"/>
              </c:extLst>
            </c:dLbl>
            <c:dLbl>
              <c:idx val="8"/>
              <c:layout>
                <c:manualLayout>
                  <c:x val="0.1778601208247069"/>
                  <c:y val="-9.25555370550742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49A0-49F8-9B1F-D04AE335833F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Лист1!$A$2:$A$9</c:f>
              <c:strCache>
                <c:ptCount val="8"/>
                <c:pt idx="0">
                  <c:v>Общегосударственные вопросы</c:v>
                </c:pt>
                <c:pt idx="1">
                  <c:v>Национальная безопасность и правоохранительная деятельность</c:v>
                </c:pt>
                <c:pt idx="2">
                  <c:v>Национальная экономика</c:v>
                </c:pt>
                <c:pt idx="3">
                  <c:v>Жилищно-коммунальное хозяйство</c:v>
                </c:pt>
                <c:pt idx="4">
                  <c:v>Образование</c:v>
                </c:pt>
                <c:pt idx="5">
                  <c:v>Социальная политика</c:v>
                </c:pt>
                <c:pt idx="6">
                  <c:v>Средства массовой информации 0,0 (тыс. руб)</c:v>
                </c:pt>
                <c:pt idx="7">
                  <c:v>Обслуживание государственного и муниципального долга</c:v>
                </c:pt>
              </c:strCache>
            </c:strRef>
          </c:cat>
          <c:val>
            <c:numRef>
              <c:f>Лист1!$B$2:$B$9</c:f>
              <c:numCache>
                <c:formatCode>#,##0.0</c:formatCode>
                <c:ptCount val="8"/>
                <c:pt idx="0">
                  <c:v>45366.3</c:v>
                </c:pt>
                <c:pt idx="1">
                  <c:v>332.3</c:v>
                </c:pt>
                <c:pt idx="2">
                  <c:v>58488.4</c:v>
                </c:pt>
                <c:pt idx="3">
                  <c:v>34040.199999999997</c:v>
                </c:pt>
                <c:pt idx="4">
                  <c:v>671.8</c:v>
                </c:pt>
                <c:pt idx="5">
                  <c:v>14999.3</c:v>
                </c:pt>
                <c:pt idx="6">
                  <c:v>0</c:v>
                </c:pt>
                <c:pt idx="7">
                  <c:v>390.9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49A0-49F8-9B1F-D04AE335833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egendEntry>
        <c:idx val="0"/>
        <c:txPr>
          <a:bodyPr/>
          <a:lstStyle/>
          <a:p>
            <a:pPr>
              <a:defRPr sz="1400" b="1">
                <a:solidFill>
                  <a:srgbClr val="8C2540"/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400" b="1">
                <a:solidFill>
                  <a:srgbClr val="8C2540"/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</c:legendEntry>
      <c:legendEntry>
        <c:idx val="2"/>
        <c:txPr>
          <a:bodyPr/>
          <a:lstStyle/>
          <a:p>
            <a:pPr>
              <a:defRPr sz="1400" b="1">
                <a:solidFill>
                  <a:srgbClr val="8C2540"/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</c:legendEntry>
      <c:legendEntry>
        <c:idx val="3"/>
        <c:txPr>
          <a:bodyPr/>
          <a:lstStyle/>
          <a:p>
            <a:pPr>
              <a:defRPr sz="1400" b="1">
                <a:solidFill>
                  <a:srgbClr val="8C2540"/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</c:legendEntry>
      <c:legendEntry>
        <c:idx val="4"/>
        <c:txPr>
          <a:bodyPr/>
          <a:lstStyle/>
          <a:p>
            <a:pPr>
              <a:defRPr sz="1400" b="1">
                <a:solidFill>
                  <a:srgbClr val="8C2540"/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</c:legendEntry>
      <c:legendEntry>
        <c:idx val="5"/>
        <c:txPr>
          <a:bodyPr/>
          <a:lstStyle/>
          <a:p>
            <a:pPr>
              <a:defRPr sz="1400" b="1">
                <a:solidFill>
                  <a:srgbClr val="8C2540"/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</c:legendEntry>
      <c:legendEntry>
        <c:idx val="6"/>
        <c:txPr>
          <a:bodyPr/>
          <a:lstStyle/>
          <a:p>
            <a:pPr>
              <a:defRPr sz="1400" b="1">
                <a:solidFill>
                  <a:srgbClr val="8C2540"/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</c:legendEntry>
      <c:legendEntry>
        <c:idx val="7"/>
        <c:txPr>
          <a:bodyPr/>
          <a:lstStyle/>
          <a:p>
            <a:pPr>
              <a:defRPr sz="1400" b="1">
                <a:solidFill>
                  <a:srgbClr val="8C2540"/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</c:legendEntry>
      <c:layout>
        <c:manualLayout>
          <c:xMode val="edge"/>
          <c:yMode val="edge"/>
          <c:x val="0.5536686862252217"/>
          <c:y val="0"/>
          <c:w val="0.43460155062810379"/>
          <c:h val="1"/>
        </c:manualLayout>
      </c:layout>
      <c:overlay val="0"/>
      <c:txPr>
        <a:bodyPr/>
        <a:lstStyle/>
        <a:p>
          <a:pPr>
            <a:defRPr sz="1400" b="1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0.4918</cdr:x>
      <cdr:y>0.07018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-71438" y="0"/>
          <a:ext cx="4286280" cy="28575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ru-RU" sz="1600" b="1" u="sng" dirty="0" smtClean="0">
              <a:latin typeface="Times New Roman" pitchFamily="18" charset="0"/>
              <a:cs typeface="Times New Roman" pitchFamily="18" charset="0"/>
            </a:rPr>
            <a:t>ВСЕГО ДОХОДОВ 169 018,1 тыс. руб.</a:t>
          </a:r>
          <a:endParaRPr lang="ru-RU" sz="1600" b="1" u="sng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0.4918</cdr:x>
      <cdr:y>0.07018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-71438" y="0"/>
          <a:ext cx="4286280" cy="28575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ru-RU" sz="1600" b="1" u="sng" dirty="0" smtClean="0">
              <a:latin typeface="Times New Roman" pitchFamily="18" charset="0"/>
              <a:cs typeface="Times New Roman" pitchFamily="18" charset="0"/>
            </a:rPr>
            <a:t>ВСЕГО РАСХОДОВ  154 289,2 тыс. руб.</a:t>
          </a:r>
          <a:endParaRPr lang="ru-RU" sz="1600" b="1" u="sng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18830" cy="493315"/>
          </a:xfrm>
          <a:prstGeom prst="rect">
            <a:avLst/>
          </a:prstGeom>
        </p:spPr>
        <p:txBody>
          <a:bodyPr vert="horz" lIns="92309" tIns="46154" rIns="92309" bIns="46154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5374" y="1"/>
            <a:ext cx="2918830" cy="493315"/>
          </a:xfrm>
          <a:prstGeom prst="rect">
            <a:avLst/>
          </a:prstGeom>
        </p:spPr>
        <p:txBody>
          <a:bodyPr vert="horz" lIns="92309" tIns="46154" rIns="92309" bIns="46154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0C0C178-2806-4881-A3D1-3008CBD06017}" type="datetimeFigureOut">
              <a:rPr lang="ru-RU"/>
              <a:pPr>
                <a:defRPr/>
              </a:pPr>
              <a:t>23.04.2021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309" tIns="46154" rIns="92309" bIns="46154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2309" tIns="46154" rIns="92309" bIns="46154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0" cy="493315"/>
          </a:xfrm>
          <a:prstGeom prst="rect">
            <a:avLst/>
          </a:prstGeom>
        </p:spPr>
        <p:txBody>
          <a:bodyPr vert="horz" lIns="92309" tIns="46154" rIns="92309" bIns="46154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5374" y="9371286"/>
            <a:ext cx="2918830" cy="493315"/>
          </a:xfrm>
          <a:prstGeom prst="rect">
            <a:avLst/>
          </a:prstGeom>
        </p:spPr>
        <p:txBody>
          <a:bodyPr vert="horz" lIns="92309" tIns="46154" rIns="92309" bIns="46154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146E5C2-AC3E-48A2-A874-A11CA0F23B4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141958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146E5C2-AC3E-48A2-A874-A11CA0F23B41}" type="slidenum">
              <a:rPr lang="ru-RU" smtClean="0"/>
              <a:pPr>
                <a:defRPr/>
              </a:pPr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28366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D9F90E9-7001-4D91-8296-A9CF3172EA65}" type="datetimeFigureOut">
              <a:rPr lang="ru-RU" smtClean="0"/>
              <a:pPr>
                <a:defRPr/>
              </a:pPr>
              <a:t>23.04.2021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7F0567-74EF-470B-B8CD-2A72335144A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1D28776-4ED0-4BB6-828C-F370D4429B21}" type="datetimeFigureOut">
              <a:rPr lang="ru-RU" smtClean="0"/>
              <a:pPr>
                <a:defRPr/>
              </a:pPr>
              <a:t>23.04.2021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5D1771-3435-4148-AF20-C3376165E5E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593B666-C47C-40FE-B8A5-211A0A9D2D20}" type="datetimeFigureOut">
              <a:rPr lang="ru-RU" smtClean="0"/>
              <a:pPr>
                <a:defRPr/>
              </a:pPr>
              <a:t>23.04.2021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B702B8-EEB9-4CFC-A49B-91CB941AFE3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8C786D7-3363-47C9-8F25-3A4F50069166}" type="datetimeFigureOut">
              <a:rPr lang="ru-RU" smtClean="0"/>
              <a:pPr>
                <a:defRPr/>
              </a:pPr>
              <a:t>23.04.2021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7A4EB4-B6E3-4D92-A94C-28D95A579CB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37D50A5-51D0-4161-9EEC-1901DB18B470}" type="datetimeFigureOut">
              <a:rPr lang="ru-RU" smtClean="0"/>
              <a:pPr>
                <a:defRPr/>
              </a:pPr>
              <a:t>23.04.2021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E208E8-65B4-4C37-B555-5D9B385A7C3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13592D1-37C3-4A6D-8E6E-4BE7742C44DD}" type="datetimeFigureOut">
              <a:rPr lang="ru-RU" smtClean="0"/>
              <a:pPr>
                <a:defRPr/>
              </a:pPr>
              <a:t>23.04.2021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10398E-29E1-4375-814B-6C4BF9B0877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9A23249-F785-4FB9-A6B0-F2C14B019E43}" type="datetimeFigureOut">
              <a:rPr lang="ru-RU" smtClean="0"/>
              <a:pPr>
                <a:defRPr/>
              </a:pPr>
              <a:t>23.04.2021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B249D5-615F-4D56-B751-BF4692C40CE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1F2ADC5-B494-467A-ADC2-16C95AB76C22}" type="datetimeFigureOut">
              <a:rPr lang="ru-RU" smtClean="0"/>
              <a:pPr>
                <a:defRPr/>
              </a:pPr>
              <a:t>23.04.2021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D57EF7-0D57-4E93-869E-BD84BC9A046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EF27AAA-ACB3-4EBD-B5FC-B9B0A31BF0AC}" type="datetimeFigureOut">
              <a:rPr lang="ru-RU" smtClean="0"/>
              <a:pPr>
                <a:defRPr/>
              </a:pPr>
              <a:t>23.04.2021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67E45A-C016-414D-82F8-C7B375980A4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B775488-3D1F-45B9-AB88-D7383A9A5E33}" type="datetimeFigureOut">
              <a:rPr lang="ru-RU" smtClean="0"/>
              <a:pPr>
                <a:defRPr/>
              </a:pPr>
              <a:t>23.04.2021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F65986-CC05-4E7A-9EAD-3635B0F9AE2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73A61B2-9C9B-4971-99E2-6A6C149A4BD2}" type="datetimeFigureOut">
              <a:rPr lang="ru-RU" smtClean="0"/>
              <a:pPr>
                <a:defRPr/>
              </a:pPr>
              <a:t>23.04.2021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27A3DE-AE2D-47AA-BC28-61F3BA1D0E1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7B2C1D9-B687-4731-BE2E-F495CB6897C6}" type="datetimeFigureOut">
              <a:rPr lang="ru-RU" smtClean="0"/>
              <a:pPr>
                <a:defRPr/>
              </a:pPr>
              <a:t>23.04.2021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2A1B5D47-0482-480F-9D52-7A9388501BE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8" r:id="rId1"/>
    <p:sldLayoutId id="2147483779" r:id="rId2"/>
    <p:sldLayoutId id="2147483780" r:id="rId3"/>
    <p:sldLayoutId id="2147483781" r:id="rId4"/>
    <p:sldLayoutId id="2147483782" r:id="rId5"/>
    <p:sldLayoutId id="2147483783" r:id="rId6"/>
    <p:sldLayoutId id="2147483784" r:id="rId7"/>
    <p:sldLayoutId id="2147483785" r:id="rId8"/>
    <p:sldLayoutId id="2147483786" r:id="rId9"/>
    <p:sldLayoutId id="2147483787" r:id="rId10"/>
    <p:sldLayoutId id="2147483788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357188" y="-71438"/>
            <a:ext cx="8572500" cy="928688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>
              <a:solidFill>
                <a:schemeClr val="tx2"/>
              </a:solidFill>
              <a:latin typeface="+mj-lt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8441" name="Text Box 87"/>
          <p:cNvSpPr txBox="1">
            <a:spLocks noChangeArrowheads="1"/>
          </p:cNvSpPr>
          <p:nvPr/>
        </p:nvSpPr>
        <p:spPr bwMode="auto">
          <a:xfrm>
            <a:off x="8166100" y="857232"/>
            <a:ext cx="977900" cy="2047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0" tIns="10800" rIns="0" bIns="10800">
            <a:spAutoFit/>
          </a:bodyPr>
          <a:lstStyle/>
          <a:p>
            <a:r>
              <a:rPr lang="ru-RU" sz="1200" b="1" dirty="0" smtClean="0">
                <a:solidFill>
                  <a:srgbClr val="5E0231"/>
                </a:solidFill>
                <a:latin typeface="Times New Roman" pitchFamily="18" charset="0"/>
                <a:cs typeface="Times New Roman" pitchFamily="18" charset="0"/>
              </a:rPr>
              <a:t>тыс. </a:t>
            </a:r>
            <a:r>
              <a:rPr lang="ru-RU" sz="1200" b="1" dirty="0">
                <a:solidFill>
                  <a:srgbClr val="5E0231"/>
                </a:solidFill>
                <a:latin typeface="Times New Roman" pitchFamily="18" charset="0"/>
                <a:cs typeface="Times New Roman" pitchFamily="18" charset="0"/>
              </a:rPr>
              <a:t>руб.</a:t>
            </a:r>
          </a:p>
        </p:txBody>
      </p:sp>
      <p:sp>
        <p:nvSpPr>
          <p:cNvPr id="18442" name="Text Box 37"/>
          <p:cNvSpPr txBox="1">
            <a:spLocks noChangeArrowheads="1"/>
          </p:cNvSpPr>
          <p:nvPr/>
        </p:nvSpPr>
        <p:spPr bwMode="auto">
          <a:xfrm>
            <a:off x="4211960" y="6396335"/>
            <a:ext cx="433355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1200" b="1" i="1" dirty="0">
                <a:solidFill>
                  <a:srgbClr val="8C2540"/>
                </a:solidFill>
                <a:latin typeface="Times Roman"/>
              </a:rPr>
              <a:t>Администрация </a:t>
            </a:r>
            <a:r>
              <a:rPr lang="ru-RU" sz="1200" b="1" i="1" dirty="0" smtClean="0">
                <a:solidFill>
                  <a:srgbClr val="8C2540"/>
                </a:solidFill>
                <a:latin typeface="Times Roman"/>
              </a:rPr>
              <a:t>муниципального образования </a:t>
            </a:r>
            <a:r>
              <a:rPr lang="ru-RU" sz="1200" b="1" i="1" dirty="0">
                <a:solidFill>
                  <a:srgbClr val="8C2540"/>
                </a:solidFill>
                <a:latin typeface="Times Roman"/>
              </a:rPr>
              <a:t>"Городской округ "Город Нарьян-Мар"</a:t>
            </a:r>
          </a:p>
        </p:txBody>
      </p:sp>
      <p:pic>
        <p:nvPicPr>
          <p:cNvPr id="18443" name="Picture 38" descr="герб города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566150" y="6357958"/>
            <a:ext cx="3635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21" name="Прямая соединительная линия 20"/>
          <p:cNvCxnSpPr/>
          <p:nvPr/>
        </p:nvCxnSpPr>
        <p:spPr>
          <a:xfrm>
            <a:off x="214282" y="1071546"/>
            <a:ext cx="8643937" cy="158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179512" y="6381328"/>
            <a:ext cx="8358187" cy="1588"/>
          </a:xfrm>
          <a:prstGeom prst="line">
            <a:avLst/>
          </a:prstGeom>
          <a:ln w="158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2"/>
          <p:cNvSpPr txBox="1">
            <a:spLocks noChangeArrowheads="1"/>
          </p:cNvSpPr>
          <p:nvPr/>
        </p:nvSpPr>
        <p:spPr>
          <a:xfrm>
            <a:off x="214282" y="1"/>
            <a:ext cx="8640762" cy="836712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400" b="1" cap="all" dirty="0" smtClean="0">
                <a:solidFill>
                  <a:srgbClr val="5E0231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rPr>
              <a:t>Сведения о ходе исполнения городского бюджета по доходам за</a:t>
            </a:r>
            <a:r>
              <a:rPr lang="en-US" sz="2400" b="1" cap="all" dirty="0" smtClean="0">
                <a:solidFill>
                  <a:srgbClr val="5E0231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rPr>
              <a:t> 1 </a:t>
            </a:r>
            <a:r>
              <a:rPr lang="ru-RU" sz="2400" b="1" cap="all" dirty="0" smtClean="0">
                <a:solidFill>
                  <a:srgbClr val="5E0231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rPr>
              <a:t>квартал 2021 года</a:t>
            </a:r>
            <a:endParaRPr lang="ru-RU" sz="2400" b="1" cap="all" dirty="0">
              <a:solidFill>
                <a:srgbClr val="5E0231"/>
              </a:solidFill>
              <a:effectLst>
                <a:reflection blurRad="12700" stA="48000" endA="300" endPos="55000" dir="5400000" sy="-90000" algn="bl" rotWithShape="0"/>
              </a:effectLst>
              <a:latin typeface="+mj-lt"/>
              <a:ea typeface="+mj-ea"/>
              <a:cs typeface="+mj-cs"/>
            </a:endParaRPr>
          </a:p>
        </p:txBody>
      </p:sp>
      <p:graphicFrame>
        <p:nvGraphicFramePr>
          <p:cNvPr id="14" name="Диаграмма 13"/>
          <p:cNvGraphicFramePr/>
          <p:nvPr>
            <p:extLst>
              <p:ext uri="{D42A27DB-BD31-4B8C-83A1-F6EECF244321}">
                <p14:modId xmlns:p14="http://schemas.microsoft.com/office/powerpoint/2010/main" val="3544050475"/>
              </p:ext>
            </p:extLst>
          </p:nvPr>
        </p:nvGraphicFramePr>
        <p:xfrm>
          <a:off x="179512" y="764704"/>
          <a:ext cx="8606190" cy="41627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5" name="Таблица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3472251"/>
              </p:ext>
            </p:extLst>
          </p:nvPr>
        </p:nvGraphicFramePr>
        <p:xfrm>
          <a:off x="179512" y="4509120"/>
          <a:ext cx="8643998" cy="1352917"/>
        </p:xfrm>
        <a:graphic>
          <a:graphicData uri="http://schemas.openxmlformats.org/drawingml/2006/table">
            <a:tbl>
              <a:tblPr/>
              <a:tblGrid>
                <a:gridCol w="650085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14314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23200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 dirty="0" smtClean="0">
                          <a:solidFill>
                            <a:schemeClr val="bg1"/>
                          </a:solidFill>
                          <a:latin typeface="Times New Roman"/>
                        </a:rPr>
                        <a:t>Безвозмездные поступления</a:t>
                      </a:r>
                      <a:endParaRPr lang="ru-RU" sz="1400" b="1" i="0" u="none" strike="noStrike" dirty="0">
                        <a:solidFill>
                          <a:schemeClr val="bg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E023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bg1"/>
                          </a:solidFill>
                          <a:latin typeface="Times New Roman"/>
                        </a:rPr>
                        <a:t>11</a:t>
                      </a:r>
                      <a:r>
                        <a:rPr lang="ru-RU" sz="1400" b="1" i="0" u="none" strike="noStrike" baseline="0" dirty="0" smtClean="0">
                          <a:solidFill>
                            <a:schemeClr val="bg1"/>
                          </a:solidFill>
                          <a:latin typeface="Times New Roman"/>
                        </a:rPr>
                        <a:t> 282,4</a:t>
                      </a:r>
                      <a:endParaRPr lang="ru-RU" sz="1400" b="1" i="0" u="none" strike="noStrike" dirty="0" smtClean="0">
                        <a:solidFill>
                          <a:schemeClr val="bg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E023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0004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rgbClr val="5E0231"/>
                          </a:solidFill>
                          <a:latin typeface="Times New Roman"/>
                        </a:rPr>
                        <a:t>Безвозмездные</a:t>
                      </a:r>
                      <a:r>
                        <a:rPr lang="ru-RU" sz="1100" b="1" i="0" u="none" strike="noStrike" baseline="0" dirty="0" smtClean="0">
                          <a:solidFill>
                            <a:srgbClr val="5E0231"/>
                          </a:solidFill>
                          <a:latin typeface="Times New Roman"/>
                        </a:rPr>
                        <a:t> поступления от других бюджетов бюджетной системы РФ</a:t>
                      </a:r>
                      <a:endParaRPr lang="ru-RU" sz="1100" b="1" i="0" u="none" strike="noStrike" dirty="0">
                        <a:solidFill>
                          <a:srgbClr val="5E023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5E0231"/>
                          </a:solidFill>
                          <a:latin typeface="Times New Roman"/>
                        </a:rPr>
                        <a:t>12</a:t>
                      </a:r>
                      <a:r>
                        <a:rPr lang="ru-RU" sz="1100" b="1" i="0" u="none" strike="noStrike" baseline="0" dirty="0" smtClean="0">
                          <a:solidFill>
                            <a:srgbClr val="5E0231"/>
                          </a:solidFill>
                          <a:latin typeface="Times New Roman"/>
                        </a:rPr>
                        <a:t> 668,6</a:t>
                      </a:r>
                      <a:endParaRPr lang="ru-RU" sz="1100" b="1" i="0" u="none" strike="noStrike" dirty="0" smtClean="0">
                        <a:solidFill>
                          <a:srgbClr val="5E023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8406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8C2540"/>
                          </a:solidFill>
                          <a:latin typeface="Times New Roman"/>
                        </a:rPr>
                        <a:t>Субсидии</a:t>
                      </a:r>
                      <a:r>
                        <a:rPr lang="ru-RU" sz="1000" b="0" i="0" u="none" strike="noStrike" baseline="0" dirty="0" smtClean="0">
                          <a:solidFill>
                            <a:srgbClr val="8C2540"/>
                          </a:solidFill>
                          <a:latin typeface="Times New Roman"/>
                        </a:rPr>
                        <a:t> бюджетам бюджетной системы РФ (межбюджетные субсидии)</a:t>
                      </a:r>
                      <a:endParaRPr lang="ru-RU" sz="1000" b="0" i="0" u="none" strike="noStrike" dirty="0">
                        <a:solidFill>
                          <a:srgbClr val="8C254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8C2540"/>
                          </a:solidFill>
                          <a:latin typeface="Times New Roman"/>
                        </a:rPr>
                        <a:t>4 107,1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7597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8C2540"/>
                          </a:solidFill>
                          <a:latin typeface="Times New Roman"/>
                        </a:rPr>
                        <a:t>Субвенции бюджетам бюджетной системы РФ</a:t>
                      </a:r>
                      <a:endParaRPr lang="ru-RU" sz="1000" b="0" i="0" u="none" strike="noStrike" dirty="0">
                        <a:solidFill>
                          <a:srgbClr val="8C254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8C2540"/>
                          </a:solidFill>
                          <a:latin typeface="Times New Roman"/>
                        </a:rPr>
                        <a:t>835,4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1602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8C2540"/>
                          </a:solidFill>
                          <a:latin typeface="Times New Roman"/>
                        </a:rPr>
                        <a:t>Дотации бюджетам бюджетной системы РФ</a:t>
                      </a:r>
                      <a:endParaRPr lang="ru-RU" sz="1000" b="0" i="0" u="none" strike="noStrike" dirty="0">
                        <a:solidFill>
                          <a:srgbClr val="8C254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5E0231"/>
                          </a:solidFill>
                          <a:latin typeface="Times New Roman"/>
                        </a:rPr>
                        <a:t>7 726,1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2688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rgbClr val="5E0231"/>
                          </a:solidFill>
                          <a:latin typeface="Times New Roman"/>
                        </a:rPr>
                        <a:t>Возврат остатков субсидий, субвенций и иных межбюджетных трансфертов, имеющих целевое назначение, прошлых лет</a:t>
                      </a:r>
                      <a:endParaRPr lang="ru-RU" sz="1100" b="1" i="0" u="none" strike="noStrike" dirty="0">
                        <a:solidFill>
                          <a:srgbClr val="5E023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5E0231"/>
                          </a:solidFill>
                          <a:latin typeface="Times New Roman"/>
                        </a:rPr>
                        <a:t>- 1 386,2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357188" y="-71438"/>
            <a:ext cx="8572500" cy="928688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>
              <a:solidFill>
                <a:schemeClr val="tx2"/>
              </a:solidFill>
              <a:latin typeface="+mj-lt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8441" name="Text Box 87"/>
          <p:cNvSpPr txBox="1">
            <a:spLocks noChangeArrowheads="1"/>
          </p:cNvSpPr>
          <p:nvPr/>
        </p:nvSpPr>
        <p:spPr bwMode="auto">
          <a:xfrm>
            <a:off x="8166100" y="857232"/>
            <a:ext cx="977900" cy="2047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0" tIns="10800" rIns="0" bIns="10800">
            <a:spAutoFit/>
          </a:bodyPr>
          <a:lstStyle/>
          <a:p>
            <a:r>
              <a:rPr lang="ru-RU" sz="1200" b="1" dirty="0" smtClean="0">
                <a:solidFill>
                  <a:srgbClr val="5E0231"/>
                </a:solidFill>
                <a:latin typeface="Times New Roman" pitchFamily="18" charset="0"/>
                <a:cs typeface="Times New Roman" pitchFamily="18" charset="0"/>
              </a:rPr>
              <a:t>тыс. </a:t>
            </a:r>
            <a:r>
              <a:rPr lang="ru-RU" sz="1200" b="1" dirty="0">
                <a:solidFill>
                  <a:srgbClr val="5E0231"/>
                </a:solidFill>
                <a:latin typeface="Times New Roman" pitchFamily="18" charset="0"/>
                <a:cs typeface="Times New Roman" pitchFamily="18" charset="0"/>
              </a:rPr>
              <a:t>руб.</a:t>
            </a:r>
          </a:p>
        </p:txBody>
      </p:sp>
      <p:pic>
        <p:nvPicPr>
          <p:cNvPr id="18443" name="Picture 38" descr="герб города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66150" y="6286500"/>
            <a:ext cx="3635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21" name="Прямая соединительная линия 20"/>
          <p:cNvCxnSpPr/>
          <p:nvPr/>
        </p:nvCxnSpPr>
        <p:spPr>
          <a:xfrm>
            <a:off x="214282" y="1071546"/>
            <a:ext cx="8643937" cy="158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214313" y="6286500"/>
            <a:ext cx="8358187" cy="1588"/>
          </a:xfrm>
          <a:prstGeom prst="line">
            <a:avLst/>
          </a:prstGeom>
          <a:ln w="158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2"/>
          <p:cNvSpPr txBox="1">
            <a:spLocks noChangeArrowheads="1"/>
          </p:cNvSpPr>
          <p:nvPr/>
        </p:nvSpPr>
        <p:spPr>
          <a:xfrm>
            <a:off x="214282" y="0"/>
            <a:ext cx="8640762" cy="928687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400" b="1" cap="all" dirty="0" smtClean="0">
                <a:solidFill>
                  <a:srgbClr val="5E0231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rPr>
              <a:t>Сведения о ходе исполнения городского бюджета по расходам за 1 квартал 2021 </a:t>
            </a:r>
            <a:r>
              <a:rPr lang="ru-RU" sz="2400" b="1" cap="all" dirty="0" smtClean="0">
                <a:solidFill>
                  <a:srgbClr val="5E0231"/>
                </a:solidFill>
                <a:effectLst>
                  <a:reflection blurRad="12700" stA="48000" endA="300" endPos="55000" dir="5400000" sy="-90000" algn="bl" rotWithShape="0"/>
                </a:effectLst>
                <a:latin typeface="Calibri" pitchFamily="34" charset="0"/>
                <a:cs typeface="Calibri" pitchFamily="34" charset="0"/>
              </a:rPr>
              <a:t>года</a:t>
            </a:r>
            <a:endParaRPr lang="ru-RU" sz="2400" b="1" cap="all" dirty="0">
              <a:solidFill>
                <a:srgbClr val="5E0231"/>
              </a:solidFill>
              <a:effectLst>
                <a:reflection blurRad="12700" stA="48000" endA="300" endPos="55000" dir="5400000" sy="-90000" algn="bl" rotWithShape="0"/>
              </a:effectLst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14" name="Диаграмма 13"/>
          <p:cNvGraphicFramePr/>
          <p:nvPr>
            <p:extLst>
              <p:ext uri="{D42A27DB-BD31-4B8C-83A1-F6EECF244321}">
                <p14:modId xmlns:p14="http://schemas.microsoft.com/office/powerpoint/2010/main" val="2919700511"/>
              </p:ext>
            </p:extLst>
          </p:nvPr>
        </p:nvGraphicFramePr>
        <p:xfrm>
          <a:off x="285720" y="1124744"/>
          <a:ext cx="8715436" cy="4590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Text Box 37"/>
          <p:cNvSpPr txBox="1">
            <a:spLocks noChangeArrowheads="1"/>
          </p:cNvSpPr>
          <p:nvPr/>
        </p:nvSpPr>
        <p:spPr bwMode="auto">
          <a:xfrm>
            <a:off x="4572000" y="6237312"/>
            <a:ext cx="397351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1200" b="1" i="1" dirty="0">
                <a:solidFill>
                  <a:srgbClr val="8C2540"/>
                </a:solidFill>
                <a:latin typeface="Times Roman"/>
              </a:rPr>
              <a:t>Администрация </a:t>
            </a:r>
            <a:r>
              <a:rPr lang="ru-RU" sz="1200" b="1" i="1" dirty="0" smtClean="0">
                <a:solidFill>
                  <a:srgbClr val="8C2540"/>
                </a:solidFill>
                <a:latin typeface="Times Roman"/>
              </a:rPr>
              <a:t>муниципального образования </a:t>
            </a:r>
            <a:r>
              <a:rPr lang="ru-RU" sz="1200" b="1" i="1" dirty="0">
                <a:solidFill>
                  <a:srgbClr val="8C2540"/>
                </a:solidFill>
                <a:latin typeface="Times Roman"/>
              </a:rPr>
              <a:t>"Городской округ "Город Нарьян-Мар"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357188" y="-71438"/>
            <a:ext cx="8572500" cy="928688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>
              <a:solidFill>
                <a:schemeClr val="tx2"/>
              </a:solidFill>
              <a:latin typeface="+mj-lt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8441" name="Text Box 87"/>
          <p:cNvSpPr txBox="1">
            <a:spLocks noChangeArrowheads="1"/>
          </p:cNvSpPr>
          <p:nvPr/>
        </p:nvSpPr>
        <p:spPr bwMode="auto">
          <a:xfrm>
            <a:off x="8166100" y="857232"/>
            <a:ext cx="977900" cy="2047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0" tIns="10800" rIns="0" bIns="10800">
            <a:spAutoFit/>
          </a:bodyPr>
          <a:lstStyle/>
          <a:p>
            <a:r>
              <a:rPr lang="ru-RU" sz="1200" b="1" dirty="0" smtClean="0">
                <a:solidFill>
                  <a:srgbClr val="5E0231"/>
                </a:solidFill>
                <a:latin typeface="Times New Roman" pitchFamily="18" charset="0"/>
                <a:cs typeface="Times New Roman" pitchFamily="18" charset="0"/>
              </a:rPr>
              <a:t>тыс. </a:t>
            </a:r>
            <a:r>
              <a:rPr lang="ru-RU" sz="1200" b="1" dirty="0">
                <a:solidFill>
                  <a:srgbClr val="5E0231"/>
                </a:solidFill>
                <a:latin typeface="Times New Roman" pitchFamily="18" charset="0"/>
                <a:cs typeface="Times New Roman" pitchFamily="18" charset="0"/>
              </a:rPr>
              <a:t>руб.</a:t>
            </a:r>
          </a:p>
        </p:txBody>
      </p:sp>
      <p:pic>
        <p:nvPicPr>
          <p:cNvPr id="18443" name="Picture 38" descr="герб города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66150" y="6286500"/>
            <a:ext cx="3635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21" name="Прямая соединительная линия 20"/>
          <p:cNvCxnSpPr/>
          <p:nvPr/>
        </p:nvCxnSpPr>
        <p:spPr>
          <a:xfrm>
            <a:off x="214282" y="1071546"/>
            <a:ext cx="8643937" cy="158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214313" y="6286500"/>
            <a:ext cx="8358187" cy="1588"/>
          </a:xfrm>
          <a:prstGeom prst="line">
            <a:avLst/>
          </a:prstGeom>
          <a:ln w="158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2"/>
          <p:cNvSpPr txBox="1">
            <a:spLocks noChangeArrowheads="1"/>
          </p:cNvSpPr>
          <p:nvPr/>
        </p:nvSpPr>
        <p:spPr>
          <a:xfrm>
            <a:off x="214282" y="0"/>
            <a:ext cx="8640762" cy="928687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400" b="1" cap="all" dirty="0" smtClean="0">
                <a:solidFill>
                  <a:srgbClr val="5E0231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rPr>
              <a:t>Сведения о ходе исполнения городского бюджета по расходам за 1 квартал </a:t>
            </a:r>
            <a:r>
              <a:rPr lang="ru-RU" sz="2400" b="1" cap="all" dirty="0" smtClean="0">
                <a:solidFill>
                  <a:srgbClr val="5E0231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cs typeface="Calibri" pitchFamily="34" charset="0"/>
              </a:rPr>
              <a:t>2021 года</a:t>
            </a:r>
            <a:endParaRPr lang="ru-RU" sz="2400" b="1" cap="all" dirty="0">
              <a:solidFill>
                <a:srgbClr val="5E0231"/>
              </a:solidFill>
              <a:effectLst>
                <a:reflection blurRad="12700" stA="48000" endA="300" endPos="55000" dir="5400000" sy="-90000" algn="bl" rotWithShape="0"/>
              </a:effectLst>
              <a:latin typeface="+mj-lt"/>
              <a:cs typeface="Calibri" pitchFamily="34" charset="0"/>
            </a:endParaRPr>
          </a:p>
        </p:txBody>
      </p:sp>
      <p:sp>
        <p:nvSpPr>
          <p:cNvPr id="11" name="Text Box 37"/>
          <p:cNvSpPr txBox="1">
            <a:spLocks noChangeArrowheads="1"/>
          </p:cNvSpPr>
          <p:nvPr/>
        </p:nvSpPr>
        <p:spPr bwMode="auto">
          <a:xfrm>
            <a:off x="4499992" y="6237312"/>
            <a:ext cx="404552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1200" b="1" i="1" dirty="0">
                <a:solidFill>
                  <a:srgbClr val="8C2540"/>
                </a:solidFill>
                <a:latin typeface="Times Roman"/>
              </a:rPr>
              <a:t>Администрация </a:t>
            </a:r>
            <a:r>
              <a:rPr lang="ru-RU" sz="1200" b="1" i="1" dirty="0" smtClean="0">
                <a:solidFill>
                  <a:srgbClr val="8C2540"/>
                </a:solidFill>
                <a:latin typeface="Times Roman"/>
              </a:rPr>
              <a:t>муниципального образования </a:t>
            </a:r>
            <a:r>
              <a:rPr lang="ru-RU" sz="1200" b="1" i="1" dirty="0">
                <a:solidFill>
                  <a:srgbClr val="8C2540"/>
                </a:solidFill>
                <a:latin typeface="Times Roman"/>
              </a:rPr>
              <a:t>"Городской округ "Город Нарьян-Мар"</a:t>
            </a:r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7443702"/>
              </p:ext>
            </p:extLst>
          </p:nvPr>
        </p:nvGraphicFramePr>
        <p:xfrm>
          <a:off x="179512" y="1196752"/>
          <a:ext cx="8784976" cy="50314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6469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569394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Наименование расходов</a:t>
                      </a:r>
                      <a:endParaRPr lang="ru-RU" dirty="0"/>
                    </a:p>
                  </a:txBody>
                  <a:tcPr anchor="ctr" anchorCtr="1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E023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Рз</a:t>
                      </a:r>
                      <a:endParaRPr lang="ru-RU" dirty="0"/>
                    </a:p>
                  </a:txBody>
                  <a:tcPr anchor="ctr" anchorCtr="1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E023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Пр</a:t>
                      </a:r>
                      <a:endParaRPr lang="ru-RU" dirty="0"/>
                    </a:p>
                  </a:txBody>
                  <a:tcPr anchor="ctr" anchorCtr="1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E023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Сумма</a:t>
                      </a:r>
                      <a:endParaRPr lang="ru-RU" dirty="0"/>
                    </a:p>
                  </a:txBody>
                  <a:tcPr anchor="ctr" anchorCtr="1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E023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22694">
                <a:tc>
                  <a:txBody>
                    <a:bodyPr/>
                    <a:lstStyle/>
                    <a:p>
                      <a:r>
                        <a:rPr lang="ru-RU" sz="1100" b="1" dirty="0" smtClean="0"/>
                        <a:t>Общегосударственные вопросы</a:t>
                      </a:r>
                      <a:endParaRPr lang="ru-RU" sz="1100" b="1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/>
                        <a:t>01</a:t>
                      </a:r>
                      <a:endParaRPr lang="ru-RU" sz="1100" b="1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/>
                        <a:t>00</a:t>
                      </a:r>
                      <a:endParaRPr lang="ru-RU" sz="1100" b="1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baseline="0" dirty="0" smtClean="0"/>
                        <a:t>45 366,3</a:t>
                      </a:r>
                      <a:endParaRPr lang="ru-RU" sz="1100" b="1" baseline="0" dirty="0"/>
                    </a:p>
                  </a:txBody>
                  <a:tcPr anchor="ctr" anchorCtr="1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66886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Функционирование высшего должностного лица муниципального образования</a:t>
                      </a:r>
                      <a:endParaRPr lang="ru-RU" sz="11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01</a:t>
                      </a:r>
                      <a:endParaRPr lang="ru-RU" sz="11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02</a:t>
                      </a:r>
                      <a:endParaRPr lang="ru-RU" sz="11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baseline="0" dirty="0" smtClean="0"/>
                        <a:t>1 319,2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16024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Функционирование законодательных (представительных) органов государственной власти и представительных органов муниципальных образований</a:t>
                      </a:r>
                      <a:endParaRPr lang="ru-RU" sz="11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01</a:t>
                      </a:r>
                      <a:endParaRPr lang="ru-RU" sz="11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03</a:t>
                      </a:r>
                      <a:endParaRPr lang="ru-RU" sz="11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aseline="0" dirty="0" smtClean="0"/>
                        <a:t>5 858,7</a:t>
                      </a:r>
                      <a:endParaRPr lang="ru-RU" sz="1100" baseline="0" dirty="0"/>
                    </a:p>
                  </a:txBody>
                  <a:tcPr anchor="ctr" anchorCtr="1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88208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Функционирование Правительства Российской Федерации, высших исполнительных органов государственной власти субъектов Российской Федерации, местных администраций</a:t>
                      </a:r>
                      <a:endParaRPr lang="ru-RU" sz="11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01</a:t>
                      </a:r>
                      <a:endParaRPr lang="ru-RU" sz="11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04</a:t>
                      </a:r>
                      <a:endParaRPr lang="ru-RU" sz="11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aseline="0" dirty="0" smtClean="0"/>
                        <a:t>26 975,2</a:t>
                      </a:r>
                      <a:endParaRPr lang="ru-RU" sz="1100" baseline="0" dirty="0"/>
                    </a:p>
                  </a:txBody>
                  <a:tcPr anchor="ctr" anchorCtr="1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6416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Обеспечение деятельности финансовых, налоговых и таможенных органов и органов финансового (финансово-бюджетного) надзора</a:t>
                      </a:r>
                      <a:endParaRPr lang="ru-RU" sz="11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01</a:t>
                      </a:r>
                      <a:endParaRPr lang="ru-RU" sz="11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06</a:t>
                      </a:r>
                      <a:endParaRPr lang="ru-RU" sz="11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aseline="0" dirty="0" smtClean="0"/>
                        <a:t>6 844,0</a:t>
                      </a:r>
                      <a:endParaRPr lang="ru-RU" sz="1100" baseline="0" dirty="0"/>
                    </a:p>
                  </a:txBody>
                  <a:tcPr anchor="ctr" anchorCtr="1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196200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Другие общегосударственные вопросы</a:t>
                      </a:r>
                      <a:endParaRPr lang="ru-RU" sz="11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01</a:t>
                      </a:r>
                      <a:endParaRPr lang="ru-RU" sz="11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13</a:t>
                      </a:r>
                      <a:endParaRPr lang="ru-RU" sz="11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aseline="0" dirty="0" smtClean="0"/>
                        <a:t>4 369,2</a:t>
                      </a:r>
                      <a:endParaRPr lang="ru-RU" sz="1100" baseline="0" dirty="0"/>
                    </a:p>
                  </a:txBody>
                  <a:tcPr anchor="ctr" anchorCtr="1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40392">
                <a:tc>
                  <a:txBody>
                    <a:bodyPr/>
                    <a:lstStyle/>
                    <a:p>
                      <a:r>
                        <a:rPr lang="ru-RU" sz="1100" b="1" dirty="0" smtClean="0"/>
                        <a:t>Национальная безопасность и правоохранительная деятельность</a:t>
                      </a:r>
                      <a:endParaRPr lang="ru-RU" sz="1100" b="1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/>
                        <a:t>03</a:t>
                      </a:r>
                      <a:endParaRPr lang="ru-RU" sz="1100" b="1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/>
                        <a:t>00</a:t>
                      </a:r>
                      <a:endParaRPr lang="ru-RU" sz="1100" b="1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baseline="0" dirty="0" smtClean="0"/>
                        <a:t>332,3</a:t>
                      </a:r>
                      <a:endParaRPr lang="ru-RU" sz="1100" b="1" baseline="0" dirty="0"/>
                    </a:p>
                  </a:txBody>
                  <a:tcPr anchor="ctr" anchorCtr="1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56592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Гражданская оборона</a:t>
                      </a:r>
                      <a:endParaRPr lang="ru-RU" sz="11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03</a:t>
                      </a:r>
                      <a:endParaRPr lang="ru-RU" sz="11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09</a:t>
                      </a:r>
                      <a:endParaRPr lang="ru-RU" sz="11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aseline="0" dirty="0" smtClean="0"/>
                        <a:t>17,3</a:t>
                      </a:r>
                      <a:endParaRPr lang="ru-RU" sz="1100" baseline="0" dirty="0"/>
                    </a:p>
                  </a:txBody>
                  <a:tcPr anchor="ctr" anchorCtr="1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56592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Защита населения и территории от чрезвычайных ситуаций природного и техногенного характера, пожарная безопасность</a:t>
                      </a:r>
                      <a:endParaRPr lang="ru-RU" sz="11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03</a:t>
                      </a:r>
                      <a:endParaRPr lang="ru-RU" sz="11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10</a:t>
                      </a:r>
                      <a:endParaRPr lang="ru-RU" sz="11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aseline="0" dirty="0" smtClean="0"/>
                        <a:t>210,0</a:t>
                      </a:r>
                      <a:endParaRPr lang="ru-RU" sz="1100" baseline="0" dirty="0"/>
                    </a:p>
                  </a:txBody>
                  <a:tcPr anchor="ctr" anchorCtr="1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48384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Другие вопросы в области национальной безопасности и правоохранительной деятельности</a:t>
                      </a:r>
                      <a:endParaRPr lang="ru-RU" sz="11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03</a:t>
                      </a:r>
                      <a:endParaRPr lang="ru-RU" sz="11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14</a:t>
                      </a:r>
                      <a:endParaRPr lang="ru-RU" sz="11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aseline="0" dirty="0" smtClean="0"/>
                        <a:t>105,0</a:t>
                      </a:r>
                      <a:endParaRPr lang="ru-RU" sz="1100" baseline="0" dirty="0"/>
                    </a:p>
                  </a:txBody>
                  <a:tcPr anchor="ctr" anchorCtr="1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r>
                        <a:rPr lang="ru-RU" sz="1100" b="1" dirty="0" smtClean="0"/>
                        <a:t>Национальная экономика</a:t>
                      </a:r>
                      <a:endParaRPr lang="ru-RU" sz="1100" b="1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/>
                        <a:t>04</a:t>
                      </a:r>
                      <a:endParaRPr lang="ru-RU" sz="1100" b="1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/>
                        <a:t>00</a:t>
                      </a:r>
                      <a:endParaRPr lang="ru-RU" sz="1100" b="1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baseline="0" dirty="0" smtClean="0"/>
                        <a:t>58 488,4</a:t>
                      </a:r>
                      <a:endParaRPr lang="ru-RU" sz="1100" b="1" baseline="0" dirty="0"/>
                    </a:p>
                  </a:txBody>
                  <a:tcPr anchor="ctr" anchorCtr="1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Транспорт</a:t>
                      </a:r>
                      <a:endParaRPr lang="ru-RU" sz="11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04</a:t>
                      </a:r>
                      <a:endParaRPr lang="ru-RU" sz="11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08</a:t>
                      </a:r>
                      <a:endParaRPr lang="ru-RU" sz="11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aseline="0" dirty="0" smtClean="0"/>
                        <a:t>12 779,3</a:t>
                      </a:r>
                      <a:endParaRPr lang="ru-RU" sz="1100" baseline="0" dirty="0"/>
                    </a:p>
                  </a:txBody>
                  <a:tcPr anchor="ctr" anchorCtr="1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216024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Дорожное хозяйство (дорожные фонды)</a:t>
                      </a:r>
                      <a:endParaRPr lang="ru-RU" sz="11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04</a:t>
                      </a:r>
                      <a:endParaRPr lang="ru-RU" sz="11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09</a:t>
                      </a:r>
                      <a:endParaRPr lang="ru-RU" sz="11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aseline="0" dirty="0" smtClean="0"/>
                        <a:t>45 154,4</a:t>
                      </a:r>
                      <a:endParaRPr lang="ru-RU" sz="1100" baseline="0" dirty="0"/>
                    </a:p>
                  </a:txBody>
                  <a:tcPr anchor="ctr" anchorCtr="1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260216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Другие вопросы в области национальной экономики</a:t>
                      </a:r>
                      <a:endParaRPr lang="ru-RU" sz="11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04</a:t>
                      </a:r>
                      <a:endParaRPr lang="ru-RU" sz="11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12</a:t>
                      </a:r>
                      <a:endParaRPr lang="ru-RU" sz="11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aseline="0" dirty="0" smtClean="0"/>
                        <a:t>554,7</a:t>
                      </a:r>
                      <a:endParaRPr lang="ru-RU" sz="1100" baseline="0" dirty="0"/>
                    </a:p>
                  </a:txBody>
                  <a:tcPr anchor="ctr" anchorCtr="1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357188" y="-71438"/>
            <a:ext cx="8572500" cy="928688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>
              <a:solidFill>
                <a:schemeClr val="tx2"/>
              </a:solidFill>
              <a:latin typeface="+mj-lt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8441" name="Text Box 87"/>
          <p:cNvSpPr txBox="1">
            <a:spLocks noChangeArrowheads="1"/>
          </p:cNvSpPr>
          <p:nvPr/>
        </p:nvSpPr>
        <p:spPr bwMode="auto">
          <a:xfrm>
            <a:off x="8166100" y="857232"/>
            <a:ext cx="977900" cy="2047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0" tIns="10800" rIns="0" bIns="10800">
            <a:spAutoFit/>
          </a:bodyPr>
          <a:lstStyle/>
          <a:p>
            <a:r>
              <a:rPr lang="ru-RU" sz="1200" b="1" dirty="0" smtClean="0">
                <a:solidFill>
                  <a:srgbClr val="5E0231"/>
                </a:solidFill>
                <a:latin typeface="Times New Roman" pitchFamily="18" charset="0"/>
                <a:cs typeface="Times New Roman" pitchFamily="18" charset="0"/>
              </a:rPr>
              <a:t>тыс. </a:t>
            </a:r>
            <a:r>
              <a:rPr lang="ru-RU" sz="1200" b="1" dirty="0">
                <a:solidFill>
                  <a:srgbClr val="5E0231"/>
                </a:solidFill>
                <a:latin typeface="Times New Roman" pitchFamily="18" charset="0"/>
                <a:cs typeface="Times New Roman" pitchFamily="18" charset="0"/>
              </a:rPr>
              <a:t>руб.</a:t>
            </a:r>
          </a:p>
        </p:txBody>
      </p:sp>
      <p:pic>
        <p:nvPicPr>
          <p:cNvPr id="18443" name="Picture 38" descr="герб города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66150" y="6286500"/>
            <a:ext cx="3635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21" name="Прямая соединительная линия 20"/>
          <p:cNvCxnSpPr/>
          <p:nvPr/>
        </p:nvCxnSpPr>
        <p:spPr>
          <a:xfrm>
            <a:off x="214282" y="1071546"/>
            <a:ext cx="8643937" cy="158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214313" y="6286500"/>
            <a:ext cx="8358187" cy="1588"/>
          </a:xfrm>
          <a:prstGeom prst="line">
            <a:avLst/>
          </a:prstGeom>
          <a:ln w="158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2"/>
          <p:cNvSpPr txBox="1">
            <a:spLocks noChangeArrowheads="1"/>
          </p:cNvSpPr>
          <p:nvPr/>
        </p:nvSpPr>
        <p:spPr>
          <a:xfrm>
            <a:off x="214282" y="0"/>
            <a:ext cx="8640762" cy="928687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400" b="1" cap="all" dirty="0" smtClean="0">
                <a:solidFill>
                  <a:srgbClr val="5E0231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rPr>
              <a:t>Сведения о ходе исполнения городского бюджета по расходам за 1 квартал </a:t>
            </a:r>
            <a:r>
              <a:rPr lang="ru-RU" sz="2400" b="1" cap="all" dirty="0" smtClean="0">
                <a:solidFill>
                  <a:srgbClr val="5E0231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cs typeface="Calibri" pitchFamily="34" charset="0"/>
              </a:rPr>
              <a:t>2021 года</a:t>
            </a:r>
            <a:endParaRPr lang="ru-RU" sz="2400" b="1" cap="all" dirty="0">
              <a:solidFill>
                <a:srgbClr val="5E0231"/>
              </a:solidFill>
              <a:effectLst>
                <a:reflection blurRad="12700" stA="48000" endA="300" endPos="55000" dir="5400000" sy="-90000" algn="bl" rotWithShape="0"/>
              </a:effectLst>
              <a:latin typeface="+mj-lt"/>
              <a:cs typeface="Calibri" pitchFamily="34" charset="0"/>
            </a:endParaRPr>
          </a:p>
        </p:txBody>
      </p:sp>
      <p:sp>
        <p:nvSpPr>
          <p:cNvPr id="11" name="Text Box 37"/>
          <p:cNvSpPr txBox="1">
            <a:spLocks noChangeArrowheads="1"/>
          </p:cNvSpPr>
          <p:nvPr/>
        </p:nvSpPr>
        <p:spPr bwMode="auto">
          <a:xfrm>
            <a:off x="4427984" y="6237312"/>
            <a:ext cx="411753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1200" b="1" i="1" dirty="0">
                <a:solidFill>
                  <a:srgbClr val="8C2540"/>
                </a:solidFill>
                <a:latin typeface="Times Roman"/>
              </a:rPr>
              <a:t>Администрация </a:t>
            </a:r>
            <a:r>
              <a:rPr lang="ru-RU" sz="1200" b="1" i="1" dirty="0" smtClean="0">
                <a:solidFill>
                  <a:srgbClr val="8C2540"/>
                </a:solidFill>
                <a:latin typeface="Times Roman"/>
              </a:rPr>
              <a:t>муниципального образования </a:t>
            </a:r>
            <a:r>
              <a:rPr lang="ru-RU" sz="1200" b="1" i="1" dirty="0">
                <a:solidFill>
                  <a:srgbClr val="8C2540"/>
                </a:solidFill>
                <a:latin typeface="Times Roman"/>
              </a:rPr>
              <a:t>"Городской округ "Город Нарьян-Мар"</a:t>
            </a:r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9543715"/>
              </p:ext>
            </p:extLst>
          </p:nvPr>
        </p:nvGraphicFramePr>
        <p:xfrm>
          <a:off x="179512" y="1196752"/>
          <a:ext cx="8784976" cy="46942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3670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569394">
                <a:tc>
                  <a:txBody>
                    <a:bodyPr/>
                    <a:lstStyle/>
                    <a:p>
                      <a:r>
                        <a:rPr lang="ru-RU" dirty="0" smtClean="0"/>
                        <a:t>Наименование расходов</a:t>
                      </a:r>
                      <a:endParaRPr lang="ru-RU" dirty="0"/>
                    </a:p>
                  </a:txBody>
                  <a:tcPr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E023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Рз</a:t>
                      </a:r>
                      <a:endParaRPr lang="ru-RU" dirty="0"/>
                    </a:p>
                  </a:txBody>
                  <a:tcPr anchor="ctr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E023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</a:t>
                      </a:r>
                      <a:endParaRPr lang="ru-RU" dirty="0"/>
                    </a:p>
                  </a:txBody>
                  <a:tcPr anchor="ctr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E023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Сумма</a:t>
                      </a:r>
                      <a:endParaRPr lang="ru-RU" dirty="0"/>
                    </a:p>
                  </a:txBody>
                  <a:tcPr anchor="ctr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E023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22694">
                <a:tc>
                  <a:txBody>
                    <a:bodyPr/>
                    <a:lstStyle/>
                    <a:p>
                      <a:r>
                        <a:rPr lang="ru-RU" sz="1100" b="1" dirty="0" smtClean="0"/>
                        <a:t>Жилищно-коммунальное хозяйство</a:t>
                      </a:r>
                      <a:endParaRPr lang="ru-RU" sz="1100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/>
                        <a:t>05</a:t>
                      </a:r>
                      <a:endParaRPr lang="ru-RU" sz="1100" b="1" dirty="0"/>
                    </a:p>
                  </a:txBody>
                  <a:tcPr anchor="ctr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/>
                        <a:t>00</a:t>
                      </a:r>
                      <a:endParaRPr lang="ru-RU" sz="1100" b="1" dirty="0"/>
                    </a:p>
                  </a:txBody>
                  <a:tcPr anchor="ctr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/>
                        <a:t>34 040,2</a:t>
                      </a:r>
                      <a:endParaRPr lang="ru-RU" sz="1100" b="1" dirty="0"/>
                    </a:p>
                  </a:txBody>
                  <a:tcPr anchor="ctr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66886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Коммунальное хозяйство</a:t>
                      </a:r>
                      <a:endParaRPr lang="ru-RU" sz="11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05</a:t>
                      </a:r>
                      <a:endParaRPr lang="ru-RU" sz="1100" dirty="0"/>
                    </a:p>
                  </a:txBody>
                  <a:tcPr anchor="ctr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02</a:t>
                      </a:r>
                      <a:endParaRPr lang="ru-RU" sz="1100" dirty="0"/>
                    </a:p>
                  </a:txBody>
                  <a:tcPr anchor="ctr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8 893,9</a:t>
                      </a:r>
                      <a:endParaRPr lang="ru-RU" sz="1100" dirty="0"/>
                    </a:p>
                  </a:txBody>
                  <a:tcPr anchor="ctr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16024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Благоустройство</a:t>
                      </a:r>
                      <a:endParaRPr lang="ru-RU" sz="11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05</a:t>
                      </a:r>
                      <a:endParaRPr lang="ru-RU" sz="1100" dirty="0"/>
                    </a:p>
                  </a:txBody>
                  <a:tcPr anchor="ctr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03</a:t>
                      </a:r>
                      <a:endParaRPr lang="ru-RU" sz="1100" dirty="0"/>
                    </a:p>
                  </a:txBody>
                  <a:tcPr anchor="ctr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2 256,1</a:t>
                      </a:r>
                      <a:endParaRPr lang="ru-RU" sz="1100" dirty="0"/>
                    </a:p>
                  </a:txBody>
                  <a:tcPr anchor="ctr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88208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Другие вопросы в области жилищно-коммунального хозяйства</a:t>
                      </a:r>
                      <a:endParaRPr lang="ru-RU" sz="11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05</a:t>
                      </a:r>
                      <a:endParaRPr lang="ru-RU" sz="1100" dirty="0"/>
                    </a:p>
                  </a:txBody>
                  <a:tcPr anchor="ctr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05</a:t>
                      </a:r>
                      <a:endParaRPr lang="ru-RU" sz="1100" dirty="0"/>
                    </a:p>
                  </a:txBody>
                  <a:tcPr anchor="ctr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22 890,2</a:t>
                      </a:r>
                      <a:endParaRPr lang="ru-RU" sz="1100" dirty="0"/>
                    </a:p>
                  </a:txBody>
                  <a:tcPr anchor="ctr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04408">
                <a:tc>
                  <a:txBody>
                    <a:bodyPr/>
                    <a:lstStyle/>
                    <a:p>
                      <a:r>
                        <a:rPr lang="ru-RU" sz="1100" b="1" dirty="0" smtClean="0"/>
                        <a:t>Образование</a:t>
                      </a:r>
                      <a:endParaRPr lang="ru-RU" sz="1100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/>
                        <a:t>07</a:t>
                      </a:r>
                      <a:endParaRPr lang="ru-RU" sz="1100" b="1" dirty="0"/>
                    </a:p>
                  </a:txBody>
                  <a:tcPr anchor="ctr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/>
                        <a:t>00</a:t>
                      </a:r>
                      <a:endParaRPr lang="ru-RU" sz="1100" b="1" dirty="0"/>
                    </a:p>
                  </a:txBody>
                  <a:tcPr anchor="ctr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/>
                        <a:t>671,8</a:t>
                      </a:r>
                    </a:p>
                  </a:txBody>
                  <a:tcPr anchor="ctr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196200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Профессиональная подготовка, переподготовка и повышение квалификации</a:t>
                      </a:r>
                      <a:endParaRPr lang="ru-RU" sz="11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07</a:t>
                      </a:r>
                      <a:endParaRPr lang="ru-RU" sz="1100" dirty="0"/>
                    </a:p>
                  </a:txBody>
                  <a:tcPr anchor="ctr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05</a:t>
                      </a:r>
                      <a:endParaRPr lang="ru-RU" sz="1100" dirty="0"/>
                    </a:p>
                  </a:txBody>
                  <a:tcPr anchor="ctr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88,0</a:t>
                      </a:r>
                      <a:endParaRPr lang="ru-RU" sz="1100" dirty="0"/>
                    </a:p>
                  </a:txBody>
                  <a:tcPr anchor="ctr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96200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Молодежная политика</a:t>
                      </a:r>
                      <a:endParaRPr lang="ru-RU" sz="11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07</a:t>
                      </a:r>
                      <a:endParaRPr lang="ru-RU" sz="1100" dirty="0"/>
                    </a:p>
                  </a:txBody>
                  <a:tcPr anchor="ctr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07</a:t>
                      </a:r>
                      <a:endParaRPr lang="ru-RU" sz="1100" dirty="0"/>
                    </a:p>
                  </a:txBody>
                  <a:tcPr anchor="ctr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0,0</a:t>
                      </a:r>
                      <a:endParaRPr lang="ru-RU" sz="1100" dirty="0"/>
                    </a:p>
                  </a:txBody>
                  <a:tcPr anchor="ctr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196200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Другие вопросы в области образования</a:t>
                      </a:r>
                      <a:endParaRPr lang="ru-RU" sz="11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smtClean="0"/>
                        <a:t>07</a:t>
                      </a:r>
                      <a:endParaRPr lang="ru-RU" sz="1100" dirty="0"/>
                    </a:p>
                  </a:txBody>
                  <a:tcPr anchor="ctr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smtClean="0"/>
                        <a:t>09</a:t>
                      </a:r>
                      <a:endParaRPr lang="ru-RU" sz="1100" dirty="0"/>
                    </a:p>
                  </a:txBody>
                  <a:tcPr anchor="ctr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583,8</a:t>
                      </a:r>
                      <a:endParaRPr lang="ru-RU" sz="1100" dirty="0"/>
                    </a:p>
                  </a:txBody>
                  <a:tcPr anchor="ctr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40392">
                <a:tc>
                  <a:txBody>
                    <a:bodyPr/>
                    <a:lstStyle/>
                    <a:p>
                      <a:r>
                        <a:rPr lang="ru-RU" sz="1100" b="1" dirty="0" smtClean="0"/>
                        <a:t>Социальная политика</a:t>
                      </a:r>
                      <a:endParaRPr lang="ru-RU" sz="1100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/>
                        <a:t>10</a:t>
                      </a:r>
                      <a:endParaRPr lang="ru-RU" sz="1100" b="1" dirty="0"/>
                    </a:p>
                  </a:txBody>
                  <a:tcPr anchor="ctr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/>
                        <a:t>00</a:t>
                      </a:r>
                      <a:endParaRPr lang="ru-RU" sz="1100" b="1" dirty="0"/>
                    </a:p>
                  </a:txBody>
                  <a:tcPr anchor="ctr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/>
                        <a:t>14 999,3</a:t>
                      </a:r>
                      <a:endParaRPr lang="ru-RU" sz="1100" b="1" dirty="0"/>
                    </a:p>
                  </a:txBody>
                  <a:tcPr anchor="ctr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56592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Пенсионное обеспечение</a:t>
                      </a:r>
                      <a:endParaRPr lang="ru-RU" sz="11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10</a:t>
                      </a:r>
                      <a:endParaRPr lang="ru-RU" sz="1100" dirty="0"/>
                    </a:p>
                  </a:txBody>
                  <a:tcPr anchor="ctr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01</a:t>
                      </a:r>
                      <a:endParaRPr lang="ru-RU" sz="1100" dirty="0"/>
                    </a:p>
                  </a:txBody>
                  <a:tcPr anchor="ctr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8 848,6</a:t>
                      </a:r>
                      <a:endParaRPr lang="ru-RU" sz="1100" dirty="0"/>
                    </a:p>
                  </a:txBody>
                  <a:tcPr anchor="ctr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48384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Социальное обеспечение населения</a:t>
                      </a:r>
                      <a:endParaRPr lang="ru-RU" sz="11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10</a:t>
                      </a:r>
                      <a:endParaRPr lang="ru-RU" sz="1100" dirty="0"/>
                    </a:p>
                  </a:txBody>
                  <a:tcPr anchor="ctr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03</a:t>
                      </a:r>
                      <a:endParaRPr lang="ru-RU" sz="1100" dirty="0"/>
                    </a:p>
                  </a:txBody>
                  <a:tcPr anchor="ctr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1 916,6</a:t>
                      </a:r>
                      <a:endParaRPr lang="ru-RU" sz="1100" dirty="0"/>
                    </a:p>
                  </a:txBody>
                  <a:tcPr anchor="ctr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r>
                        <a:rPr lang="ru-RU" sz="1100" b="0" dirty="0" smtClean="0"/>
                        <a:t>Охрана семьи и детства</a:t>
                      </a:r>
                      <a:endParaRPr lang="ru-RU" sz="1100" b="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10</a:t>
                      </a:r>
                      <a:endParaRPr lang="ru-RU" sz="1100" dirty="0"/>
                    </a:p>
                  </a:txBody>
                  <a:tcPr anchor="ctr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04</a:t>
                      </a:r>
                      <a:endParaRPr lang="ru-RU" sz="1100" dirty="0"/>
                    </a:p>
                  </a:txBody>
                  <a:tcPr anchor="ctr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4 234,1</a:t>
                      </a:r>
                      <a:endParaRPr lang="ru-RU" sz="1100" dirty="0"/>
                    </a:p>
                  </a:txBody>
                  <a:tcPr anchor="ctr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r>
                        <a:rPr lang="ru-RU" sz="1100" b="0" dirty="0" smtClean="0"/>
                        <a:t>Другие вопросы в области социальной политики</a:t>
                      </a:r>
                      <a:endParaRPr lang="ru-RU" sz="1100" b="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0" dirty="0" smtClean="0"/>
                        <a:t>10</a:t>
                      </a:r>
                      <a:endParaRPr lang="ru-RU" sz="1100" b="0" dirty="0"/>
                    </a:p>
                  </a:txBody>
                  <a:tcPr anchor="ctr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0" dirty="0" smtClean="0"/>
                        <a:t>06</a:t>
                      </a:r>
                      <a:endParaRPr lang="ru-RU" sz="1100" b="0" dirty="0"/>
                    </a:p>
                  </a:txBody>
                  <a:tcPr anchor="ctr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0" dirty="0" smtClean="0"/>
                        <a:t>0,0</a:t>
                      </a:r>
                      <a:endParaRPr lang="ru-RU" sz="1100" b="0" dirty="0"/>
                    </a:p>
                  </a:txBody>
                  <a:tcPr anchor="ctr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r>
                        <a:rPr lang="ru-RU" sz="1100" b="1" dirty="0" smtClean="0"/>
                        <a:t>Средства массовой информации</a:t>
                      </a:r>
                      <a:endParaRPr lang="ru-RU" sz="1100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/>
                        <a:t>12</a:t>
                      </a:r>
                      <a:endParaRPr lang="ru-RU" sz="1100" b="1" dirty="0"/>
                    </a:p>
                  </a:txBody>
                  <a:tcPr anchor="ctr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/>
                        <a:t>00</a:t>
                      </a:r>
                      <a:endParaRPr lang="ru-RU" sz="1100" b="1" dirty="0"/>
                    </a:p>
                  </a:txBody>
                  <a:tcPr anchor="ctr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/>
                        <a:t>0</a:t>
                      </a:r>
                      <a:endParaRPr lang="ru-RU" sz="1100" b="1" dirty="0"/>
                    </a:p>
                  </a:txBody>
                  <a:tcPr anchor="ctr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260216">
                <a:tc>
                  <a:txBody>
                    <a:bodyPr/>
                    <a:lstStyle/>
                    <a:p>
                      <a:r>
                        <a:rPr lang="ru-RU" sz="1100" b="1" dirty="0" smtClean="0"/>
                        <a:t>Обслуживание государственного и муниципального долга</a:t>
                      </a:r>
                      <a:endParaRPr lang="ru-RU" sz="1100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/>
                        <a:t>13</a:t>
                      </a:r>
                      <a:endParaRPr lang="ru-RU" sz="1100" b="1" dirty="0"/>
                    </a:p>
                  </a:txBody>
                  <a:tcPr anchor="ctr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/>
                        <a:t>00</a:t>
                      </a:r>
                      <a:endParaRPr lang="ru-RU" sz="1100" b="1" dirty="0"/>
                    </a:p>
                  </a:txBody>
                  <a:tcPr anchor="ctr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/>
                        <a:t>390,9</a:t>
                      </a:r>
                      <a:endParaRPr lang="ru-RU" sz="1100" b="1" dirty="0"/>
                    </a:p>
                  </a:txBody>
                  <a:tcPr anchor="ctr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4166</TotalTime>
  <Words>470</Words>
  <Application>Microsoft Office PowerPoint</Application>
  <PresentationFormat>Экран (4:3)</PresentationFormat>
  <Paragraphs>165</Paragraphs>
  <Slides>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Основные термины и понятия</dc:title>
  <dc:creator>Alex</dc:creator>
  <cp:lastModifiedBy>Finkon4</cp:lastModifiedBy>
  <cp:revision>510</cp:revision>
  <dcterms:created xsi:type="dcterms:W3CDTF">2016-02-18T11:57:44Z</dcterms:created>
  <dcterms:modified xsi:type="dcterms:W3CDTF">2021-04-23T06:52:20Z</dcterms:modified>
</cp:coreProperties>
</file>