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7" r:id="rId1"/>
  </p:sldMasterIdLst>
  <p:notesMasterIdLst>
    <p:notesMasterId r:id="rId6"/>
  </p:notesMasterIdLst>
  <p:sldIdLst>
    <p:sldId id="261" r:id="rId2"/>
    <p:sldId id="262" r:id="rId3"/>
    <p:sldId id="263" r:id="rId4"/>
    <p:sldId id="264" r:id="rId5"/>
  </p:sldIdLst>
  <p:sldSz cx="9144000" cy="6858000" type="screen4x3"/>
  <p:notesSz cx="6735763" cy="98663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E0231"/>
    <a:srgbClr val="8C254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59" autoAdjust="0"/>
    <p:restoredTop sz="94667" autoAdjust="0"/>
  </p:normalViewPr>
  <p:slideViewPr>
    <p:cSldViewPr>
      <p:cViewPr varScale="1">
        <p:scale>
          <a:sx n="104" d="100"/>
          <a:sy n="104" d="100"/>
        </p:scale>
        <p:origin x="-148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2.1836027324518791E-2"/>
          <c:y val="0.24297705573962061"/>
          <c:w val="0.45947351343065412"/>
          <c:h val="0.6615577433433973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4"/>
          <c:dPt>
            <c:idx val="0"/>
            <c:spPr>
              <a:solidFill>
                <a:schemeClr val="accent2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C950-48CF-A396-31BAD69533C4}"/>
              </c:ext>
            </c:extLst>
          </c:dPt>
          <c:dLbls>
            <c:dLbl>
              <c:idx val="0"/>
              <c:layout>
                <c:manualLayout>
                  <c:x val="-0.14561899140788917"/>
                  <c:y val="-0.21504461411093836"/>
                </c:manualLayout>
              </c:layout>
              <c:spPr/>
              <c:txPr>
                <a:bodyPr/>
                <a:lstStyle/>
                <a:p>
                  <a:pPr>
                    <a:defRPr sz="10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C950-48CF-A396-31BAD69533C4}"/>
                </c:ext>
              </c:extLst>
            </c:dLbl>
            <c:dLbl>
              <c:idx val="1"/>
              <c:layout>
                <c:manualLayout>
                  <c:x val="2.065954853425269E-2"/>
                  <c:y val="0.10959444448715119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C950-48CF-A396-31BAD69533C4}"/>
                </c:ext>
              </c:extLst>
            </c:dLbl>
            <c:dLbl>
              <c:idx val="2"/>
              <c:layout>
                <c:manualLayout>
                  <c:x val="-7.3784101908045416E-3"/>
                  <c:y val="-6.5590720056577598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C950-48CF-A396-31BAD69533C4}"/>
                </c:ext>
              </c:extLst>
            </c:dLbl>
            <c:dLbl>
              <c:idx val="3"/>
              <c:layout>
                <c:manualLayout>
                  <c:x val="-2.5436822667276954E-2"/>
                  <c:y val="1.1033245365997663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C950-48CF-A396-31BAD69533C4}"/>
                </c:ext>
              </c:extLst>
            </c:dLbl>
            <c:dLbl>
              <c:idx val="5"/>
              <c:layout>
                <c:manualLayout>
                  <c:x val="-8.9459666733827381E-2"/>
                  <c:y val="-0.10076499902012966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C950-48CF-A396-31BAD69533C4}"/>
                </c:ext>
              </c:extLst>
            </c:dLbl>
            <c:dLbl>
              <c:idx val="6"/>
              <c:layout>
                <c:manualLayout>
                  <c:x val="-7.6467775106145485E-4"/>
                  <c:y val="-6.4180300130207424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C950-48CF-A396-31BAD69533C4}"/>
                </c:ext>
              </c:extLst>
            </c:dLbl>
            <c:dLbl>
              <c:idx val="7"/>
              <c:layout>
                <c:manualLayout>
                  <c:x val="6.2297743910918899E-2"/>
                  <c:y val="-0.16828455836811987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C950-48CF-A396-31BAD69533C4}"/>
                </c:ext>
              </c:extLst>
            </c:dLbl>
            <c:dLbl>
              <c:idx val="8"/>
              <c:layout>
                <c:manualLayout>
                  <c:x val="9.6257834949393578E-2"/>
                  <c:y val="-9.8793310160252695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C950-48CF-A396-31BAD69533C4}"/>
                </c:ext>
              </c:extLst>
            </c:dLbl>
            <c:dLbl>
              <c:idx val="9"/>
              <c:layout>
                <c:manualLayout>
                  <c:x val="0.17903292503094509"/>
                  <c:y val="-0.12764301077170095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C950-48CF-A396-31BAD69533C4}"/>
                </c:ext>
              </c:extLst>
            </c:dLbl>
            <c:dLbl>
              <c:idx val="10"/>
              <c:delete val="1"/>
            </c:dLbl>
            <c:dLbl>
              <c:idx val="11"/>
              <c:layout>
                <c:manualLayout>
                  <c:x val="1.349598370475205E-2"/>
                  <c:y val="4.2003620653870179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C950-48CF-A396-31BAD69533C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/>
                </a:pPr>
                <a:endParaRPr lang="ru-RU"/>
              </a:p>
            </c:txPr>
            <c:showVal val="1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Лист1!$A$2:$A$13</c:f>
              <c:strCache>
                <c:ptCount val="12"/>
                <c:pt idx="0">
                  <c:v>Налоги на прибыль, доходы</c:v>
                </c:pt>
                <c:pt idx="1">
                  <c:v>Налоги на товары (работы, услуги), реализуемые на территории Российской Федерации</c:v>
                </c:pt>
                <c:pt idx="2">
                  <c:v>Налоги на совокупный доход</c:v>
                </c:pt>
                <c:pt idx="3">
                  <c:v>Налоги на имущество</c:v>
                </c:pt>
                <c:pt idx="4">
                  <c:v>Государственная пошлина</c:v>
                </c:pt>
                <c:pt idx="5">
                  <c:v>Доходы от использования имущества, находящегося в государственной и муниципальной собственности </c:v>
                </c:pt>
                <c:pt idx="6">
                  <c:v>Платежи при пользовании природными ресурсами</c:v>
                </c:pt>
                <c:pt idx="7">
                  <c:v>Доходы от оказания платных услуг (работ) и компенсации затрат государства </c:v>
                </c:pt>
                <c:pt idx="8">
                  <c:v>Доходы от продажи метериальных и нематериальных активов</c:v>
                </c:pt>
                <c:pt idx="9">
                  <c:v>Штрафы, санкции, возмещение ущерба</c:v>
                </c:pt>
                <c:pt idx="10">
                  <c:v>Прочие неналоговые доходы</c:v>
                </c:pt>
                <c:pt idx="11">
                  <c:v>Прочие неналоговые доходы</c:v>
                </c:pt>
              </c:strCache>
            </c:strRef>
          </c:cat>
          <c:val>
            <c:numRef>
              <c:f>Лист1!$B$2:$B$13</c:f>
              <c:numCache>
                <c:formatCode>#\ ##0.0</c:formatCode>
                <c:ptCount val="12"/>
                <c:pt idx="0">
                  <c:v>408821.2</c:v>
                </c:pt>
                <c:pt idx="1">
                  <c:v>2788.6</c:v>
                </c:pt>
                <c:pt idx="2">
                  <c:v>52754.2</c:v>
                </c:pt>
                <c:pt idx="3">
                  <c:v>15383.7</c:v>
                </c:pt>
                <c:pt idx="4">
                  <c:v>4522.7</c:v>
                </c:pt>
                <c:pt idx="5">
                  <c:v>17042.900000000001</c:v>
                </c:pt>
                <c:pt idx="6">
                  <c:v>1537.4</c:v>
                </c:pt>
                <c:pt idx="7">
                  <c:v>1816.6</c:v>
                </c:pt>
                <c:pt idx="8">
                  <c:v>7709.3</c:v>
                </c:pt>
                <c:pt idx="9">
                  <c:v>6165.2</c:v>
                </c:pt>
                <c:pt idx="11">
                  <c:v>954.4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C950-48CF-A396-31BAD69533C4}"/>
            </c:ext>
          </c:extLst>
        </c:ser>
      </c:pie3DChart>
    </c:plotArea>
    <c:legend>
      <c:legendPos val="r"/>
      <c:legendEntry>
        <c:idx val="0"/>
        <c:txPr>
          <a:bodyPr/>
          <a:lstStyle/>
          <a:p>
            <a:pPr>
              <a:defRPr sz="1000" b="1" baseline="0">
                <a:solidFill>
                  <a:srgbClr val="8C254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000" b="1" baseline="0">
                <a:solidFill>
                  <a:srgbClr val="8C254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000" b="1" baseline="0">
                <a:solidFill>
                  <a:srgbClr val="8C254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000" b="1" baseline="0">
                <a:solidFill>
                  <a:srgbClr val="8C254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000" b="1" baseline="0">
                <a:solidFill>
                  <a:srgbClr val="8C254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000" b="1" baseline="0">
                <a:solidFill>
                  <a:srgbClr val="8C254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1000" b="1" baseline="0">
                <a:solidFill>
                  <a:srgbClr val="8C254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7"/>
        <c:txPr>
          <a:bodyPr/>
          <a:lstStyle/>
          <a:p>
            <a:pPr>
              <a:defRPr sz="1000" b="1" baseline="0">
                <a:solidFill>
                  <a:srgbClr val="8C254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8"/>
        <c:txPr>
          <a:bodyPr/>
          <a:lstStyle/>
          <a:p>
            <a:pPr>
              <a:defRPr sz="1000" b="1" baseline="0">
                <a:solidFill>
                  <a:srgbClr val="8C254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9"/>
        <c:txPr>
          <a:bodyPr/>
          <a:lstStyle/>
          <a:p>
            <a:pPr>
              <a:defRPr sz="1000" b="1" baseline="0">
                <a:solidFill>
                  <a:srgbClr val="8C254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10"/>
        <c:delete val="1"/>
      </c:legendEntry>
      <c:legendEntry>
        <c:idx val="11"/>
        <c:txPr>
          <a:bodyPr/>
          <a:lstStyle/>
          <a:p>
            <a:pPr>
              <a:defRPr sz="1000" b="1" baseline="0">
                <a:solidFill>
                  <a:srgbClr val="8C254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49119848966821689"/>
          <c:y val="2.3160184234991214E-2"/>
          <c:w val="0.47820063161498788"/>
          <c:h val="0.8586611394882091"/>
        </c:manualLayout>
      </c:layout>
      <c:overlay val="1"/>
      <c:spPr>
        <a:ln w="9525"/>
      </c:spPr>
      <c:txPr>
        <a:bodyPr/>
        <a:lstStyle/>
        <a:p>
          <a:pPr>
            <a:defRPr sz="1000" b="1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rotY val="60"/>
      <c:perspective val="50"/>
    </c:view3D>
    <c:plotArea>
      <c:layout>
        <c:manualLayout>
          <c:layoutTarget val="inner"/>
          <c:xMode val="edge"/>
          <c:yMode val="edge"/>
          <c:x val="0"/>
          <c:y val="0.15353690235965775"/>
          <c:w val="0.52358964026584554"/>
          <c:h val="0.7536271366025921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9"/>
          <c:dLbls>
            <c:dLbl>
              <c:idx val="0"/>
              <c:layout>
                <c:manualLayout>
                  <c:x val="-0.16310520781748641"/>
                  <c:y val="-0.10564362427236527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49A0-49F8-9B1F-D04AE335833F}"/>
                </c:ext>
              </c:extLst>
            </c:dLbl>
            <c:dLbl>
              <c:idx val="4"/>
              <c:layout>
                <c:manualLayout>
                  <c:x val="-2.5633255754502716E-3"/>
                  <c:y val="-4.820128306122167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9A0-49F8-9B1F-D04AE335833F}"/>
                </c:ext>
              </c:extLst>
            </c:dLbl>
            <c:dLbl>
              <c:idx val="7"/>
              <c:layout/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49A0-49F8-9B1F-D04AE335833F}"/>
                </c:ext>
              </c:extLst>
            </c:dLbl>
            <c:dLbl>
              <c:idx val="8"/>
              <c:layout>
                <c:manualLayout>
                  <c:x val="0.1778601208247069"/>
                  <c:y val="-9.2555537055074244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9A0-49F8-9B1F-D04AE335833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Лист1!$A$2:$A$9</c:f>
              <c:strCache>
                <c:ptCount val="8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Социальная политика</c:v>
                </c:pt>
                <c:pt idx="6">
                  <c:v>Средства массовой информации</c:v>
                </c:pt>
                <c:pt idx="7">
                  <c:v>Обслуживание государственного и муниципального долга</c:v>
                </c:pt>
              </c:strCache>
            </c:strRef>
          </c:cat>
          <c:val>
            <c:numRef>
              <c:f>Лист1!$B$2:$B$9</c:f>
              <c:numCache>
                <c:formatCode>#\ ##0.0</c:formatCode>
                <c:ptCount val="8"/>
                <c:pt idx="0">
                  <c:v>184618.8</c:v>
                </c:pt>
                <c:pt idx="1">
                  <c:v>8350.2000000000007</c:v>
                </c:pt>
                <c:pt idx="2">
                  <c:v>92766.1</c:v>
                </c:pt>
                <c:pt idx="3">
                  <c:v>301064.5</c:v>
                </c:pt>
                <c:pt idx="4">
                  <c:v>2168.1999999999998</c:v>
                </c:pt>
                <c:pt idx="5">
                  <c:v>48972.3</c:v>
                </c:pt>
                <c:pt idx="6">
                  <c:v>317.60000000000002</c:v>
                </c:pt>
                <c:pt idx="7">
                  <c:v>553.1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49A0-49F8-9B1F-D04AE335833F}"/>
            </c:ext>
          </c:extLst>
        </c:ser>
      </c:pie3DChart>
    </c:plotArea>
    <c:legend>
      <c:legendPos val="r"/>
      <c:legendEntry>
        <c:idx val="0"/>
        <c:txPr>
          <a:bodyPr/>
          <a:lstStyle/>
          <a:p>
            <a:pPr>
              <a:defRPr sz="1400" b="1">
                <a:solidFill>
                  <a:srgbClr val="8C254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 b="1">
                <a:solidFill>
                  <a:srgbClr val="8C254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400" b="1">
                <a:solidFill>
                  <a:srgbClr val="8C254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400" b="1">
                <a:solidFill>
                  <a:srgbClr val="8C254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400" b="1">
                <a:solidFill>
                  <a:srgbClr val="8C254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400" b="1">
                <a:solidFill>
                  <a:srgbClr val="8C254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1400" b="1">
                <a:solidFill>
                  <a:srgbClr val="8C254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7"/>
        <c:txPr>
          <a:bodyPr/>
          <a:lstStyle/>
          <a:p>
            <a:pPr>
              <a:defRPr sz="1400" b="1">
                <a:solidFill>
                  <a:srgbClr val="8C254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5565830556268212"/>
          <c:y val="0"/>
          <c:w val="0.43460155062810379"/>
          <c:h val="1"/>
        </c:manualLayout>
      </c:layout>
      <c:txPr>
        <a:bodyPr/>
        <a:lstStyle/>
        <a:p>
          <a:pPr>
            <a:defRPr sz="14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0.4918</cdr:x>
      <cdr:y>0.07018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-71438" y="0"/>
          <a:ext cx="4286280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600" b="1" u="sng" dirty="0" smtClean="0">
              <a:latin typeface="Times New Roman" pitchFamily="18" charset="0"/>
              <a:cs typeface="Times New Roman" pitchFamily="18" charset="0"/>
            </a:rPr>
            <a:t>ВСЕГО ДОХОДОВ 570 342,5 тыс. руб.</a:t>
          </a:r>
          <a:endParaRPr lang="ru-RU" sz="1600" b="1" u="sng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0.4918</cdr:x>
      <cdr:y>0.07018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-71438" y="0"/>
          <a:ext cx="4286280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600" b="1" u="sng" dirty="0" smtClean="0">
              <a:latin typeface="Times New Roman" pitchFamily="18" charset="0"/>
              <a:cs typeface="Times New Roman" pitchFamily="18" charset="0"/>
            </a:rPr>
            <a:t>ВСЕГО РАСХОДОВ  638 810,8 тыс. руб.</a:t>
          </a:r>
          <a:endParaRPr lang="ru-RU" sz="1600" b="1" u="sng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8830" cy="493315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4" y="1"/>
            <a:ext cx="2918830" cy="493315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0C0C178-2806-4881-A3D1-3008CBD06017}" type="datetimeFigureOut">
              <a:rPr lang="ru-RU"/>
              <a:pPr>
                <a:defRPr/>
              </a:pPr>
              <a:t>30.10.2020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9" tIns="46154" rIns="92309" bIns="46154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2309" tIns="46154" rIns="92309" bIns="46154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0" cy="493315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4" y="9371286"/>
            <a:ext cx="2918830" cy="493315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146E5C2-AC3E-48A2-A874-A11CA0F23B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9F90E9-7001-4D91-8296-A9CF3172EA65}" type="datetimeFigureOut">
              <a:rPr lang="ru-RU" smtClean="0"/>
              <a:pPr>
                <a:defRPr/>
              </a:pPr>
              <a:t>30.10.2020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7F0567-74EF-470B-B8CD-2A72335144A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D28776-4ED0-4BB6-828C-F370D4429B21}" type="datetimeFigureOut">
              <a:rPr lang="ru-RU" smtClean="0"/>
              <a:pPr>
                <a:defRPr/>
              </a:pPr>
              <a:t>30.10.2020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5D1771-3435-4148-AF20-C3376165E5E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93B666-C47C-40FE-B8A5-211A0A9D2D20}" type="datetimeFigureOut">
              <a:rPr lang="ru-RU" smtClean="0"/>
              <a:pPr>
                <a:defRPr/>
              </a:pPr>
              <a:t>30.10.2020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B702B8-EEB9-4CFC-A49B-91CB941AFE3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C786D7-3363-47C9-8F25-3A4F50069166}" type="datetimeFigureOut">
              <a:rPr lang="ru-RU" smtClean="0"/>
              <a:pPr>
                <a:defRPr/>
              </a:pPr>
              <a:t>30.10.2020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7A4EB4-B6E3-4D92-A94C-28D95A579CB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7D50A5-51D0-4161-9EEC-1901DB18B470}" type="datetimeFigureOut">
              <a:rPr lang="ru-RU" smtClean="0"/>
              <a:pPr>
                <a:defRPr/>
              </a:pPr>
              <a:t>30.10.2020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208E8-65B4-4C37-B555-5D9B385A7C3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3592D1-37C3-4A6D-8E6E-4BE7742C44DD}" type="datetimeFigureOut">
              <a:rPr lang="ru-RU" smtClean="0"/>
              <a:pPr>
                <a:defRPr/>
              </a:pPr>
              <a:t>30.10.2020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10398E-29E1-4375-814B-6C4BF9B0877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A23249-F785-4FB9-A6B0-F2C14B019E43}" type="datetimeFigureOut">
              <a:rPr lang="ru-RU" smtClean="0"/>
              <a:pPr>
                <a:defRPr/>
              </a:pPr>
              <a:t>30.10.2020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B249D5-615F-4D56-B751-BF4692C40CE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F2ADC5-B494-467A-ADC2-16C95AB76C22}" type="datetimeFigureOut">
              <a:rPr lang="ru-RU" smtClean="0"/>
              <a:pPr>
                <a:defRPr/>
              </a:pPr>
              <a:t>30.10.2020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D57EF7-0D57-4E93-869E-BD84BC9A046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F27AAA-ACB3-4EBD-B5FC-B9B0A31BF0AC}" type="datetimeFigureOut">
              <a:rPr lang="ru-RU" smtClean="0"/>
              <a:pPr>
                <a:defRPr/>
              </a:pPr>
              <a:t>30.10.2020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67E45A-C016-414D-82F8-C7B375980A4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775488-3D1F-45B9-AB88-D7383A9A5E33}" type="datetimeFigureOut">
              <a:rPr lang="ru-RU" smtClean="0"/>
              <a:pPr>
                <a:defRPr/>
              </a:pPr>
              <a:t>30.10.2020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F65986-CC05-4E7A-9EAD-3635B0F9AE2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3A61B2-9C9B-4971-99E2-6A6C149A4BD2}" type="datetimeFigureOut">
              <a:rPr lang="ru-RU" smtClean="0"/>
              <a:pPr>
                <a:defRPr/>
              </a:pPr>
              <a:t>30.10.2020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7A3DE-AE2D-47AA-BC28-61F3BA1D0E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B2C1D9-B687-4731-BE2E-F495CB6897C6}" type="datetimeFigureOut">
              <a:rPr lang="ru-RU" smtClean="0"/>
              <a:pPr>
                <a:defRPr/>
              </a:pPr>
              <a:t>30.10.2020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A1B5D47-0482-480F-9D52-7A9388501BE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57188" y="-71438"/>
            <a:ext cx="8572500" cy="928688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tx2"/>
              </a:solidFill>
              <a:latin typeface="+mj-lt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441" name="Text Box 87"/>
          <p:cNvSpPr txBox="1">
            <a:spLocks noChangeArrowheads="1"/>
          </p:cNvSpPr>
          <p:nvPr/>
        </p:nvSpPr>
        <p:spPr bwMode="auto">
          <a:xfrm>
            <a:off x="8166100" y="857232"/>
            <a:ext cx="977900" cy="2047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10800" rIns="0" bIns="10800">
            <a:spAutoFit/>
          </a:bodyPr>
          <a:lstStyle/>
          <a:p>
            <a:r>
              <a:rPr lang="ru-RU" sz="1200" b="1" dirty="0" smtClean="0">
                <a:solidFill>
                  <a:srgbClr val="5E0231"/>
                </a:solidFill>
                <a:latin typeface="Times New Roman" pitchFamily="18" charset="0"/>
                <a:cs typeface="Times New Roman" pitchFamily="18" charset="0"/>
              </a:rPr>
              <a:t>тыс. </a:t>
            </a:r>
            <a:r>
              <a:rPr lang="ru-RU" sz="1200" b="1" dirty="0">
                <a:solidFill>
                  <a:srgbClr val="5E0231"/>
                </a:solidFill>
                <a:latin typeface="Times New Roman" pitchFamily="18" charset="0"/>
                <a:cs typeface="Times New Roman" pitchFamily="18" charset="0"/>
              </a:rPr>
              <a:t>руб.</a:t>
            </a:r>
          </a:p>
        </p:txBody>
      </p:sp>
      <p:sp>
        <p:nvSpPr>
          <p:cNvPr id="18442" name="Text Box 37"/>
          <p:cNvSpPr txBox="1">
            <a:spLocks noChangeArrowheads="1"/>
          </p:cNvSpPr>
          <p:nvPr/>
        </p:nvSpPr>
        <p:spPr bwMode="auto">
          <a:xfrm>
            <a:off x="4211960" y="6396335"/>
            <a:ext cx="43335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b="1" i="1" dirty="0">
                <a:solidFill>
                  <a:srgbClr val="8C2540"/>
                </a:solidFill>
                <a:latin typeface="Times Roman"/>
              </a:rPr>
              <a:t>Администрация </a:t>
            </a:r>
            <a:r>
              <a:rPr lang="ru-RU" sz="1200" b="1" i="1" dirty="0" smtClean="0">
                <a:solidFill>
                  <a:srgbClr val="8C2540"/>
                </a:solidFill>
                <a:latin typeface="Times Roman"/>
              </a:rPr>
              <a:t>муниципального образования </a:t>
            </a:r>
            <a:r>
              <a:rPr lang="ru-RU" sz="1200" b="1" i="1" dirty="0">
                <a:solidFill>
                  <a:srgbClr val="8C2540"/>
                </a:solidFill>
                <a:latin typeface="Times Roman"/>
              </a:rPr>
              <a:t>"Городской округ "Город Нарьян-Мар"</a:t>
            </a:r>
          </a:p>
        </p:txBody>
      </p:sp>
      <p:pic>
        <p:nvPicPr>
          <p:cNvPr id="18443" name="Picture 38" descr="герб город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66150" y="6357958"/>
            <a:ext cx="363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1" name="Прямая соединительная линия 20"/>
          <p:cNvCxnSpPr/>
          <p:nvPr/>
        </p:nvCxnSpPr>
        <p:spPr>
          <a:xfrm>
            <a:off x="214282" y="1071546"/>
            <a:ext cx="8643937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79512" y="6381328"/>
            <a:ext cx="8358187" cy="1588"/>
          </a:xfrm>
          <a:prstGeom prst="line">
            <a:avLst/>
          </a:prstGeom>
          <a:ln w="158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214282" y="1"/>
            <a:ext cx="8640762" cy="836712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cap="all" dirty="0" smtClean="0">
                <a:solidFill>
                  <a:srgbClr val="5E0231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Сведения о ходе исполнения городского бюджета по доходам за 3 квартала 2020 года</a:t>
            </a:r>
            <a:endParaRPr lang="ru-RU" sz="2400" b="1" cap="all" dirty="0">
              <a:solidFill>
                <a:srgbClr val="5E0231"/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="" xmlns:p14="http://schemas.microsoft.com/office/powerpoint/2010/main" val="1484689227"/>
              </p:ext>
            </p:extLst>
          </p:nvPr>
        </p:nvGraphicFramePr>
        <p:xfrm>
          <a:off x="179512" y="764704"/>
          <a:ext cx="8606190" cy="4162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251520" y="4581128"/>
          <a:ext cx="8643998" cy="1433913"/>
        </p:xfrm>
        <a:graphic>
          <a:graphicData uri="http://schemas.openxmlformats.org/drawingml/2006/table">
            <a:tbl>
              <a:tblPr/>
              <a:tblGrid>
                <a:gridCol w="650085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4314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320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Безвозмездные поступления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E02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50846,3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E023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000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smtClean="0">
                          <a:solidFill>
                            <a:srgbClr val="5E0231"/>
                          </a:solidFill>
                          <a:latin typeface="Times New Roman"/>
                        </a:rPr>
                        <a:t>Безвозмездные</a:t>
                      </a:r>
                      <a:r>
                        <a:rPr lang="ru-RU" sz="1200" b="1" i="0" u="none" strike="noStrike" baseline="0" dirty="0" smtClean="0">
                          <a:solidFill>
                            <a:srgbClr val="5E0231"/>
                          </a:solidFill>
                          <a:latin typeface="Times New Roman"/>
                        </a:rPr>
                        <a:t> поступления от других бюджетов бюджетной системы РФ</a:t>
                      </a:r>
                      <a:endParaRPr lang="ru-RU" sz="1200" b="1" i="0" u="none" strike="noStrike" dirty="0">
                        <a:solidFill>
                          <a:srgbClr val="5E023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5E0231"/>
                          </a:solidFill>
                          <a:latin typeface="Times New Roman"/>
                        </a:rPr>
                        <a:t>54184,5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840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8C2540"/>
                          </a:solidFill>
                          <a:latin typeface="Times New Roman"/>
                        </a:rPr>
                        <a:t>Субсидии</a:t>
                      </a:r>
                      <a:r>
                        <a:rPr lang="ru-RU" sz="1000" b="0" i="0" u="none" strike="noStrike" baseline="0" dirty="0" smtClean="0">
                          <a:solidFill>
                            <a:srgbClr val="8C2540"/>
                          </a:solidFill>
                          <a:latin typeface="Times New Roman"/>
                        </a:rPr>
                        <a:t> бюджетам бюджетной системы РФ (межбюджетные субсидии)</a:t>
                      </a:r>
                      <a:endParaRPr lang="ru-RU" sz="1000" b="0" i="0" u="none" strike="noStrike" dirty="0">
                        <a:solidFill>
                          <a:srgbClr val="8C254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8C2540"/>
                          </a:solidFill>
                          <a:latin typeface="Times New Roman"/>
                        </a:rPr>
                        <a:t>50787,9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759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8C2540"/>
                          </a:solidFill>
                          <a:latin typeface="Times New Roman"/>
                        </a:rPr>
                        <a:t>Субвенции бюджетам бюджетной системы РФ</a:t>
                      </a:r>
                      <a:endParaRPr lang="ru-RU" sz="1000" b="0" i="0" u="none" strike="noStrike" dirty="0">
                        <a:solidFill>
                          <a:srgbClr val="8C254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8C2540"/>
                          </a:solidFill>
                          <a:latin typeface="Times New Roman"/>
                        </a:rPr>
                        <a:t>3396,6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smtClean="0">
                          <a:solidFill>
                            <a:srgbClr val="5E0231"/>
                          </a:solidFill>
                          <a:latin typeface="Times New Roman"/>
                        </a:rPr>
                        <a:t>Прочие безвозмездные поступления в бюджеты городских округов </a:t>
                      </a:r>
                      <a:endParaRPr lang="ru-RU" sz="1200" b="1" i="0" u="none" strike="noStrike" dirty="0">
                        <a:solidFill>
                          <a:srgbClr val="5E023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5E0231"/>
                          </a:solidFill>
                          <a:latin typeface="Times New Roman"/>
                        </a:rPr>
                        <a:t>15,0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258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smtClean="0">
                          <a:solidFill>
                            <a:srgbClr val="5E0231"/>
                          </a:solidFill>
                          <a:latin typeface="Times New Roman"/>
                        </a:rPr>
                        <a:t>Возврат остатков субсидий, субвенций и иных межбюджетных трансфертов, имеющих целевое назначение, прошлых лет</a:t>
                      </a:r>
                      <a:endParaRPr lang="ru-RU" sz="1200" b="1" i="0" u="none" strike="noStrike" dirty="0">
                        <a:solidFill>
                          <a:srgbClr val="5E023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5E0231"/>
                          </a:solidFill>
                          <a:latin typeface="Times New Roman"/>
                        </a:rPr>
                        <a:t>-3353,2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57188" y="-71438"/>
            <a:ext cx="8572500" cy="928688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tx2"/>
              </a:solidFill>
              <a:latin typeface="+mj-lt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441" name="Text Box 87"/>
          <p:cNvSpPr txBox="1">
            <a:spLocks noChangeArrowheads="1"/>
          </p:cNvSpPr>
          <p:nvPr/>
        </p:nvSpPr>
        <p:spPr bwMode="auto">
          <a:xfrm>
            <a:off x="8166100" y="857232"/>
            <a:ext cx="977900" cy="2047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10800" rIns="0" bIns="10800">
            <a:spAutoFit/>
          </a:bodyPr>
          <a:lstStyle/>
          <a:p>
            <a:r>
              <a:rPr lang="ru-RU" sz="1200" b="1" dirty="0" smtClean="0">
                <a:solidFill>
                  <a:srgbClr val="5E0231"/>
                </a:solidFill>
                <a:latin typeface="Times New Roman" pitchFamily="18" charset="0"/>
                <a:cs typeface="Times New Roman" pitchFamily="18" charset="0"/>
              </a:rPr>
              <a:t>тыс. </a:t>
            </a:r>
            <a:r>
              <a:rPr lang="ru-RU" sz="1200" b="1" dirty="0">
                <a:solidFill>
                  <a:srgbClr val="5E0231"/>
                </a:solidFill>
                <a:latin typeface="Times New Roman" pitchFamily="18" charset="0"/>
                <a:cs typeface="Times New Roman" pitchFamily="18" charset="0"/>
              </a:rPr>
              <a:t>руб.</a:t>
            </a:r>
          </a:p>
        </p:txBody>
      </p:sp>
      <p:pic>
        <p:nvPicPr>
          <p:cNvPr id="18443" name="Picture 38" descr="герб город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66150" y="6286500"/>
            <a:ext cx="363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1" name="Прямая соединительная линия 20"/>
          <p:cNvCxnSpPr/>
          <p:nvPr/>
        </p:nvCxnSpPr>
        <p:spPr>
          <a:xfrm>
            <a:off x="214282" y="1071546"/>
            <a:ext cx="8643937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214313" y="6286500"/>
            <a:ext cx="8358187" cy="1588"/>
          </a:xfrm>
          <a:prstGeom prst="line">
            <a:avLst/>
          </a:prstGeom>
          <a:ln w="158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214282" y="0"/>
            <a:ext cx="8640762" cy="928687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cap="all" dirty="0" smtClean="0">
                <a:solidFill>
                  <a:srgbClr val="5E0231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Сведения о ходе исполнения городского бюджета по расходам за </a:t>
            </a:r>
            <a:r>
              <a:rPr lang="ru-RU" sz="2400" b="1" cap="all" dirty="0" smtClean="0">
                <a:solidFill>
                  <a:srgbClr val="5E0231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</a:rPr>
              <a:t>3 квартала </a:t>
            </a:r>
            <a:r>
              <a:rPr lang="ru-RU" sz="2400" b="1" cap="all" dirty="0" smtClean="0">
                <a:solidFill>
                  <a:srgbClr val="5E0231"/>
                </a:solidFill>
                <a:effectLst>
                  <a:reflection blurRad="12700" stA="48000" endA="300" endPos="55000" dir="5400000" sy="-90000" algn="bl" rotWithShape="0"/>
                </a:effectLst>
                <a:latin typeface="Calibri" pitchFamily="34" charset="0"/>
                <a:cs typeface="Calibri" pitchFamily="34" charset="0"/>
              </a:rPr>
              <a:t>2020 года</a:t>
            </a:r>
            <a:endParaRPr lang="ru-RU" sz="2400" b="1" cap="all" dirty="0">
              <a:solidFill>
                <a:srgbClr val="5E0231"/>
              </a:solidFill>
              <a:effectLst>
                <a:reflection blurRad="12700" stA="48000" endA="300" endPos="55000" dir="5400000" sy="-90000" algn="bl" rotWithShape="0"/>
              </a:effectLst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="" xmlns:p14="http://schemas.microsoft.com/office/powerpoint/2010/main" val="2508120168"/>
              </p:ext>
            </p:extLst>
          </p:nvPr>
        </p:nvGraphicFramePr>
        <p:xfrm>
          <a:off x="285720" y="1124744"/>
          <a:ext cx="8715436" cy="4590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 Box 37"/>
          <p:cNvSpPr txBox="1">
            <a:spLocks noChangeArrowheads="1"/>
          </p:cNvSpPr>
          <p:nvPr/>
        </p:nvSpPr>
        <p:spPr bwMode="auto">
          <a:xfrm>
            <a:off x="4572000" y="6237312"/>
            <a:ext cx="39735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b="1" i="1" dirty="0">
                <a:solidFill>
                  <a:srgbClr val="8C2540"/>
                </a:solidFill>
                <a:latin typeface="Times Roman"/>
              </a:rPr>
              <a:t>Администрация </a:t>
            </a:r>
            <a:r>
              <a:rPr lang="ru-RU" sz="1200" b="1" i="1" dirty="0" smtClean="0">
                <a:solidFill>
                  <a:srgbClr val="8C2540"/>
                </a:solidFill>
                <a:latin typeface="Times Roman"/>
              </a:rPr>
              <a:t>муниципального образования </a:t>
            </a:r>
            <a:r>
              <a:rPr lang="ru-RU" sz="1200" b="1" i="1" dirty="0">
                <a:solidFill>
                  <a:srgbClr val="8C2540"/>
                </a:solidFill>
                <a:latin typeface="Times Roman"/>
              </a:rPr>
              <a:t>"Городской округ "Город Нарьян-Мар"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57188" y="-71438"/>
            <a:ext cx="8572500" cy="928688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tx2"/>
              </a:solidFill>
              <a:latin typeface="+mj-lt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441" name="Text Box 87"/>
          <p:cNvSpPr txBox="1">
            <a:spLocks noChangeArrowheads="1"/>
          </p:cNvSpPr>
          <p:nvPr/>
        </p:nvSpPr>
        <p:spPr bwMode="auto">
          <a:xfrm>
            <a:off x="8166100" y="857232"/>
            <a:ext cx="977900" cy="2047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10800" rIns="0" bIns="10800">
            <a:spAutoFit/>
          </a:bodyPr>
          <a:lstStyle/>
          <a:p>
            <a:r>
              <a:rPr lang="ru-RU" sz="1200" b="1" dirty="0" smtClean="0">
                <a:solidFill>
                  <a:srgbClr val="5E0231"/>
                </a:solidFill>
                <a:latin typeface="Times New Roman" pitchFamily="18" charset="0"/>
                <a:cs typeface="Times New Roman" pitchFamily="18" charset="0"/>
              </a:rPr>
              <a:t>тыс. </a:t>
            </a:r>
            <a:r>
              <a:rPr lang="ru-RU" sz="1200" b="1" dirty="0">
                <a:solidFill>
                  <a:srgbClr val="5E0231"/>
                </a:solidFill>
                <a:latin typeface="Times New Roman" pitchFamily="18" charset="0"/>
                <a:cs typeface="Times New Roman" pitchFamily="18" charset="0"/>
              </a:rPr>
              <a:t>руб.</a:t>
            </a:r>
          </a:p>
        </p:txBody>
      </p:sp>
      <p:pic>
        <p:nvPicPr>
          <p:cNvPr id="18443" name="Picture 38" descr="герб город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66150" y="6286500"/>
            <a:ext cx="363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1" name="Прямая соединительная линия 20"/>
          <p:cNvCxnSpPr/>
          <p:nvPr/>
        </p:nvCxnSpPr>
        <p:spPr>
          <a:xfrm>
            <a:off x="214282" y="1071546"/>
            <a:ext cx="8643937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214313" y="6286500"/>
            <a:ext cx="8358187" cy="1588"/>
          </a:xfrm>
          <a:prstGeom prst="line">
            <a:avLst/>
          </a:prstGeom>
          <a:ln w="158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214282" y="0"/>
            <a:ext cx="8640762" cy="928687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cap="all" dirty="0" smtClean="0">
                <a:solidFill>
                  <a:srgbClr val="5E0231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Сведения о ходе исполнения городского бюджета по расходам за </a:t>
            </a:r>
            <a:r>
              <a:rPr lang="ru-RU" sz="2400" b="1" cap="all" dirty="0" smtClean="0">
                <a:solidFill>
                  <a:srgbClr val="5E0231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</a:rPr>
              <a:t>3 квартала </a:t>
            </a:r>
            <a:r>
              <a:rPr lang="ru-RU" sz="2400" b="1" cap="all" dirty="0" smtClean="0">
                <a:solidFill>
                  <a:srgbClr val="5E0231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cs typeface="Calibri" pitchFamily="34" charset="0"/>
              </a:rPr>
              <a:t>2020 года</a:t>
            </a:r>
            <a:endParaRPr lang="ru-RU" sz="2400" b="1" cap="all" dirty="0">
              <a:solidFill>
                <a:srgbClr val="5E0231"/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cs typeface="Calibri" pitchFamily="34" charset="0"/>
            </a:endParaRPr>
          </a:p>
        </p:txBody>
      </p:sp>
      <p:sp>
        <p:nvSpPr>
          <p:cNvPr id="11" name="Text Box 37"/>
          <p:cNvSpPr txBox="1">
            <a:spLocks noChangeArrowheads="1"/>
          </p:cNvSpPr>
          <p:nvPr/>
        </p:nvSpPr>
        <p:spPr bwMode="auto">
          <a:xfrm>
            <a:off x="4499992" y="6237312"/>
            <a:ext cx="40455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b="1" i="1" dirty="0">
                <a:solidFill>
                  <a:srgbClr val="8C2540"/>
                </a:solidFill>
                <a:latin typeface="Times Roman"/>
              </a:rPr>
              <a:t>Администрация </a:t>
            </a:r>
            <a:r>
              <a:rPr lang="ru-RU" sz="1200" b="1" i="1" dirty="0" smtClean="0">
                <a:solidFill>
                  <a:srgbClr val="8C2540"/>
                </a:solidFill>
                <a:latin typeface="Times Roman"/>
              </a:rPr>
              <a:t>муниципального образования </a:t>
            </a:r>
            <a:r>
              <a:rPr lang="ru-RU" sz="1200" b="1" i="1" dirty="0">
                <a:solidFill>
                  <a:srgbClr val="8C2540"/>
                </a:solidFill>
                <a:latin typeface="Times Roman"/>
              </a:rPr>
              <a:t>"Городской округ "Город Нарьян-Мар"</a:t>
            </a: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179512" y="1196752"/>
          <a:ext cx="8784976" cy="433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6469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2008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4807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6939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 расходов</a:t>
                      </a:r>
                      <a:endParaRPr lang="ru-RU" dirty="0"/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E023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Рз</a:t>
                      </a:r>
                      <a:endParaRPr lang="ru-RU" dirty="0"/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E023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</a:t>
                      </a:r>
                      <a:endParaRPr lang="ru-RU" dirty="0"/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E023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Сумма</a:t>
                      </a:r>
                      <a:endParaRPr lang="ru-RU" dirty="0"/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E023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22694"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Общегосударственные вопросы</a:t>
                      </a:r>
                      <a:endParaRPr lang="ru-RU" sz="1100" b="1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01</a:t>
                      </a:r>
                      <a:endParaRPr lang="ru-RU" sz="1100" b="1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00</a:t>
                      </a:r>
                      <a:endParaRPr lang="ru-RU" sz="1100" b="1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baseline="0" dirty="0" smtClean="0"/>
                        <a:t>184618,8</a:t>
                      </a:r>
                      <a:endParaRPr lang="ru-RU" sz="1100" b="1" baseline="0" dirty="0"/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66886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Функционирование высшего должностного лица муниципального образования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01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02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aseline="0" dirty="0" smtClean="0"/>
                        <a:t>3832,4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Функционирование представительных органов муниципальных образований 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01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03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aseline="0" dirty="0" smtClean="0"/>
                        <a:t>21878,3</a:t>
                      </a:r>
                      <a:endParaRPr lang="ru-RU" sz="1100" baseline="0" dirty="0"/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88208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Функционирование местных администраций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01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04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aseline="0" dirty="0" smtClean="0"/>
                        <a:t>103410,9</a:t>
                      </a:r>
                      <a:endParaRPr lang="ru-RU" sz="1100" baseline="0" dirty="0"/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6416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01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06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aseline="0" dirty="0" smtClean="0"/>
                        <a:t>25865,2</a:t>
                      </a:r>
                      <a:endParaRPr lang="ru-RU" sz="1100" baseline="0" dirty="0"/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962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Другие общегосударственные вопросы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01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13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aseline="0" dirty="0" smtClean="0"/>
                        <a:t>29632,0</a:t>
                      </a:r>
                      <a:endParaRPr lang="ru-RU" sz="1100" baseline="0" dirty="0"/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40392"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Национальная безопасность и правоохранительная деятельность</a:t>
                      </a:r>
                      <a:endParaRPr lang="ru-RU" sz="1100" b="1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03</a:t>
                      </a:r>
                      <a:endParaRPr lang="ru-RU" sz="1100" b="1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00</a:t>
                      </a:r>
                      <a:endParaRPr lang="ru-RU" sz="1100" b="1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baseline="0" dirty="0" smtClean="0"/>
                        <a:t>8350,2</a:t>
                      </a:r>
                      <a:endParaRPr lang="ru-RU" sz="1100" b="1" baseline="0" dirty="0"/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56592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Защита населения и территории от чрезвычайных ситуаций природного и техногенного характера, гражданская оборона 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03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09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aseline="0" dirty="0" smtClean="0"/>
                        <a:t>7955,3</a:t>
                      </a:r>
                      <a:endParaRPr lang="ru-RU" sz="1100" baseline="0" dirty="0"/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48384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Другие вопросы в области национальной безопасности и правоохранительной деятельности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03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14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aseline="0" dirty="0" smtClean="0"/>
                        <a:t>394,9</a:t>
                      </a:r>
                      <a:endParaRPr lang="ru-RU" sz="1100" baseline="0" dirty="0"/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Национальная экономика</a:t>
                      </a:r>
                      <a:endParaRPr lang="ru-RU" sz="1100" b="1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04</a:t>
                      </a:r>
                      <a:endParaRPr lang="ru-RU" sz="1100" b="1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00</a:t>
                      </a:r>
                      <a:endParaRPr lang="ru-RU" sz="1100" b="1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baseline="0" dirty="0" smtClean="0"/>
                        <a:t>92 766,1</a:t>
                      </a:r>
                      <a:endParaRPr lang="ru-RU" sz="1100" b="1" baseline="0" dirty="0"/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Транспорт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04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08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aseline="0" dirty="0" smtClean="0"/>
                        <a:t>37542,4</a:t>
                      </a:r>
                      <a:endParaRPr lang="ru-RU" sz="1100" baseline="0" dirty="0"/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Дорожное хозяйство (дорожные фонды)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04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09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aseline="0" dirty="0" smtClean="0"/>
                        <a:t>52914,4</a:t>
                      </a:r>
                      <a:endParaRPr lang="ru-RU" sz="1100" baseline="0" dirty="0"/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60216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Другие вопросы в области национальной экономики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04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12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aseline="0" dirty="0" smtClean="0"/>
                        <a:t>2309,3</a:t>
                      </a:r>
                      <a:endParaRPr lang="ru-RU" sz="1100" baseline="0" dirty="0"/>
                    </a:p>
                  </a:txBody>
                  <a:tcPr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57188" y="-71438"/>
            <a:ext cx="8572500" cy="928688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tx2"/>
              </a:solidFill>
              <a:latin typeface="+mj-lt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441" name="Text Box 87"/>
          <p:cNvSpPr txBox="1">
            <a:spLocks noChangeArrowheads="1"/>
          </p:cNvSpPr>
          <p:nvPr/>
        </p:nvSpPr>
        <p:spPr bwMode="auto">
          <a:xfrm>
            <a:off x="8166100" y="857232"/>
            <a:ext cx="977900" cy="2047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10800" rIns="0" bIns="10800">
            <a:spAutoFit/>
          </a:bodyPr>
          <a:lstStyle/>
          <a:p>
            <a:r>
              <a:rPr lang="ru-RU" sz="1200" b="1" dirty="0" smtClean="0">
                <a:solidFill>
                  <a:srgbClr val="5E0231"/>
                </a:solidFill>
                <a:latin typeface="Times New Roman" pitchFamily="18" charset="0"/>
                <a:cs typeface="Times New Roman" pitchFamily="18" charset="0"/>
              </a:rPr>
              <a:t>тыс. </a:t>
            </a:r>
            <a:r>
              <a:rPr lang="ru-RU" sz="1200" b="1" dirty="0">
                <a:solidFill>
                  <a:srgbClr val="5E0231"/>
                </a:solidFill>
                <a:latin typeface="Times New Roman" pitchFamily="18" charset="0"/>
                <a:cs typeface="Times New Roman" pitchFamily="18" charset="0"/>
              </a:rPr>
              <a:t>руб.</a:t>
            </a:r>
          </a:p>
        </p:txBody>
      </p:sp>
      <p:pic>
        <p:nvPicPr>
          <p:cNvPr id="18443" name="Picture 38" descr="герб город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66150" y="6286500"/>
            <a:ext cx="363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1" name="Прямая соединительная линия 20"/>
          <p:cNvCxnSpPr/>
          <p:nvPr/>
        </p:nvCxnSpPr>
        <p:spPr>
          <a:xfrm>
            <a:off x="214282" y="1071546"/>
            <a:ext cx="8643937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214313" y="6286500"/>
            <a:ext cx="8358187" cy="1588"/>
          </a:xfrm>
          <a:prstGeom prst="line">
            <a:avLst/>
          </a:prstGeom>
          <a:ln w="158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214282" y="0"/>
            <a:ext cx="8640762" cy="928687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cap="all" dirty="0" smtClean="0">
                <a:solidFill>
                  <a:srgbClr val="5E0231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Сведения о ходе исполнения городского бюджета по расходам за </a:t>
            </a:r>
            <a:r>
              <a:rPr lang="ru-RU" sz="2400" b="1" cap="all" dirty="0" smtClean="0">
                <a:solidFill>
                  <a:srgbClr val="5E0231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</a:rPr>
              <a:t>3 квартала </a:t>
            </a:r>
            <a:r>
              <a:rPr lang="ru-RU" sz="2400" b="1" cap="all" dirty="0" smtClean="0">
                <a:solidFill>
                  <a:srgbClr val="5E0231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cs typeface="Calibri" pitchFamily="34" charset="0"/>
              </a:rPr>
              <a:t>2020 года</a:t>
            </a:r>
            <a:endParaRPr lang="ru-RU" sz="2400" b="1" cap="all" dirty="0">
              <a:solidFill>
                <a:srgbClr val="5E0231"/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cs typeface="Calibri" pitchFamily="34" charset="0"/>
            </a:endParaRPr>
          </a:p>
        </p:txBody>
      </p:sp>
      <p:sp>
        <p:nvSpPr>
          <p:cNvPr id="11" name="Text Box 37"/>
          <p:cNvSpPr txBox="1">
            <a:spLocks noChangeArrowheads="1"/>
          </p:cNvSpPr>
          <p:nvPr/>
        </p:nvSpPr>
        <p:spPr bwMode="auto">
          <a:xfrm>
            <a:off x="4427984" y="6237312"/>
            <a:ext cx="411753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b="1" i="1" dirty="0">
                <a:solidFill>
                  <a:srgbClr val="8C2540"/>
                </a:solidFill>
                <a:latin typeface="Times Roman"/>
              </a:rPr>
              <a:t>Администрация </a:t>
            </a:r>
            <a:r>
              <a:rPr lang="ru-RU" sz="1200" b="1" i="1" dirty="0" smtClean="0">
                <a:solidFill>
                  <a:srgbClr val="8C2540"/>
                </a:solidFill>
                <a:latin typeface="Times Roman"/>
              </a:rPr>
              <a:t>муниципального образования </a:t>
            </a:r>
            <a:r>
              <a:rPr lang="ru-RU" sz="1200" b="1" i="1" dirty="0">
                <a:solidFill>
                  <a:srgbClr val="8C2540"/>
                </a:solidFill>
                <a:latin typeface="Times Roman"/>
              </a:rPr>
              <a:t>"Городской округ "Город Нарьян-Мар"</a:t>
            </a: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173890352"/>
              </p:ext>
            </p:extLst>
          </p:nvPr>
        </p:nvGraphicFramePr>
        <p:xfrm>
          <a:off x="179512" y="1196752"/>
          <a:ext cx="8784976" cy="4954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670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2008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4807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69394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 расходов</a:t>
                      </a:r>
                      <a:endParaRPr lang="ru-RU" dirty="0"/>
                    </a:p>
                  </a:txBody>
                  <a:tcPr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E023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Рз</a:t>
                      </a:r>
                      <a:endParaRPr lang="ru-RU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E023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</a:t>
                      </a:r>
                      <a:endParaRPr lang="ru-RU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E023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Сумма</a:t>
                      </a:r>
                      <a:endParaRPr lang="ru-RU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E023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22694"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Жилищно-коммунальное хозяйство</a:t>
                      </a:r>
                      <a:endParaRPr lang="ru-RU" sz="11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05</a:t>
                      </a:r>
                      <a:endParaRPr lang="ru-RU" sz="1100" b="1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00</a:t>
                      </a:r>
                      <a:endParaRPr lang="ru-RU" sz="1100" b="1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301064,5</a:t>
                      </a:r>
                      <a:endParaRPr lang="ru-RU" sz="1100" b="1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66886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Коммунальное хозяйство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05</a:t>
                      </a:r>
                      <a:endParaRPr lang="ru-RU" sz="1100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02</a:t>
                      </a:r>
                      <a:endParaRPr lang="ru-RU" sz="1100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64191,5</a:t>
                      </a:r>
                      <a:endParaRPr lang="ru-RU" sz="1100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Благоустройство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05</a:t>
                      </a:r>
                      <a:endParaRPr lang="ru-RU" sz="1100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03</a:t>
                      </a:r>
                      <a:endParaRPr lang="ru-RU" sz="1100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83697,4</a:t>
                      </a:r>
                      <a:endParaRPr lang="ru-RU" sz="1100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88208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Другие вопросы в области жилищно-коммунального хозяйства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05</a:t>
                      </a:r>
                      <a:endParaRPr lang="ru-RU" sz="1100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05</a:t>
                      </a:r>
                      <a:endParaRPr lang="ru-RU" sz="1100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153175,6</a:t>
                      </a:r>
                      <a:endParaRPr lang="ru-RU" sz="1100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04408"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Образование</a:t>
                      </a:r>
                      <a:endParaRPr lang="ru-RU" sz="11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07</a:t>
                      </a:r>
                      <a:endParaRPr lang="ru-RU" sz="1100" b="1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00</a:t>
                      </a:r>
                      <a:endParaRPr lang="ru-RU" sz="1100" b="1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2168,2</a:t>
                      </a:r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962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Молодежная политика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07</a:t>
                      </a:r>
                      <a:endParaRPr lang="ru-RU" sz="1100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07</a:t>
                      </a:r>
                      <a:endParaRPr lang="ru-RU" sz="1100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90,1</a:t>
                      </a:r>
                      <a:endParaRPr lang="ru-RU" sz="1100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962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Другие вопросы в области образования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smtClean="0"/>
                        <a:t>07</a:t>
                      </a:r>
                      <a:endParaRPr lang="ru-RU" sz="1100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smtClean="0"/>
                        <a:t>09</a:t>
                      </a:r>
                      <a:endParaRPr lang="ru-RU" sz="1100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2078,1</a:t>
                      </a:r>
                      <a:endParaRPr lang="ru-RU" sz="1100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40392"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Социальная политика</a:t>
                      </a:r>
                      <a:endParaRPr lang="ru-RU" sz="11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10</a:t>
                      </a:r>
                      <a:endParaRPr lang="ru-RU" sz="1100" b="1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00</a:t>
                      </a:r>
                      <a:endParaRPr lang="ru-RU" sz="1100" b="1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48972,3</a:t>
                      </a:r>
                      <a:endParaRPr lang="ru-RU" sz="1100" b="1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56592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Пенсионное обеспечение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10</a:t>
                      </a:r>
                      <a:endParaRPr lang="ru-RU" sz="1100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01</a:t>
                      </a:r>
                      <a:endParaRPr lang="ru-RU" sz="1100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26197,1</a:t>
                      </a:r>
                      <a:endParaRPr lang="ru-RU" sz="1100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48384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Социальное обеспечение населения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10</a:t>
                      </a:r>
                      <a:endParaRPr lang="ru-RU" sz="1100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03</a:t>
                      </a:r>
                      <a:endParaRPr lang="ru-RU" sz="1100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3647,4</a:t>
                      </a:r>
                      <a:endParaRPr lang="ru-RU" sz="1100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r>
                        <a:rPr lang="ru-RU" sz="1100" b="0" dirty="0" smtClean="0"/>
                        <a:t>Охрана семьи и детства</a:t>
                      </a:r>
                      <a:endParaRPr lang="ru-RU" sz="1100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10</a:t>
                      </a:r>
                      <a:endParaRPr lang="ru-RU" sz="1100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04</a:t>
                      </a:r>
                      <a:endParaRPr lang="ru-RU" sz="1100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19 117,6</a:t>
                      </a:r>
                      <a:endParaRPr lang="ru-RU" sz="1100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r>
                        <a:rPr lang="ru-RU" sz="1100" b="0" dirty="0" smtClean="0"/>
                        <a:t>Другие вопросы в области социальной политики</a:t>
                      </a:r>
                      <a:endParaRPr lang="ru-RU" sz="1100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 dirty="0" smtClean="0"/>
                        <a:t>10</a:t>
                      </a:r>
                      <a:endParaRPr lang="ru-RU" sz="1100" b="0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 dirty="0" smtClean="0"/>
                        <a:t>06</a:t>
                      </a:r>
                      <a:endParaRPr lang="ru-RU" sz="1100" b="0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 dirty="0" smtClean="0"/>
                        <a:t>10,2</a:t>
                      </a:r>
                      <a:endParaRPr lang="ru-RU" sz="1100" b="0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Средства массовой информации</a:t>
                      </a:r>
                      <a:endParaRPr lang="ru-RU" sz="11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12</a:t>
                      </a:r>
                      <a:endParaRPr lang="ru-RU" sz="1100" b="1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00</a:t>
                      </a:r>
                      <a:endParaRPr lang="ru-RU" sz="1100" b="1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317,6</a:t>
                      </a:r>
                      <a:endParaRPr lang="ru-RU" sz="1100" b="1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Периодическая печать и издательства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12</a:t>
                      </a:r>
                      <a:endParaRPr lang="ru-RU" sz="1100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02</a:t>
                      </a:r>
                      <a:endParaRPr lang="ru-RU" sz="1100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317,6</a:t>
                      </a:r>
                      <a:endParaRPr lang="ru-RU" sz="1100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60216"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Обслуживание государственного и муниципального долга</a:t>
                      </a:r>
                      <a:endParaRPr lang="ru-RU" sz="11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13</a:t>
                      </a:r>
                      <a:endParaRPr lang="ru-RU" sz="1100" b="1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00</a:t>
                      </a:r>
                      <a:endParaRPr lang="ru-RU" sz="1100" b="1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553,1</a:t>
                      </a:r>
                      <a:endParaRPr lang="ru-RU" sz="1100" b="1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60216">
                <a:tc>
                  <a:txBody>
                    <a:bodyPr/>
                    <a:lstStyle/>
                    <a:p>
                      <a:r>
                        <a:rPr lang="ru-RU" sz="1100" b="0" dirty="0" smtClean="0"/>
                        <a:t>Обслуживание государственного внутреннего и муниципального долга</a:t>
                      </a:r>
                      <a:endParaRPr lang="ru-RU" sz="1100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13</a:t>
                      </a:r>
                      <a:endParaRPr lang="ru-RU" sz="1100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01</a:t>
                      </a:r>
                      <a:endParaRPr lang="ru-RU" sz="1100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553,1</a:t>
                      </a:r>
                      <a:endParaRPr lang="ru-RU" sz="1100" dirty="0"/>
                    </a:p>
                  </a:txBody>
                  <a:tcPr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3984</TotalTime>
  <Words>434</Words>
  <Application>Microsoft Office PowerPoint</Application>
  <PresentationFormat>Экран (4:3)</PresentationFormat>
  <Paragraphs>163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термины и понятия</dc:title>
  <dc:creator>Alex</dc:creator>
  <cp:lastModifiedBy>Finkon4</cp:lastModifiedBy>
  <cp:revision>484</cp:revision>
  <dcterms:created xsi:type="dcterms:W3CDTF">2016-02-18T11:57:44Z</dcterms:created>
  <dcterms:modified xsi:type="dcterms:W3CDTF">2020-10-30T07:40:57Z</dcterms:modified>
</cp:coreProperties>
</file>