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17"/>
  </p:notesMasterIdLst>
  <p:handoutMasterIdLst>
    <p:handoutMasterId r:id="rId18"/>
  </p:handoutMasterIdLst>
  <p:sldIdLst>
    <p:sldId id="302" r:id="rId2"/>
    <p:sldId id="356" r:id="rId3"/>
    <p:sldId id="338" r:id="rId4"/>
    <p:sldId id="345" r:id="rId5"/>
    <p:sldId id="355" r:id="rId6"/>
    <p:sldId id="360" r:id="rId7"/>
    <p:sldId id="363" r:id="rId8"/>
    <p:sldId id="359" r:id="rId9"/>
    <p:sldId id="361" r:id="rId10"/>
    <p:sldId id="362" r:id="rId11"/>
    <p:sldId id="357" r:id="rId12"/>
    <p:sldId id="344" r:id="rId13"/>
    <p:sldId id="352" r:id="rId14"/>
    <p:sldId id="358" r:id="rId15"/>
    <p:sldId id="343" r:id="rId1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450DC"/>
    <a:srgbClr val="0215CA"/>
    <a:srgbClr val="1631B6"/>
    <a:srgbClr val="3A69C6"/>
    <a:srgbClr val="FFFF99"/>
    <a:srgbClr val="A3F7FB"/>
    <a:srgbClr val="143BB8"/>
    <a:srgbClr val="029C1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16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8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1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8" y="9429751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9B19B4E-A1D4-4334-8A10-2B3E7A60F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918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6464"/>
            <a:ext cx="5438464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1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9751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F46190-C89E-4D28-A165-5644250A6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4052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47F0870-0D50-4FCB-A8DA-0E18B9D744C7}" type="datetimeFigureOut">
              <a:rPr lang="ru-RU"/>
              <a:pPr>
                <a:defRPr/>
              </a:pPr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E6CE2B9-DD17-4A47-9F14-57BF15720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4215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B52A9BB-733D-4976-A9CE-C7770411EF94}" type="datetimeFigureOut">
              <a:rPr lang="ru-RU"/>
              <a:pPr>
                <a:defRPr/>
              </a:pPr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E48F85C-A1DB-4B66-A1FF-CFBBF037D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460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B92FF51-3A3D-4F44-BC1D-AE1174607BE2}" type="datetimeFigureOut">
              <a:rPr lang="ru-RU"/>
              <a:pPr>
                <a:defRPr/>
              </a:pPr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2C62B57-6C47-48D6-BB8C-4CEDA3659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478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324E219-0E8E-4503-BAD8-26D0365FF839}" type="datetimeFigureOut">
              <a:rPr lang="ru-RU"/>
              <a:pPr>
                <a:defRPr/>
              </a:pPr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576B947-4C19-4AE3-84D7-E5B02DCF2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2121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F91A0D0-16AC-411A-A31C-E4750AF45732}" type="datetimeFigureOut">
              <a:rPr lang="ru-RU"/>
              <a:pPr>
                <a:defRPr/>
              </a:pPr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D35A1F-AFF3-41B0-87CA-B907F7D0E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2209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F8D2966-D072-4DAD-9D4C-4BAEB108D05E}" type="datetimeFigureOut">
              <a:rPr lang="ru-RU"/>
              <a:pPr>
                <a:defRPr/>
              </a:pPr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D38CA39-E9F8-4BB1-BAB0-01F8A4264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0857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C98951E-75E8-45EF-96E3-A3AA5D7CA997}" type="datetimeFigureOut">
              <a:rPr lang="ru-RU"/>
              <a:pPr>
                <a:defRPr/>
              </a:pPr>
              <a:t>26.08.2019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868E69F-9147-4AD3-A603-ED8A46F5E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612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6C920C4-D635-4BE6-AF5F-E703D7276F3A}" type="datetimeFigureOut">
              <a:rPr lang="ru-RU"/>
              <a:pPr>
                <a:defRPr/>
              </a:pPr>
              <a:t>26.08.2019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BD68ACC-78EE-4D8D-9691-E17B1371F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6935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6956470-5751-458A-9C9C-671F61E35D21}" type="datetimeFigureOut">
              <a:rPr lang="ru-RU"/>
              <a:pPr>
                <a:defRPr/>
              </a:pPr>
              <a:t>26.08.2019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70D0B27-E653-49F1-9D86-78306FB05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827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B27596E-3235-4B3B-B805-E6873B842D11}" type="datetimeFigureOut">
              <a:rPr lang="ru-RU"/>
              <a:pPr>
                <a:defRPr/>
              </a:pPr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D0FB0EB-2815-44F3-94D3-B9E0A94FC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861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94B7A1B-1133-48B4-9A91-F917D8F0051C}" type="datetimeFigureOut">
              <a:rPr lang="ru-RU"/>
              <a:pPr>
                <a:defRPr/>
              </a:pPr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850E755-5CF8-4A09-8756-1C65744A2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039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B338D35-3A9A-4542-892C-F192E479BFA0}" type="datetimeFigureOut">
              <a:rPr lang="ru-RU"/>
              <a:pPr>
                <a:defRPr/>
              </a:pPr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506A9A9-FC2C-48DF-8DEE-F47C200DF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6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0" y="1130300"/>
            <a:ext cx="9144000" cy="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5603" name="Рисунок 12" descr="Без-имени-222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89376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Рисунок 11" descr="готов1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61925"/>
            <a:ext cx="1030288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3"/>
          <p:cNvSpPr txBox="1">
            <a:spLocks noChangeArrowheads="1"/>
          </p:cNvSpPr>
          <p:nvPr/>
        </p:nvSpPr>
        <p:spPr>
          <a:xfrm>
            <a:off x="2424113" y="2205038"/>
            <a:ext cx="6367462" cy="11049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9000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430463" y="3551238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430463" y="4102100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1488" y="3624263"/>
            <a:ext cx="447992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463" y="2307392"/>
            <a:ext cx="3504847" cy="9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0" y="1130300"/>
            <a:ext cx="9144000" cy="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5604" name="Рисунок 11" descr="готов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61925"/>
            <a:ext cx="1030288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483767" y="6237312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483768" y="6741368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6067" y="6352431"/>
            <a:ext cx="447992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57" y="96673"/>
            <a:ext cx="952947" cy="93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admin.adm-nao.ru/media/cache/82/45/8245cd2d1d618324dee112ea0a4a90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5454" y="1370222"/>
            <a:ext cx="3301247" cy="189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1"/>
          <p:cNvSpPr txBox="1">
            <a:spLocks noChangeArrowheads="1"/>
          </p:cNvSpPr>
          <p:nvPr/>
        </p:nvSpPr>
        <p:spPr bwMode="auto">
          <a:xfrm>
            <a:off x="1190747" y="419266"/>
            <a:ext cx="7081188" cy="61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3264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sz="2000" b="1" dirty="0">
                <a:solidFill>
                  <a:srgbClr val="AA0000"/>
                </a:solidFill>
                <a:latin typeface="ALS Ekibastuz " pitchFamily="50" charset="0"/>
              </a:rPr>
              <a:t>ЦЕНТРЫ ОБСЛУЖИВАНИЯ </a:t>
            </a: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sz="2000" b="1" dirty="0">
                <a:solidFill>
                  <a:srgbClr val="AA0000"/>
                </a:solidFill>
                <a:latin typeface="ALS Ekibastuz " pitchFamily="50" charset="0"/>
              </a:rPr>
              <a:t>В НЕНЕЦКОМ АВТОНОМНОМ ОКРУГЕ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64088" y="3384573"/>
            <a:ext cx="3367842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215CA"/>
                </a:solidFill>
                <a:latin typeface="ALS Ekibastuz " pitchFamily="50" charset="0"/>
              </a:rPr>
              <a:t>п. Искателей, ул</a:t>
            </a:r>
            <a:r>
              <a:rPr lang="ru-RU" b="1" dirty="0" smtClean="0">
                <a:solidFill>
                  <a:srgbClr val="0215CA"/>
                </a:solidFill>
                <a:latin typeface="ALS Ekibastuz " pitchFamily="50" charset="0"/>
              </a:rPr>
              <a:t>. Губкина </a:t>
            </a:r>
            <a:r>
              <a:rPr lang="ru-RU" b="1" dirty="0">
                <a:solidFill>
                  <a:srgbClr val="0215CA"/>
                </a:solidFill>
                <a:latin typeface="ALS Ekibastuz " pitchFamily="50" charset="0"/>
              </a:rPr>
              <a:t>3Б</a:t>
            </a:r>
          </a:p>
          <a:p>
            <a:pPr algn="ctr"/>
            <a:endParaRPr lang="ru-RU" sz="900" b="1" dirty="0">
              <a:latin typeface="ALS Ekibastuz " pitchFamily="50" charset="0"/>
            </a:endParaRPr>
          </a:p>
          <a:p>
            <a:pPr algn="ctr"/>
            <a:r>
              <a:rPr lang="ru-RU" b="1" dirty="0">
                <a:latin typeface="ALS Ekibastuz " pitchFamily="50" charset="0"/>
              </a:rPr>
              <a:t>Режим работы: </a:t>
            </a:r>
          </a:p>
          <a:p>
            <a:pPr algn="ctr">
              <a:spcBef>
                <a:spcPts val="300"/>
              </a:spcBef>
            </a:pPr>
            <a:r>
              <a:rPr lang="ru-RU" b="1" dirty="0">
                <a:solidFill>
                  <a:srgbClr val="AA0000"/>
                </a:solidFill>
                <a:latin typeface="ALS Ekibastuz " pitchFamily="50" charset="0"/>
              </a:rPr>
              <a:t>понедельник, пятница: с 9:00 до 18:00</a:t>
            </a:r>
          </a:p>
          <a:p>
            <a:pPr algn="ctr">
              <a:spcBef>
                <a:spcPts val="300"/>
              </a:spcBef>
            </a:pPr>
            <a:r>
              <a:rPr lang="ru-RU" b="1" dirty="0">
                <a:solidFill>
                  <a:srgbClr val="AA0000"/>
                </a:solidFill>
                <a:latin typeface="ALS Ekibastuz " pitchFamily="50" charset="0"/>
              </a:rPr>
              <a:t>вторник, четверг: с 9:00 до 19:00</a:t>
            </a:r>
          </a:p>
          <a:p>
            <a:pPr algn="ctr">
              <a:spcBef>
                <a:spcPts val="300"/>
              </a:spcBef>
            </a:pPr>
            <a:r>
              <a:rPr lang="ru-RU" b="1" dirty="0">
                <a:solidFill>
                  <a:srgbClr val="AA0000"/>
                </a:solidFill>
                <a:latin typeface="ALS Ekibastuz " pitchFamily="50" charset="0"/>
              </a:rPr>
              <a:t>среда: с 9:00 до 20:00</a:t>
            </a:r>
          </a:p>
          <a:p>
            <a:pPr algn="ctr">
              <a:spcBef>
                <a:spcPts val="300"/>
              </a:spcBef>
            </a:pPr>
            <a:r>
              <a:rPr lang="ru-RU" b="1" dirty="0">
                <a:solidFill>
                  <a:srgbClr val="AA0000"/>
                </a:solidFill>
                <a:latin typeface="ALS Ekibastuz " pitchFamily="50" charset="0"/>
              </a:rPr>
              <a:t>суббота: с 10:00 до 14:00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65998" y="3454524"/>
            <a:ext cx="4165343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215CA"/>
                </a:solidFill>
                <a:latin typeface="ALS Ekibastuz " pitchFamily="50" charset="0"/>
                <a:ea typeface="+mj-ea"/>
                <a:cs typeface="+mj-cs"/>
              </a:rPr>
              <a:t>г</a:t>
            </a:r>
            <a:r>
              <a:rPr lang="ru-RU" b="1" dirty="0">
                <a:solidFill>
                  <a:srgbClr val="0215CA"/>
                </a:solidFill>
                <a:latin typeface="ALS Ekibastuz " pitchFamily="50" charset="0"/>
                <a:ea typeface="+mj-ea"/>
                <a:cs typeface="+mj-cs"/>
              </a:rPr>
              <a:t>. Нарьян-Мар, </a:t>
            </a:r>
            <a:r>
              <a:rPr lang="ru-RU" b="1" dirty="0" smtClean="0">
                <a:solidFill>
                  <a:srgbClr val="0215CA"/>
                </a:solidFill>
                <a:latin typeface="ALS Ekibastuz " pitchFamily="50" charset="0"/>
                <a:ea typeface="+mj-ea"/>
                <a:cs typeface="+mj-cs"/>
              </a:rPr>
              <a:t>ул</a:t>
            </a:r>
            <a:r>
              <a:rPr lang="ru-RU" b="1" dirty="0">
                <a:solidFill>
                  <a:srgbClr val="0215CA"/>
                </a:solidFill>
                <a:latin typeface="ALS Ekibastuz " pitchFamily="50" charset="0"/>
                <a:ea typeface="+mj-ea"/>
                <a:cs typeface="+mj-cs"/>
              </a:rPr>
              <a:t>. Ленина, </a:t>
            </a:r>
            <a:r>
              <a:rPr lang="ru-RU" b="1" dirty="0" smtClean="0">
                <a:solidFill>
                  <a:srgbClr val="0215CA"/>
                </a:solidFill>
                <a:latin typeface="ALS Ekibastuz " pitchFamily="50" charset="0"/>
                <a:ea typeface="+mj-ea"/>
                <a:cs typeface="+mj-cs"/>
              </a:rPr>
              <a:t>27в</a:t>
            </a:r>
          </a:p>
          <a:p>
            <a:pPr algn="ctr"/>
            <a:endParaRPr lang="ru-RU" sz="800" b="1" dirty="0" smtClean="0">
              <a:latin typeface="ALS Ekibastuz " pitchFamily="50" charset="0"/>
              <a:ea typeface="+mj-ea"/>
              <a:cs typeface="+mj-cs"/>
            </a:endParaRPr>
          </a:p>
          <a:p>
            <a:pPr algn="ctr"/>
            <a:r>
              <a:rPr lang="ru-RU" sz="1600" b="1" dirty="0" smtClean="0">
                <a:latin typeface="ALS Ekibastuz " pitchFamily="50" charset="0"/>
                <a:ea typeface="+mj-ea"/>
                <a:cs typeface="+mj-cs"/>
              </a:rPr>
              <a:t>Режим работы: </a:t>
            </a:r>
          </a:p>
          <a:p>
            <a:pPr algn="ctr"/>
            <a:r>
              <a:rPr lang="ru-RU" sz="1600" b="1" dirty="0">
                <a:solidFill>
                  <a:srgbClr val="AA0000"/>
                </a:solidFill>
                <a:latin typeface="ALS Ekibastuz " pitchFamily="50" charset="0"/>
                <a:ea typeface="+mj-ea"/>
                <a:cs typeface="+mj-cs"/>
              </a:rPr>
              <a:t>понедельник-суббота: с 9:00 до 19:00</a:t>
            </a:r>
          </a:p>
          <a:p>
            <a:pPr algn="ctr"/>
            <a:endParaRPr lang="ru-RU" b="1" dirty="0">
              <a:latin typeface="ALS Ekibastuz " pitchFamily="50" charset="0"/>
              <a:ea typeface="+mj-ea"/>
              <a:cs typeface="+mj-cs"/>
            </a:endParaRPr>
          </a:p>
          <a:p>
            <a:pPr algn="ctr"/>
            <a:endParaRPr lang="ru-RU" b="1" dirty="0">
              <a:latin typeface="ALS Ekibastuz 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64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0" y="1130300"/>
            <a:ext cx="9144000" cy="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5604" name="Рисунок 11" descr="готов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61925"/>
            <a:ext cx="1030288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483767" y="6352431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483768" y="6741368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6066" y="6352431"/>
            <a:ext cx="447992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s://docviewer.yandex.ru/htmlimage?id=4hja-5m3syo6ab1rzlbmv89u2pwapbyijmmg2uqjm81siuznaitx4u3qbnj4hswnsg46d2t1zer8689am1b2xeisclld8mm111dvoxzt&amp;name=result_html_50e9f608.jpg&amp;uid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3315" y="1318289"/>
            <a:ext cx="7307534" cy="475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Rectangle 1"/>
          <p:cNvSpPr txBox="1">
            <a:spLocks noChangeArrowheads="1"/>
          </p:cNvSpPr>
          <p:nvPr/>
        </p:nvSpPr>
        <p:spPr bwMode="auto">
          <a:xfrm>
            <a:off x="1204467" y="408764"/>
            <a:ext cx="7081188" cy="61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3264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sz="2000" b="1" dirty="0" smtClean="0">
                <a:solidFill>
                  <a:srgbClr val="AA0000"/>
                </a:solidFill>
                <a:latin typeface="ALS Ekibastuz " pitchFamily="50" charset="0"/>
              </a:rPr>
              <a:t>ПРИВИЛЕГИИ УЧЕТНЫХ ЗАПИСЕЙ</a:t>
            </a:r>
            <a:endParaRPr lang="ru-RU" altLang="ru-RU" sz="2000" b="1" dirty="0">
              <a:solidFill>
                <a:srgbClr val="AA0000"/>
              </a:solidFill>
              <a:latin typeface="ALS Ekibastuz " pitchFamily="50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570"/>
            <a:ext cx="936103" cy="9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933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0" y="1130300"/>
            <a:ext cx="9144000" cy="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5604" name="Рисунок 11" descr="готов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61925"/>
            <a:ext cx="1030288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483767" y="6237312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483768" y="6741368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237312"/>
            <a:ext cx="447992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 bwMode="auto">
          <a:xfrm>
            <a:off x="3059832" y="1268760"/>
            <a:ext cx="5631311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215CA"/>
                </a:solidFill>
                <a:latin typeface="ALS Ekibastuz " pitchFamily="50" charset="0"/>
                <a:ea typeface="+mj-ea"/>
                <a:cs typeface="+mj-cs"/>
              </a:rPr>
              <a:t>доступ к сведениям о государственных и муниципальных услугах;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215CA"/>
                </a:solidFill>
                <a:latin typeface="ALS Ekibastuz " pitchFamily="50" charset="0"/>
                <a:ea typeface="+mj-ea"/>
                <a:cs typeface="+mj-cs"/>
              </a:rPr>
              <a:t>возможность копирования и заполнения в электронной форме запроса и иных документов, необходимых для получения </a:t>
            </a:r>
            <a:r>
              <a:rPr lang="ru-RU" sz="1800" b="1" dirty="0" err="1">
                <a:solidFill>
                  <a:srgbClr val="0215CA"/>
                </a:solidFill>
                <a:latin typeface="ALS Ekibastuz " pitchFamily="50" charset="0"/>
                <a:ea typeface="+mj-ea"/>
                <a:cs typeface="+mj-cs"/>
              </a:rPr>
              <a:t>госуслуги</a:t>
            </a:r>
            <a:r>
              <a:rPr lang="ru-RU" sz="1800" b="1" dirty="0">
                <a:solidFill>
                  <a:srgbClr val="0215CA"/>
                </a:solidFill>
                <a:latin typeface="ALS Ekibastuz " pitchFamily="50" charset="0"/>
                <a:ea typeface="+mj-ea"/>
                <a:cs typeface="+mj-cs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215CA"/>
                </a:solidFill>
                <a:latin typeface="ALS Ekibastuz " pitchFamily="50" charset="0"/>
                <a:ea typeface="+mj-ea"/>
                <a:cs typeface="+mj-cs"/>
              </a:rPr>
              <a:t>возможность подачи запроса о предоставлении </a:t>
            </a:r>
            <a:r>
              <a:rPr lang="ru-RU" sz="1800" b="1" dirty="0" err="1">
                <a:solidFill>
                  <a:srgbClr val="0215CA"/>
                </a:solidFill>
                <a:latin typeface="ALS Ekibastuz " pitchFamily="50" charset="0"/>
                <a:ea typeface="+mj-ea"/>
                <a:cs typeface="+mj-cs"/>
              </a:rPr>
              <a:t>госуслуги</a:t>
            </a:r>
            <a:r>
              <a:rPr lang="ru-RU" sz="1800" b="1" dirty="0">
                <a:solidFill>
                  <a:srgbClr val="0215CA"/>
                </a:solidFill>
                <a:latin typeface="ALS Ekibastuz " pitchFamily="50" charset="0"/>
                <a:ea typeface="+mj-ea"/>
                <a:cs typeface="+mj-cs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215CA"/>
                </a:solidFill>
                <a:latin typeface="ALS Ekibastuz " pitchFamily="50" charset="0"/>
                <a:ea typeface="+mj-ea"/>
                <a:cs typeface="+mj-cs"/>
              </a:rPr>
              <a:t>возможность получения заявителем сведений о ходе выполнения запроса о предоставлении </a:t>
            </a:r>
            <a:r>
              <a:rPr lang="ru-RU" sz="1800" b="1" dirty="0" err="1">
                <a:solidFill>
                  <a:srgbClr val="0215CA"/>
                </a:solidFill>
                <a:latin typeface="ALS Ekibastuz " pitchFamily="50" charset="0"/>
                <a:ea typeface="+mj-ea"/>
                <a:cs typeface="+mj-cs"/>
              </a:rPr>
              <a:t>госуслуги</a:t>
            </a:r>
            <a:r>
              <a:rPr lang="ru-RU" sz="1800" b="1" dirty="0">
                <a:solidFill>
                  <a:srgbClr val="0215CA"/>
                </a:solidFill>
                <a:latin typeface="ALS Ekibastuz " pitchFamily="50" charset="0"/>
                <a:ea typeface="+mj-ea"/>
                <a:cs typeface="+mj-cs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215CA"/>
                </a:solidFill>
                <a:latin typeface="ALS Ekibastuz " pitchFamily="50" charset="0"/>
                <a:ea typeface="+mj-ea"/>
                <a:cs typeface="+mj-cs"/>
              </a:rPr>
              <a:t>возможность получения результатов </a:t>
            </a:r>
            <a:r>
              <a:rPr lang="ru-RU" sz="1800" b="1" dirty="0" err="1">
                <a:solidFill>
                  <a:srgbClr val="0215CA"/>
                </a:solidFill>
                <a:latin typeface="ALS Ekibastuz " pitchFamily="50" charset="0"/>
                <a:ea typeface="+mj-ea"/>
                <a:cs typeface="+mj-cs"/>
              </a:rPr>
              <a:t>госуслуги</a:t>
            </a:r>
            <a:r>
              <a:rPr lang="ru-RU" sz="1800" b="1" dirty="0">
                <a:solidFill>
                  <a:srgbClr val="0215CA"/>
                </a:solidFill>
                <a:latin typeface="ALS Ekibastuz " pitchFamily="50" charset="0"/>
                <a:ea typeface="+mj-ea"/>
                <a:cs typeface="+mj-cs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215CA"/>
                </a:solidFill>
                <a:latin typeface="ALS Ekibastuz " pitchFamily="50" charset="0"/>
                <a:ea typeface="+mj-ea"/>
                <a:cs typeface="+mj-cs"/>
              </a:rPr>
              <a:t>возможность оплаты предоставления </a:t>
            </a:r>
            <a:r>
              <a:rPr lang="ru-RU" sz="1800" b="1" dirty="0" err="1">
                <a:solidFill>
                  <a:srgbClr val="0215CA"/>
                </a:solidFill>
                <a:latin typeface="ALS Ekibastuz " pitchFamily="50" charset="0"/>
                <a:ea typeface="+mj-ea"/>
                <a:cs typeface="+mj-cs"/>
              </a:rPr>
              <a:t>госуслуг</a:t>
            </a:r>
            <a:r>
              <a:rPr lang="ru-RU" sz="1800" b="1" dirty="0">
                <a:solidFill>
                  <a:srgbClr val="0215CA"/>
                </a:solidFill>
                <a:latin typeface="ALS Ekibastuz " pitchFamily="50" charset="0"/>
                <a:ea typeface="+mj-ea"/>
                <a:cs typeface="+mj-cs"/>
              </a:rPr>
              <a:t>.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189619" y="391752"/>
            <a:ext cx="6948264" cy="54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 smtClean="0">
                <a:solidFill>
                  <a:srgbClr val="AA0000"/>
                </a:solidFill>
                <a:latin typeface="ALS Ekibastuz " pitchFamily="50" charset="0"/>
              </a:rPr>
              <a:t>ПОРТАЛ ГОСУСЛУГ ОБЕСПЕЧИВАЕТ:</a:t>
            </a:r>
            <a:endParaRPr lang="ru-RU" sz="2000" b="1" dirty="0">
              <a:solidFill>
                <a:srgbClr val="AA0000"/>
              </a:solidFill>
              <a:latin typeface="ALS Ekibastuz " pitchFamily="50" charset="0"/>
            </a:endParaRPr>
          </a:p>
        </p:txBody>
      </p:sp>
      <p:sp>
        <p:nvSpPr>
          <p:cNvPr id="2" name="AutoShape 2" descr="https://docviewer.yandex.ru/htmlimage?id=4hja-5m3syo6ab1rzlbmv89u2pwapbyijmmg2uqjm81siuznaitx4u3qbnj4hswnsg46d2t1zer8689am1b2xeisclld8mm111dvoxzt&amp;name=result_html_50e9f608.jpg&amp;uid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570"/>
            <a:ext cx="936103" cy="9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image27.jpg" descr="AtR4a3tpfRk.jpg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97702" y="2420888"/>
            <a:ext cx="2402089" cy="18002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xmlns="" val="7783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0" y="1130300"/>
            <a:ext cx="9144000" cy="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5604" name="Рисунок 11" descr="готов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61925"/>
            <a:ext cx="1030288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483767" y="6237312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483768" y="6741368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237312"/>
            <a:ext cx="447992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s://docviewer.yandex.ru/htmlimage?id=4hja-5m3syo6ab1rzlbmv89u2pwapbyijmmg2uqjm81siuznaitx4u3qbnj4hswnsg46d2t1zer8689am1b2xeisclld8mm111dvoxzt&amp;name=result_html_50e9f608.jpg&amp;uid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058680" y="86636"/>
            <a:ext cx="6948264" cy="10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 smtClean="0">
                <a:solidFill>
                  <a:srgbClr val="AA0000"/>
                </a:solidFill>
                <a:latin typeface="ALS Ekibastuz " pitchFamily="50" charset="0"/>
              </a:rPr>
              <a:t>ПЕРЕЧЕНЬ ДОСТУПНЫХ ГОСУСЛУГ ГРАЖДАНАМ, </a:t>
            </a:r>
          </a:p>
          <a:p>
            <a:r>
              <a:rPr lang="ru-RU" sz="2000" b="1" dirty="0" smtClean="0">
                <a:solidFill>
                  <a:srgbClr val="AA0000"/>
                </a:solidFill>
                <a:latin typeface="ALS Ekibastuz " pitchFamily="50" charset="0"/>
              </a:rPr>
              <a:t>ДОСТИГШИМ 14 ЛЕТ НА ПОРТАЛЕ GOSUSLUGI.RU</a:t>
            </a:r>
            <a:endParaRPr lang="ru-RU" sz="2000" b="1" dirty="0">
              <a:solidFill>
                <a:srgbClr val="AA0000"/>
              </a:solidFill>
              <a:latin typeface="ALS Ekibastuz " pitchFamily="50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3031" y="1493253"/>
            <a:ext cx="3650062" cy="1225681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Информирование о </a:t>
            </a:r>
            <a:r>
              <a:rPr lang="ru-RU" dirty="0" smtClean="0">
                <a:solidFill>
                  <a:srgbClr val="002060"/>
                </a:solidFill>
              </a:rPr>
              <a:t>предоставлении</a:t>
            </a:r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социальной </a:t>
            </a:r>
            <a:r>
              <a:rPr lang="ru-RU" dirty="0">
                <a:solidFill>
                  <a:srgbClr val="002060"/>
                </a:solidFill>
              </a:rPr>
              <a:t>помощи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2151" y="2946270"/>
            <a:ext cx="3650066" cy="1225681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Информирование о возможностях госуслуг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0383" y="4382983"/>
            <a:ext cx="3650058" cy="1225681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Сведения </a:t>
            </a:r>
            <a:r>
              <a:rPr lang="ru-RU" dirty="0" smtClean="0">
                <a:solidFill>
                  <a:srgbClr val="002060"/>
                </a:solidFill>
              </a:rPr>
              <a:t>о зачислении</a:t>
            </a:r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в ВУЗ, школу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04048" y="2901484"/>
            <a:ext cx="3650061" cy="1225681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Замена </a:t>
            </a:r>
            <a:r>
              <a:rPr lang="ru-RU" dirty="0" smtClean="0">
                <a:solidFill>
                  <a:srgbClr val="002060"/>
                </a:solidFill>
              </a:rPr>
              <a:t>паспорта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(утеря/кража</a:t>
            </a:r>
            <a:r>
              <a:rPr lang="ru-RU" dirty="0">
                <a:solidFill>
                  <a:srgbClr val="002060"/>
                </a:solidFill>
              </a:rPr>
              <a:t>, порча)</a:t>
            </a:r>
          </a:p>
        </p:txBody>
      </p:sp>
      <p:pic>
        <p:nvPicPr>
          <p:cNvPr id="22" name="Picture 2" descr="D:\Pictures\ГОСУСЛУГИ\i_88318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711" y="3177150"/>
            <a:ext cx="674350" cy="67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D:\Pictures\ГОСУСЛУГИ\ico_cat_seny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503" y="1743771"/>
            <a:ext cx="5080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D:\Pictures\ГОСУСЛУГИ\passpor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5023" y="3177150"/>
            <a:ext cx="36195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C:\Users\Latypov_rh\Desktop\magistrovk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92" y="4744415"/>
            <a:ext cx="549588" cy="50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5004048" y="1437152"/>
            <a:ext cx="3650060" cy="1225682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Электронный</a:t>
            </a:r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дневник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5" name="Picture 5" descr="D:\Pictures\ГОСУСЛУГИ\ico_cat_obrazovani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5023" y="1809716"/>
            <a:ext cx="5080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5004047" y="4321983"/>
            <a:ext cx="3650061" cy="1225681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100000"/>
                </a:srgbClr>
              </a:gs>
              <a:gs pos="100000">
                <a:srgbClr val="C4D3EE">
                  <a:lumMod val="100000"/>
                </a:srgbClr>
              </a:gs>
              <a:gs pos="0">
                <a:schemeClr val="accent1">
                  <a:tint val="44500"/>
                  <a:satMod val="160000"/>
                  <a:lumMod val="100000"/>
                </a:schemeClr>
              </a:gs>
              <a:gs pos="80000">
                <a:schemeClr val="accent1">
                  <a:tint val="23500"/>
                  <a:satMod val="160000"/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950" algn="ctr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ru-RU" altLang="ru-RU" dirty="0">
                <a:solidFill>
                  <a:schemeClr val="tx1"/>
                </a:solidFill>
              </a:rPr>
              <a:t>Подача заявления для устройства на работу в свободное от учебы время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570"/>
            <a:ext cx="936103" cy="9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161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0" y="1130300"/>
            <a:ext cx="9144000" cy="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5604" name="Рисунок 11" descr="готов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61925"/>
            <a:ext cx="1030288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512470" y="6337691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483768" y="6741368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4770" y="6337691"/>
            <a:ext cx="447992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244"/>
            <a:ext cx="10969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109253" y="437808"/>
            <a:ext cx="6948264" cy="47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 smtClean="0">
                <a:solidFill>
                  <a:srgbClr val="AA0000"/>
                </a:solidFill>
                <a:latin typeface="ALS Ekibastuz " pitchFamily="50" charset="0"/>
              </a:rPr>
              <a:t>ПОПУЛЯРНЫЕ УСЛУГИ ДЛЯ ВЗРОСЛЫХ</a:t>
            </a:r>
            <a:endParaRPr lang="ru-RU" sz="2000" b="1" dirty="0">
              <a:solidFill>
                <a:srgbClr val="AA0000"/>
              </a:solidFill>
              <a:latin typeface="ALS Ekibastuz " pitchFamily="50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1338863" y="4287520"/>
            <a:ext cx="6336125" cy="38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1800" b="1" dirty="0" smtClean="0">
              <a:solidFill>
                <a:srgbClr val="0215CA"/>
              </a:solidFill>
              <a:latin typeface="ALS Ekibastuz " pitchFamily="50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215CA"/>
                </a:solidFill>
                <a:latin typeface="ALS Ekibastuz " pitchFamily="50" charset="0"/>
              </a:rPr>
              <a:t>оплата </a:t>
            </a:r>
            <a:r>
              <a:rPr lang="ru-RU" sz="1800" b="1" dirty="0">
                <a:solidFill>
                  <a:srgbClr val="0215CA"/>
                </a:solidFill>
                <a:latin typeface="ALS Ekibastuz " pitchFamily="50" charset="0"/>
              </a:rPr>
              <a:t>задолженности, не выходя из дома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26" y="1233333"/>
            <a:ext cx="565200" cy="64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6560" y="1412776"/>
            <a:ext cx="3344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215CA"/>
                </a:solidFill>
                <a:latin typeface="ALS Ekibastuz " pitchFamily="50" charset="0"/>
              </a:rPr>
              <a:t>регистрация автомобилей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6560" y="1997451"/>
            <a:ext cx="6408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215CA"/>
                </a:solidFill>
                <a:latin typeface="ALS Ekibastuz " pitchFamily="50" charset="0"/>
              </a:rPr>
              <a:t>получение замена водительских удостоверений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25814" y="3163334"/>
            <a:ext cx="6197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215CA"/>
                </a:solidFill>
                <a:latin typeface="ALS Ekibastuz " pitchFamily="50" charset="0"/>
              </a:rPr>
              <a:t>в</a:t>
            </a:r>
            <a:r>
              <a:rPr lang="ru-RU" b="1" dirty="0" smtClean="0">
                <a:solidFill>
                  <a:srgbClr val="0215CA"/>
                </a:solidFill>
                <a:latin typeface="ALS Ekibastuz " pitchFamily="50" charset="0"/>
              </a:rPr>
              <a:t>ыдача </a:t>
            </a:r>
            <a:r>
              <a:rPr lang="ru-RU" b="1" dirty="0">
                <a:solidFill>
                  <a:srgbClr val="0215CA"/>
                </a:solidFill>
                <a:latin typeface="ALS Ekibastuz " pitchFamily="50" charset="0"/>
              </a:rPr>
              <a:t>или замена паспорта гражданина РФ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705" y="3067392"/>
            <a:ext cx="564855" cy="58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26" y="1880249"/>
            <a:ext cx="565200" cy="6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705" y="3602699"/>
            <a:ext cx="596862" cy="63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25814" y="3791984"/>
            <a:ext cx="6235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215CA"/>
                </a:solidFill>
                <a:latin typeface="ALS Ekibastuz " pitchFamily="50" charset="0"/>
              </a:rPr>
              <a:t>получение </a:t>
            </a:r>
            <a:r>
              <a:rPr lang="ru-RU" b="1" dirty="0">
                <a:solidFill>
                  <a:srgbClr val="0215CA"/>
                </a:solidFill>
                <a:latin typeface="ALS Ekibastuz " pitchFamily="50" charset="0"/>
              </a:rPr>
              <a:t>загранпаспорта гражданина РФ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26" y="2513212"/>
            <a:ext cx="565200" cy="55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28584" y="2604865"/>
            <a:ext cx="5549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215CA"/>
                </a:solidFill>
                <a:latin typeface="ALS Ekibastuz " pitchFamily="50" charset="0"/>
              </a:rPr>
              <a:t>проверка штрафов ГИБДД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26" y="4234225"/>
            <a:ext cx="565200" cy="50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26" y="4742905"/>
            <a:ext cx="565200" cy="61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1357554" y="4850244"/>
            <a:ext cx="6336125" cy="38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1800" b="1" dirty="0" smtClean="0">
              <a:solidFill>
                <a:srgbClr val="0215CA"/>
              </a:solidFill>
              <a:latin typeface="ALS Ekibastuz " pitchFamily="50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215CA"/>
                </a:solidFill>
                <a:latin typeface="ALS Ekibastuz " pitchFamily="50" charset="0"/>
              </a:rPr>
              <a:t>проверка судебной задолженности</a:t>
            </a:r>
            <a:endParaRPr lang="ru-RU" sz="1800" b="1" dirty="0">
              <a:solidFill>
                <a:srgbClr val="0215CA"/>
              </a:solidFill>
              <a:latin typeface="ALS Ekibastuz " pitchFamily="50" charset="0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622" y="5359961"/>
            <a:ext cx="569945" cy="5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Заголовок 1"/>
          <p:cNvSpPr txBox="1">
            <a:spLocks/>
          </p:cNvSpPr>
          <p:nvPr/>
        </p:nvSpPr>
        <p:spPr bwMode="auto">
          <a:xfrm>
            <a:off x="1368567" y="5443080"/>
            <a:ext cx="6336125" cy="38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1800" b="1" dirty="0" smtClean="0">
              <a:solidFill>
                <a:srgbClr val="0215CA"/>
              </a:solidFill>
              <a:latin typeface="ALS Ekibastuz " pitchFamily="50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215CA"/>
                </a:solidFill>
                <a:latin typeface="ALS Ekibastuz " pitchFamily="50" charset="0"/>
              </a:rPr>
              <a:t>запись ребенка в детский сад</a:t>
            </a:r>
            <a:endParaRPr lang="ru-RU" sz="1800" b="1" dirty="0">
              <a:solidFill>
                <a:srgbClr val="0215CA"/>
              </a:solidFill>
              <a:latin typeface="ALS Ekibastuz 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01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0" y="1130300"/>
            <a:ext cx="9144000" cy="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5604" name="Рисунок 11" descr="готов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61925"/>
            <a:ext cx="1030288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483768" y="6284136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483768" y="6741368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6067" y="6352431"/>
            <a:ext cx="447992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755576" y="2708920"/>
            <a:ext cx="7360245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5000" b="1" dirty="0" smtClean="0">
                <a:solidFill>
                  <a:srgbClr val="AA0000"/>
                </a:solidFill>
              </a:rPr>
              <a:t>СПАСИБО ЗА ВНИМАНИЕ!</a:t>
            </a:r>
            <a:endParaRPr lang="ru-RU" sz="5000" b="1" dirty="0">
              <a:solidFill>
                <a:srgbClr val="AA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570"/>
            <a:ext cx="936103" cy="9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946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0" y="1130300"/>
            <a:ext cx="9144000" cy="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5604" name="Рисунок 11" descr="готов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61925"/>
            <a:ext cx="1030288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483767" y="6352431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483768" y="6741368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6067" y="6352431"/>
            <a:ext cx="447992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s://docviewer.yandex.ru/htmlimage?id=4hja-5m3syo6ab1rzlbmv89u2pwapbyijmmg2uqjm81siuznaitx4u3qbnj4hswnsg46d2t1zer8689am1b2xeisclld8mm111dvoxzt&amp;name=result_html_50e9f608.jpg&amp;uid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36114"/>
            <a:ext cx="8028756" cy="443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Rectangle 1"/>
          <p:cNvSpPr txBox="1">
            <a:spLocks noChangeArrowheads="1"/>
          </p:cNvSpPr>
          <p:nvPr/>
        </p:nvSpPr>
        <p:spPr bwMode="auto">
          <a:xfrm>
            <a:off x="1331639" y="92125"/>
            <a:ext cx="6408713" cy="110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36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sz="2000" b="1" dirty="0" smtClean="0">
                <a:solidFill>
                  <a:srgbClr val="AA0000"/>
                </a:solidFill>
                <a:latin typeface="ALS Ekibastuz " pitchFamily="50" charset="0"/>
              </a:rPr>
              <a:t>МЫ - ГРАЖДАНЕ ИНФОРМАЦИОННОГО ОБЩЕСТВА!</a:t>
            </a:r>
            <a:endParaRPr lang="ru-RU" altLang="ru-RU" sz="2000" b="1" dirty="0">
              <a:solidFill>
                <a:srgbClr val="AA0000"/>
              </a:solidFill>
              <a:latin typeface="ALS Ekibastuz " pitchFamily="50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570"/>
            <a:ext cx="936103" cy="9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573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0" y="1130300"/>
            <a:ext cx="9144000" cy="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5604" name="Рисунок 11" descr="готов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61925"/>
            <a:ext cx="1030288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511330" y="6308714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483768" y="6741368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097868" y="412597"/>
            <a:ext cx="6948264" cy="50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 smtClean="0">
                <a:solidFill>
                  <a:srgbClr val="AA0000"/>
                </a:solidFill>
                <a:latin typeface="ALS Ekibastuz " pitchFamily="50" charset="0"/>
              </a:rPr>
              <a:t>СТРУКТУРА ОРГАНОВ ГОСУДАРСТВЕННОЙ ВЛАСТИ РФ</a:t>
            </a:r>
            <a:endParaRPr lang="ru-RU" sz="2000" b="1" dirty="0">
              <a:solidFill>
                <a:srgbClr val="AA0000"/>
              </a:solidFill>
              <a:latin typeface="ALS Ekibastuz " pitchFamily="50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09211" y="3893853"/>
            <a:ext cx="2088232" cy="767664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70000"/>
                  <a:lumOff val="30000"/>
                </a:srgbClr>
              </a:gs>
              <a:gs pos="100000">
                <a:srgbClr val="C4D3EE">
                  <a:lumMod val="80000"/>
                  <a:lumOff val="20000"/>
                </a:srgbClr>
              </a:gs>
              <a:gs pos="0">
                <a:schemeClr val="accent1">
                  <a:tint val="44500"/>
                  <a:satMod val="160000"/>
                  <a:lumMod val="80000"/>
                  <a:lumOff val="20000"/>
                </a:schemeClr>
              </a:gs>
              <a:gs pos="80000">
                <a:schemeClr val="accent1">
                  <a:tint val="23500"/>
                  <a:satMod val="160000"/>
                  <a:lumMod val="70000"/>
                  <a:lumOff val="3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LS Ekibastuz " pitchFamily="50" charset="0"/>
              </a:rPr>
              <a:t>региональные органы власти</a:t>
            </a:r>
          </a:p>
        </p:txBody>
      </p:sp>
      <p:cxnSp>
        <p:nvCxnSpPr>
          <p:cNvPr id="18" name="Соединительная линия уступом 17"/>
          <p:cNvCxnSpPr/>
          <p:nvPr/>
        </p:nvCxnSpPr>
        <p:spPr>
          <a:xfrm rot="5400000">
            <a:off x="2549354" y="1862485"/>
            <a:ext cx="1344992" cy="2700300"/>
          </a:xfrm>
          <a:prstGeom prst="bentConnector3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 rot="16200000" flipH="1">
            <a:off x="3899504" y="3212635"/>
            <a:ext cx="1344994" cy="2"/>
          </a:xfrm>
          <a:prstGeom prst="bentConnector3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/>
          <p:nvPr/>
        </p:nvCxnSpPr>
        <p:spPr>
          <a:xfrm rot="16200000" flipH="1">
            <a:off x="4932309" y="2165132"/>
            <a:ext cx="2017648" cy="2738262"/>
          </a:xfrm>
          <a:prstGeom prst="bentConnector3">
            <a:avLst>
              <a:gd name="adj1" fmla="val 34138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937594" y="3893853"/>
            <a:ext cx="2088232" cy="767664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70000"/>
                  <a:lumOff val="30000"/>
                </a:srgbClr>
              </a:gs>
              <a:gs pos="100000">
                <a:srgbClr val="C4D3EE">
                  <a:lumMod val="80000"/>
                  <a:lumOff val="20000"/>
                </a:srgbClr>
              </a:gs>
              <a:gs pos="0">
                <a:schemeClr val="accent1">
                  <a:tint val="44500"/>
                  <a:satMod val="160000"/>
                  <a:lumMod val="80000"/>
                  <a:lumOff val="20000"/>
                </a:schemeClr>
              </a:gs>
              <a:gs pos="80000">
                <a:schemeClr val="accent1">
                  <a:tint val="23500"/>
                  <a:satMod val="160000"/>
                  <a:lumMod val="70000"/>
                  <a:lumOff val="3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LS Ekibastuz " pitchFamily="50" charset="0"/>
              </a:rPr>
              <a:t>федеральные органы власти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25078" y="3885132"/>
            <a:ext cx="2346616" cy="767664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70000"/>
                  <a:lumOff val="30000"/>
                </a:srgbClr>
              </a:gs>
              <a:gs pos="100000">
                <a:srgbClr val="C4D3EE">
                  <a:lumMod val="80000"/>
                  <a:lumOff val="20000"/>
                </a:srgbClr>
              </a:gs>
              <a:gs pos="0">
                <a:schemeClr val="accent1">
                  <a:tint val="44500"/>
                  <a:satMod val="160000"/>
                  <a:lumMod val="80000"/>
                  <a:lumOff val="20000"/>
                </a:schemeClr>
              </a:gs>
              <a:gs pos="80000">
                <a:schemeClr val="accent1">
                  <a:tint val="23500"/>
                  <a:satMod val="160000"/>
                  <a:lumMod val="70000"/>
                  <a:lumOff val="3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LS Ekibastuz " pitchFamily="50" charset="0"/>
              </a:rPr>
              <a:t>муниципальные органы власти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570"/>
            <a:ext cx="936103" cy="9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6068" y="6325898"/>
            <a:ext cx="447992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2627784" y="1556792"/>
            <a:ext cx="3816424" cy="968646"/>
          </a:xfrm>
          <a:prstGeom prst="roundRect">
            <a:avLst/>
          </a:prstGeom>
          <a:gradFill flip="none" rotWithShape="1">
            <a:gsLst>
              <a:gs pos="20000">
                <a:srgbClr val="DEE6F4">
                  <a:lumMod val="70000"/>
                  <a:lumOff val="30000"/>
                </a:srgbClr>
              </a:gs>
              <a:gs pos="100000">
                <a:srgbClr val="C4D3EE">
                  <a:lumMod val="80000"/>
                  <a:lumOff val="20000"/>
                </a:srgbClr>
              </a:gs>
              <a:gs pos="0">
                <a:schemeClr val="accent1">
                  <a:tint val="44500"/>
                  <a:satMod val="160000"/>
                  <a:lumMod val="80000"/>
                  <a:lumOff val="20000"/>
                </a:schemeClr>
              </a:gs>
              <a:gs pos="80000">
                <a:schemeClr val="accent1">
                  <a:tint val="23500"/>
                  <a:satMod val="160000"/>
                  <a:lumMod val="70000"/>
                  <a:lumOff val="3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LS Ekibastuz " pitchFamily="50" charset="0"/>
              </a:rPr>
              <a:t>Структура органов государственной власти </a:t>
            </a:r>
            <a:r>
              <a:rPr lang="ru-RU" sz="2000" b="1" dirty="0" smtClean="0">
                <a:solidFill>
                  <a:schemeClr val="tx1"/>
                </a:solidFill>
                <a:latin typeface="ALS Ekibastuz " pitchFamily="50" charset="0"/>
              </a:rPr>
              <a:t>Российской Федерации</a:t>
            </a:r>
            <a:endParaRPr lang="ru-RU" sz="2000" b="1" dirty="0">
              <a:latin typeface="ALS Ekibastuz 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60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0" y="1130300"/>
            <a:ext cx="9144000" cy="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5604" name="Рисунок 11" descr="готов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61925"/>
            <a:ext cx="1030288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483766" y="6319403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483768" y="6741368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6068" y="6319403"/>
            <a:ext cx="447992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097868" y="425325"/>
            <a:ext cx="6948264" cy="50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 smtClean="0">
                <a:solidFill>
                  <a:srgbClr val="AA0000"/>
                </a:solidFill>
                <a:latin typeface="ALS Ekibastuz " pitchFamily="50" charset="0"/>
              </a:rPr>
              <a:t>СПОСОБЫ ПОЛУЧЕНИЯ ГОСУСЛУГ</a:t>
            </a:r>
            <a:endParaRPr lang="ru-RU" sz="2000" b="1" dirty="0">
              <a:solidFill>
                <a:srgbClr val="AA0000"/>
              </a:solidFill>
              <a:latin typeface="ALS Ekibastuz " pitchFamily="50" charset="0"/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 bwMode="auto">
          <a:xfrm>
            <a:off x="3491880" y="1268760"/>
            <a:ext cx="520526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215CA"/>
                </a:solidFill>
                <a:latin typeface="ALS Ekibastuz " pitchFamily="50" charset="0"/>
                <a:ea typeface="+mj-ea"/>
                <a:cs typeface="+mj-cs"/>
              </a:rPr>
              <a:t>в соответствующих органах государственной власти и местного самоуправления;</a:t>
            </a:r>
          </a:p>
          <a:p>
            <a:pPr algn="l"/>
            <a:endParaRPr lang="ru-RU" sz="1000" b="1" dirty="0">
              <a:solidFill>
                <a:srgbClr val="0215CA"/>
              </a:solidFill>
              <a:latin typeface="ALS Ekibastuz " pitchFamily="50" charset="0"/>
              <a:ea typeface="+mj-ea"/>
              <a:cs typeface="+mj-cs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215CA"/>
                </a:solidFill>
                <a:latin typeface="ALS Ekibastuz " pitchFamily="50" charset="0"/>
                <a:ea typeface="+mj-ea"/>
                <a:cs typeface="+mj-cs"/>
              </a:rPr>
              <a:t>в многофункциональном центре (МФЦ);</a:t>
            </a:r>
          </a:p>
          <a:p>
            <a:pPr algn="l"/>
            <a:endParaRPr lang="ru-RU" sz="1000" b="1" dirty="0">
              <a:solidFill>
                <a:srgbClr val="0215CA"/>
              </a:solidFill>
              <a:latin typeface="ALS Ekibastuz " pitchFamily="50" charset="0"/>
              <a:ea typeface="+mj-ea"/>
              <a:cs typeface="+mj-cs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215CA"/>
                </a:solidFill>
                <a:latin typeface="ALS Ekibastuz " pitchFamily="50" charset="0"/>
                <a:ea typeface="+mj-ea"/>
                <a:cs typeface="+mj-cs"/>
              </a:rPr>
              <a:t>на </a:t>
            </a:r>
            <a:r>
              <a:rPr lang="ru-RU" sz="2000" b="1" dirty="0" smtClean="0">
                <a:solidFill>
                  <a:srgbClr val="0215CA"/>
                </a:solidFill>
                <a:latin typeface="ALS Ekibastuz " pitchFamily="50" charset="0"/>
                <a:ea typeface="+mj-ea"/>
                <a:cs typeface="+mj-cs"/>
              </a:rPr>
              <a:t>портале </a:t>
            </a:r>
            <a:r>
              <a:rPr lang="ru-RU" sz="2000" b="1" dirty="0">
                <a:solidFill>
                  <a:srgbClr val="0215CA"/>
                </a:solidFill>
                <a:latin typeface="ALS Ekibastuz " pitchFamily="50" charset="0"/>
                <a:ea typeface="+mj-ea"/>
                <a:cs typeface="+mj-cs"/>
              </a:rPr>
              <a:t>государственных и </a:t>
            </a:r>
            <a:r>
              <a:rPr lang="ru-RU" sz="2000" b="1" dirty="0" smtClean="0">
                <a:solidFill>
                  <a:srgbClr val="0215CA"/>
                </a:solidFill>
                <a:latin typeface="ALS Ekibastuz " pitchFamily="50" charset="0"/>
                <a:ea typeface="+mj-ea"/>
                <a:cs typeface="+mj-cs"/>
              </a:rPr>
              <a:t>муниципальных услуг</a:t>
            </a:r>
            <a:endParaRPr lang="ru-RU" sz="2000" b="1" dirty="0">
              <a:solidFill>
                <a:srgbClr val="0215CA"/>
              </a:solidFill>
              <a:latin typeface="ALS Ekibastuz " pitchFamily="50" charset="0"/>
              <a:ea typeface="+mj-ea"/>
              <a:cs typeface="+mj-cs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215CA"/>
                </a:solidFill>
                <a:latin typeface="ALS Ekibastuz " pitchFamily="50" charset="0"/>
                <a:ea typeface="+mj-ea"/>
                <a:cs typeface="+mj-cs"/>
              </a:rPr>
              <a:t>на  </a:t>
            </a:r>
            <a:r>
              <a:rPr lang="ru-RU" sz="2000" b="1" dirty="0">
                <a:solidFill>
                  <a:srgbClr val="0215CA"/>
                </a:solidFill>
                <a:latin typeface="ALS Ekibastuz " pitchFamily="50" charset="0"/>
                <a:ea typeface="+mj-ea"/>
                <a:cs typeface="+mj-cs"/>
              </a:rPr>
              <a:t>персональных страницах государственных ведомств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570"/>
            <a:ext cx="936103" cy="9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97.jpg" descr="cp5TgcGk0EU.jpg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48434" y="1556792"/>
            <a:ext cx="2883406" cy="201622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xmlns="" val="389114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0" y="1130300"/>
            <a:ext cx="9144000" cy="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5604" name="Рисунок 11" descr="готов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61925"/>
            <a:ext cx="1030288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483767" y="6352431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483768" y="6741368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8883" y="6352431"/>
            <a:ext cx="447992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570"/>
            <a:ext cx="936103" cy="9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"/>
          <p:cNvSpPr txBox="1">
            <a:spLocks noChangeArrowheads="1"/>
          </p:cNvSpPr>
          <p:nvPr/>
        </p:nvSpPr>
        <p:spPr bwMode="auto">
          <a:xfrm>
            <a:off x="1031406" y="433772"/>
            <a:ext cx="7081188" cy="61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3264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sz="1800" b="1" dirty="0" smtClean="0">
                <a:solidFill>
                  <a:srgbClr val="AA0000"/>
                </a:solidFill>
                <a:latin typeface="ALS Ekibastuz " pitchFamily="50" charset="0"/>
              </a:rPr>
              <a:t>ПОРТАЛЫ ГОСУДАРСТВЕННЫХ И МУНИЦИПАЛЬНЫХ УСЛУГ</a:t>
            </a:r>
            <a:endParaRPr lang="ru-RU" altLang="ru-RU" sz="1800" b="1" dirty="0">
              <a:solidFill>
                <a:srgbClr val="AA0000"/>
              </a:solidFill>
              <a:latin typeface="ALS Ekibastuz " pitchFamily="50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1550" y="1396329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algn="ctr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altLang="ru-RU" sz="2200" b="1" dirty="0">
                <a:solidFill>
                  <a:srgbClr val="0215CA"/>
                </a:solidFill>
                <a:latin typeface="ALS Ekibastuz " pitchFamily="50" charset="0"/>
              </a:rPr>
              <a:t>Единый портал </a:t>
            </a:r>
            <a:endParaRPr lang="ru-RU" altLang="ru-RU" sz="2200" b="1" dirty="0" smtClean="0">
              <a:solidFill>
                <a:srgbClr val="0215CA"/>
              </a:solidFill>
              <a:latin typeface="ALS Ekibastuz " pitchFamily="50" charset="0"/>
            </a:endParaRPr>
          </a:p>
          <a:p>
            <a:pPr marL="107950" algn="ctr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altLang="ru-RU" sz="2200" b="1" dirty="0" smtClean="0">
                <a:solidFill>
                  <a:srgbClr val="0215CA"/>
                </a:solidFill>
                <a:latin typeface="ALS Ekibastuz " pitchFamily="50" charset="0"/>
              </a:rPr>
              <a:t>государственных </a:t>
            </a:r>
            <a:r>
              <a:rPr lang="ru-RU" altLang="ru-RU" sz="2200" b="1" dirty="0">
                <a:solidFill>
                  <a:srgbClr val="0215CA"/>
                </a:solidFill>
                <a:latin typeface="ALS Ekibastuz " pitchFamily="50" charset="0"/>
              </a:rPr>
              <a:t>и муниципальных услуг</a:t>
            </a:r>
          </a:p>
          <a:p>
            <a:pPr marL="107950" algn="ctr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sz="2200" b="1" dirty="0">
                <a:solidFill>
                  <a:srgbClr val="FF0000"/>
                </a:solidFill>
                <a:latin typeface="ALS Ekibastuz " pitchFamily="50" charset="0"/>
              </a:rPr>
              <a:t>gosuslugi.ru</a:t>
            </a:r>
            <a:endParaRPr lang="ru-RU" sz="2200" b="1" dirty="0">
              <a:solidFill>
                <a:srgbClr val="0215CA"/>
              </a:solidFill>
              <a:latin typeface="ALS Ekibastuz " pitchFamily="50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947" y="2852936"/>
            <a:ext cx="9046716" cy="266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270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7644" y="2276872"/>
            <a:ext cx="6348906" cy="4382554"/>
          </a:xfrm>
          <a:prstGeom prst="rect">
            <a:avLst/>
          </a:prstGeom>
        </p:spPr>
      </p:pic>
      <p:cxnSp>
        <p:nvCxnSpPr>
          <p:cNvPr id="4" name="Прямая соединительная линия 7"/>
          <p:cNvCxnSpPr/>
          <p:nvPr/>
        </p:nvCxnSpPr>
        <p:spPr>
          <a:xfrm>
            <a:off x="0" y="1130300"/>
            <a:ext cx="9144000" cy="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5604" name="Рисунок 11" descr="готов1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61925"/>
            <a:ext cx="1030288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483767" y="6352431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483768" y="6741368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8883" y="6352431"/>
            <a:ext cx="447992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570"/>
            <a:ext cx="936103" cy="9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"/>
          <p:cNvSpPr txBox="1">
            <a:spLocks noChangeArrowheads="1"/>
          </p:cNvSpPr>
          <p:nvPr/>
        </p:nvSpPr>
        <p:spPr bwMode="auto">
          <a:xfrm>
            <a:off x="1031406" y="433772"/>
            <a:ext cx="7081188" cy="61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3264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sz="1800" b="1" dirty="0" smtClean="0">
                <a:solidFill>
                  <a:srgbClr val="AA0000"/>
                </a:solidFill>
                <a:latin typeface="ALS Ekibastuz " pitchFamily="50" charset="0"/>
              </a:rPr>
              <a:t>ПОРТАЛЫ ГОСУДАРСТВЕННЫХ И МУНИЦИПАЛЬНЫХ УСЛУГ</a:t>
            </a:r>
            <a:endParaRPr lang="ru-RU" altLang="ru-RU" sz="1800" b="1" dirty="0">
              <a:solidFill>
                <a:srgbClr val="AA0000"/>
              </a:solidFill>
              <a:latin typeface="ALS Ekibastuz " pitchFamily="50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5576" y="1320803"/>
            <a:ext cx="79928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algn="ctr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altLang="ru-RU" sz="2200" b="1" dirty="0" smtClean="0">
                <a:solidFill>
                  <a:srgbClr val="0215CA"/>
                </a:solidFill>
                <a:latin typeface="ALS Ekibastuz " pitchFamily="50" charset="0"/>
              </a:rPr>
              <a:t>Новый Региональный портал государственных и муниципальных услуг Ненецкого автономного округа</a:t>
            </a:r>
            <a:endParaRPr lang="ru-RU" altLang="ru-RU" sz="2200" b="1" dirty="0">
              <a:solidFill>
                <a:srgbClr val="0215CA"/>
              </a:solidFill>
              <a:latin typeface="ALS Ekibastuz " pitchFamily="50" charset="0"/>
            </a:endParaRPr>
          </a:p>
          <a:p>
            <a:pPr marL="107950" algn="ctr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sz="2200" b="1" dirty="0" smtClean="0">
                <a:solidFill>
                  <a:srgbClr val="FF0000"/>
                </a:solidFill>
                <a:latin typeface="ALS Ekibastuz " pitchFamily="50" charset="0"/>
              </a:rPr>
              <a:t>uslugi.adm-nao.ru</a:t>
            </a:r>
            <a:r>
              <a:rPr lang="ru-RU" sz="2200" b="1" smtClean="0">
                <a:solidFill>
                  <a:srgbClr val="FF0000"/>
                </a:solidFill>
                <a:latin typeface="ALS Ekibastuz " pitchFamily="50" charset="0"/>
              </a:rPr>
              <a:t>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76697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565" y="2428799"/>
            <a:ext cx="7848872" cy="3851449"/>
          </a:xfrm>
          <a:prstGeom prst="rect">
            <a:avLst/>
          </a:prstGeom>
        </p:spPr>
      </p:pic>
      <p:cxnSp>
        <p:nvCxnSpPr>
          <p:cNvPr id="4" name="Прямая соединительная линия 7"/>
          <p:cNvCxnSpPr/>
          <p:nvPr/>
        </p:nvCxnSpPr>
        <p:spPr>
          <a:xfrm>
            <a:off x="0" y="1130300"/>
            <a:ext cx="9144000" cy="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5604" name="Рисунок 11" descr="готов1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61925"/>
            <a:ext cx="1030288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483767" y="6352431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483768" y="6741368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8883" y="6352431"/>
            <a:ext cx="447992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570"/>
            <a:ext cx="936103" cy="9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"/>
          <p:cNvSpPr txBox="1">
            <a:spLocks noChangeArrowheads="1"/>
          </p:cNvSpPr>
          <p:nvPr/>
        </p:nvSpPr>
        <p:spPr bwMode="auto">
          <a:xfrm>
            <a:off x="1031406" y="433772"/>
            <a:ext cx="7081188" cy="61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3264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sz="1800" b="1" dirty="0" smtClean="0">
                <a:solidFill>
                  <a:srgbClr val="AA0000"/>
                </a:solidFill>
                <a:latin typeface="ALS Ekibastuz " pitchFamily="50" charset="0"/>
              </a:rPr>
              <a:t>ПОРТАЛЫ ГОСУДАРСТВЕННЫХ И МУНИЦИПАЛЬНЫХ УСЛУГ</a:t>
            </a:r>
            <a:endParaRPr lang="ru-RU" altLang="ru-RU" sz="1800" b="1" dirty="0">
              <a:solidFill>
                <a:srgbClr val="AA0000"/>
              </a:solidFill>
              <a:latin typeface="ALS Ekibastuz " pitchFamily="50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5576" y="1320803"/>
            <a:ext cx="79928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algn="ctr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altLang="ru-RU" sz="2200" b="1" dirty="0" smtClean="0">
                <a:solidFill>
                  <a:srgbClr val="0215CA"/>
                </a:solidFill>
                <a:latin typeface="ALS Ekibastuz " pitchFamily="50" charset="0"/>
              </a:rPr>
              <a:t>Старая версия Региональный портал государственных и муниципальных услуг Ненецкого автономного округа</a:t>
            </a:r>
            <a:endParaRPr lang="ru-RU" altLang="ru-RU" sz="2200" b="1" dirty="0">
              <a:solidFill>
                <a:srgbClr val="0215CA"/>
              </a:solidFill>
              <a:latin typeface="ALS Ekibastuz " pitchFamily="50" charset="0"/>
            </a:endParaRPr>
          </a:p>
          <a:p>
            <a:pPr marL="107950" algn="ctr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US" sz="2200" b="1" dirty="0" smtClean="0">
                <a:solidFill>
                  <a:srgbClr val="FF0000"/>
                </a:solidFill>
                <a:latin typeface="ALS Ekibastuz " pitchFamily="50" charset="0"/>
              </a:rPr>
              <a:t>pgu.adm-nao.ru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46150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0" y="1130300"/>
            <a:ext cx="9144000" cy="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5604" name="Рисунок 11" descr="готов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61925"/>
            <a:ext cx="1030288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483767" y="6352431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483768" y="6741368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8883" y="6352431"/>
            <a:ext cx="447992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570"/>
            <a:ext cx="936103" cy="9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"/>
          <p:cNvSpPr txBox="1">
            <a:spLocks noChangeArrowheads="1"/>
          </p:cNvSpPr>
          <p:nvPr/>
        </p:nvSpPr>
        <p:spPr bwMode="auto">
          <a:xfrm>
            <a:off x="1190747" y="419266"/>
            <a:ext cx="7081188" cy="61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3264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sz="2000" b="1" dirty="0" smtClean="0">
                <a:solidFill>
                  <a:srgbClr val="AA0000"/>
                </a:solidFill>
                <a:latin typeface="ALS Ekibastuz " pitchFamily="50" charset="0"/>
              </a:rPr>
              <a:t>КАК ЗАРЕГИСТРИРОВАТЬСЯ НА ПОРТАЛЕ?</a:t>
            </a:r>
            <a:endParaRPr lang="ru-RU" altLang="ru-RU" sz="2000" b="1" dirty="0">
              <a:solidFill>
                <a:srgbClr val="AA0000"/>
              </a:solidFill>
              <a:latin typeface="ALS Ekibastuz " pitchFamily="50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2843809" y="1412776"/>
            <a:ext cx="600216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algn="just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altLang="ru-RU" sz="2200" b="1" dirty="0">
                <a:solidFill>
                  <a:srgbClr val="0215CA"/>
                </a:solidFill>
                <a:latin typeface="ALS Ekibastuz " pitchFamily="50" charset="0"/>
                <a:ea typeface="+mj-ea"/>
                <a:cs typeface="+mj-cs"/>
              </a:rPr>
              <a:t>Открываем портал </a:t>
            </a:r>
            <a:r>
              <a:rPr lang="ru-RU" altLang="ru-RU" sz="2200" b="1" dirty="0" err="1">
                <a:solidFill>
                  <a:srgbClr val="0215CA"/>
                </a:solidFill>
                <a:latin typeface="ALS Ekibastuz " pitchFamily="50" charset="0"/>
                <a:ea typeface="+mj-ea"/>
                <a:cs typeface="+mj-cs"/>
              </a:rPr>
              <a:t>госуслуг</a:t>
            </a:r>
            <a:r>
              <a:rPr lang="ru-RU" altLang="ru-RU" sz="2200" b="1" dirty="0">
                <a:solidFill>
                  <a:srgbClr val="0215CA"/>
                </a:solidFill>
                <a:latin typeface="ALS Ekibastuz " pitchFamily="50" charset="0"/>
                <a:ea typeface="+mj-ea"/>
                <a:cs typeface="+mj-cs"/>
              </a:rPr>
              <a:t> и нажимаем кнопку «Регистрация»</a:t>
            </a:r>
          </a:p>
          <a:p>
            <a:pPr marL="107950" algn="just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altLang="ru-RU" sz="1800" b="1" dirty="0">
                <a:solidFill>
                  <a:schemeClr val="tx1"/>
                </a:solidFill>
                <a:latin typeface="ALS Ekibastuz " pitchFamily="50" charset="0"/>
                <a:ea typeface="+mj-ea"/>
                <a:cs typeface="+mj-cs"/>
              </a:rPr>
              <a:t>1. Упрощенная учетная </a:t>
            </a:r>
            <a:r>
              <a:rPr lang="ru-RU" altLang="ru-RU" sz="1800" b="1" dirty="0" smtClean="0">
                <a:solidFill>
                  <a:schemeClr val="tx1"/>
                </a:solidFill>
                <a:latin typeface="ALS Ekibastuz " pitchFamily="50" charset="0"/>
                <a:ea typeface="+mj-ea"/>
                <a:cs typeface="+mj-cs"/>
              </a:rPr>
              <a:t>запись</a:t>
            </a:r>
            <a:endParaRPr lang="ru-RU" altLang="ru-RU" sz="1800" b="1" dirty="0">
              <a:solidFill>
                <a:schemeClr val="tx1"/>
              </a:solidFill>
              <a:latin typeface="ALS Ekibastuz " pitchFamily="50" charset="0"/>
              <a:ea typeface="+mj-ea"/>
              <a:cs typeface="+mj-cs"/>
            </a:endParaRPr>
          </a:p>
          <a:p>
            <a:pPr marL="107950" algn="just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altLang="ru-RU" sz="1800" dirty="0">
                <a:solidFill>
                  <a:schemeClr val="tx1"/>
                </a:solidFill>
                <a:latin typeface="ALS Ekibastuz " pitchFamily="50" charset="0"/>
                <a:ea typeface="+mj-ea"/>
                <a:cs typeface="+mj-cs"/>
              </a:rPr>
              <a:t>Вводим номер телефон или </a:t>
            </a:r>
            <a:r>
              <a:rPr lang="ru-RU" altLang="ru-RU" sz="1800" dirty="0" smtClean="0">
                <a:solidFill>
                  <a:schemeClr val="tx1"/>
                </a:solidFill>
                <a:latin typeface="ALS Ekibastuz " pitchFamily="50" charset="0"/>
                <a:ea typeface="+mj-ea"/>
                <a:cs typeface="+mj-cs"/>
              </a:rPr>
              <a:t>e-</a:t>
            </a:r>
            <a:r>
              <a:rPr lang="ru-RU" altLang="ru-RU" sz="1800" dirty="0" err="1" smtClean="0">
                <a:solidFill>
                  <a:schemeClr val="tx1"/>
                </a:solidFill>
                <a:latin typeface="ALS Ekibastuz " pitchFamily="50" charset="0"/>
                <a:ea typeface="+mj-ea"/>
                <a:cs typeface="+mj-cs"/>
              </a:rPr>
              <a:t>mail</a:t>
            </a:r>
            <a:r>
              <a:rPr lang="ru-RU" altLang="ru-RU" sz="1800" dirty="0">
                <a:solidFill>
                  <a:schemeClr val="tx1"/>
                </a:solidFill>
                <a:latin typeface="ALS Ekibastuz " pitchFamily="50" charset="0"/>
                <a:ea typeface="+mj-ea"/>
                <a:cs typeface="+mj-cs"/>
              </a:rPr>
              <a:t>, на который впоследствии придет код подтверждения</a:t>
            </a:r>
          </a:p>
          <a:p>
            <a:pPr marL="431800" indent="-323850" algn="just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altLang="ru-RU" sz="1800" b="1" dirty="0" smtClean="0">
                <a:solidFill>
                  <a:schemeClr val="tx1"/>
                </a:solidFill>
                <a:latin typeface="ALS Ekibastuz " pitchFamily="50" charset="0"/>
                <a:ea typeface="+mj-ea"/>
                <a:cs typeface="+mj-cs"/>
              </a:rPr>
              <a:t>2. </a:t>
            </a:r>
            <a:r>
              <a:rPr lang="ru-RU" altLang="ru-RU" sz="1800" b="1" dirty="0">
                <a:solidFill>
                  <a:schemeClr val="tx1"/>
                </a:solidFill>
                <a:latin typeface="ALS Ekibastuz " pitchFamily="50" charset="0"/>
                <a:ea typeface="+mj-ea"/>
                <a:cs typeface="+mj-cs"/>
              </a:rPr>
              <a:t>Стандартная учетная </a:t>
            </a:r>
            <a:r>
              <a:rPr lang="ru-RU" altLang="ru-RU" sz="1800" b="1" dirty="0" smtClean="0">
                <a:solidFill>
                  <a:schemeClr val="tx1"/>
                </a:solidFill>
                <a:latin typeface="ALS Ekibastuz " pitchFamily="50" charset="0"/>
                <a:ea typeface="+mj-ea"/>
                <a:cs typeface="+mj-cs"/>
              </a:rPr>
              <a:t>запись</a:t>
            </a:r>
            <a:endParaRPr lang="ru-RU" altLang="ru-RU" sz="1800" b="1" dirty="0">
              <a:solidFill>
                <a:schemeClr val="tx1"/>
              </a:solidFill>
              <a:latin typeface="ALS Ekibastuz " pitchFamily="50" charset="0"/>
              <a:ea typeface="+mj-ea"/>
              <a:cs typeface="+mj-cs"/>
            </a:endParaRPr>
          </a:p>
          <a:p>
            <a:pPr marL="107950" algn="just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altLang="ru-RU" sz="1800" dirty="0">
                <a:solidFill>
                  <a:schemeClr val="tx1"/>
                </a:solidFill>
                <a:latin typeface="ALS Ekibastuz " pitchFamily="50" charset="0"/>
                <a:ea typeface="+mj-ea"/>
                <a:cs typeface="+mj-cs"/>
              </a:rPr>
              <a:t>Вводим личные и паспортные данные, СНИЛС</a:t>
            </a:r>
          </a:p>
          <a:p>
            <a:pPr marL="431800" indent="-323850" algn="just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altLang="ru-RU" sz="1800" b="1" dirty="0" smtClean="0">
                <a:solidFill>
                  <a:schemeClr val="tx1"/>
                </a:solidFill>
                <a:latin typeface="ALS Ekibastuz " pitchFamily="50" charset="0"/>
                <a:ea typeface="+mj-ea"/>
                <a:cs typeface="+mj-cs"/>
              </a:rPr>
              <a:t>3. </a:t>
            </a:r>
            <a:r>
              <a:rPr lang="ru-RU" altLang="ru-RU" sz="1800" b="1" dirty="0">
                <a:solidFill>
                  <a:schemeClr val="tx1"/>
                </a:solidFill>
                <a:latin typeface="ALS Ekibastuz " pitchFamily="50" charset="0"/>
                <a:ea typeface="+mj-ea"/>
                <a:cs typeface="+mj-cs"/>
              </a:rPr>
              <a:t>Подтвержденная учетная </a:t>
            </a:r>
            <a:r>
              <a:rPr lang="ru-RU" altLang="ru-RU" sz="1800" b="1" dirty="0" smtClean="0">
                <a:solidFill>
                  <a:schemeClr val="tx1"/>
                </a:solidFill>
                <a:latin typeface="ALS Ekibastuz " pitchFamily="50" charset="0"/>
                <a:ea typeface="+mj-ea"/>
                <a:cs typeface="+mj-cs"/>
              </a:rPr>
              <a:t>запись</a:t>
            </a:r>
            <a:endParaRPr lang="ru-RU" altLang="ru-RU" sz="1800" b="1" dirty="0">
              <a:solidFill>
                <a:schemeClr val="tx1"/>
              </a:solidFill>
              <a:latin typeface="ALS Ekibastuz " pitchFamily="50" charset="0"/>
              <a:ea typeface="+mj-ea"/>
              <a:cs typeface="+mj-cs"/>
            </a:endParaRPr>
          </a:p>
          <a:p>
            <a:pPr marL="107950" algn="just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altLang="ru-RU" sz="1800" dirty="0">
                <a:solidFill>
                  <a:schemeClr val="tx1"/>
                </a:solidFill>
                <a:latin typeface="ALS Ekibastuz " pitchFamily="50" charset="0"/>
                <a:ea typeface="+mj-ea"/>
                <a:cs typeface="+mj-cs"/>
              </a:rPr>
              <a:t>Подтверждаем личность в одном из центров обслуживания с паспортом и </a:t>
            </a:r>
            <a:r>
              <a:rPr lang="ru-RU" altLang="ru-RU" sz="1800" dirty="0" err="1">
                <a:solidFill>
                  <a:schemeClr val="tx1"/>
                </a:solidFill>
                <a:latin typeface="ALS Ekibastuz " pitchFamily="50" charset="0"/>
                <a:ea typeface="+mj-ea"/>
                <a:cs typeface="+mj-cs"/>
              </a:rPr>
              <a:t>СНИЛСом</a:t>
            </a:r>
            <a:endParaRPr lang="ru-RU" altLang="ru-RU" sz="1800" dirty="0">
              <a:solidFill>
                <a:schemeClr val="tx1"/>
              </a:solidFill>
              <a:latin typeface="ALS Ekibastuz " pitchFamily="50" charset="0"/>
              <a:ea typeface="+mj-ea"/>
              <a:cs typeface="+mj-cs"/>
            </a:endParaRPr>
          </a:p>
          <a:p>
            <a:pPr marL="107950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altLang="ru-RU" sz="2000" b="1" dirty="0" smtClean="0">
              <a:solidFill>
                <a:srgbClr val="FF0000"/>
              </a:solidFill>
              <a:latin typeface="ALS Ekibastuz " pitchFamily="50" charset="0"/>
              <a:ea typeface="+mj-ea"/>
              <a:cs typeface="+mj-cs"/>
            </a:endParaRPr>
          </a:p>
          <a:p>
            <a:pPr marL="107950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altLang="ru-RU" sz="2000" b="1" dirty="0" smtClean="0">
                <a:solidFill>
                  <a:srgbClr val="FF0000"/>
                </a:solidFill>
                <a:latin typeface="ALS Ekibastuz " pitchFamily="50" charset="0"/>
                <a:ea typeface="+mj-ea"/>
                <a:cs typeface="+mj-cs"/>
              </a:rPr>
              <a:t>ИЛИ</a:t>
            </a:r>
          </a:p>
          <a:p>
            <a:pPr marL="107950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altLang="ru-RU" sz="2200" b="1" dirty="0" smtClean="0">
                <a:solidFill>
                  <a:srgbClr val="1631B6"/>
                </a:solidFill>
                <a:latin typeface="ALS Ekibastuz " pitchFamily="50" charset="0"/>
                <a:ea typeface="+mj-ea"/>
                <a:cs typeface="+mj-cs"/>
              </a:rPr>
              <a:t>Идем в МФЦ и регистрируемся в один шаг</a:t>
            </a:r>
            <a:endParaRPr lang="ru-RU" altLang="ru-RU" sz="2200" b="1" dirty="0">
              <a:solidFill>
                <a:srgbClr val="1631B6"/>
              </a:solidFill>
              <a:latin typeface="ALS Ekibastuz " pitchFamily="50" charset="0"/>
              <a:ea typeface="+mj-ea"/>
              <a:cs typeface="+mj-cs"/>
            </a:endParaRPr>
          </a:p>
        </p:txBody>
      </p:sp>
      <p:pic>
        <p:nvPicPr>
          <p:cNvPr id="19" name="image65.jpg" descr="kaYt0Mjp09o.jpg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51520" y="1412776"/>
            <a:ext cx="2448272" cy="230425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xmlns="" val="252008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4650" y="676615"/>
            <a:ext cx="1499359" cy="277506"/>
          </a:xfrm>
          <a:prstGeom prst="rect">
            <a:avLst/>
          </a:prstGeom>
        </p:spPr>
      </p:pic>
      <p:cxnSp>
        <p:nvCxnSpPr>
          <p:cNvPr id="4" name="Прямая соединительная линия 7"/>
          <p:cNvCxnSpPr/>
          <p:nvPr/>
        </p:nvCxnSpPr>
        <p:spPr>
          <a:xfrm>
            <a:off x="0" y="1130300"/>
            <a:ext cx="9144000" cy="0"/>
          </a:xfrm>
          <a:prstGeom prst="line">
            <a:avLst/>
          </a:prstGeom>
          <a:ln w="1905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5604" name="Рисунок 11" descr="готов1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61925"/>
            <a:ext cx="1030288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483766" y="6335247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483768" y="6741368"/>
            <a:ext cx="637222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 type="none" w="sm" len="med"/>
          </a:ln>
          <a:effectLst/>
        </p:spPr>
        <p:txBody>
          <a:bodyPr lIns="91409" tIns="45705" rIns="91409" bIns="4570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6067" y="6352431"/>
            <a:ext cx="447992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Latypov_rh\Desktop\Рисунок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099" y="1484784"/>
            <a:ext cx="2284464" cy="160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76074" y="212198"/>
            <a:ext cx="66804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AA0000"/>
                </a:solidFill>
                <a:latin typeface="ALS Ekibastuz " pitchFamily="50" charset="0"/>
                <a:ea typeface="+mj-ea"/>
                <a:cs typeface="+mj-cs"/>
              </a:rPr>
              <a:t>ЧТО ПОНАДОБИТСЯ ДЛЯ РЕГИСТРАЦИИ НА ПОРТАЛЕ</a:t>
            </a:r>
            <a:endParaRPr lang="ru-RU" sz="2000" b="1" dirty="0">
              <a:solidFill>
                <a:srgbClr val="AA0000"/>
              </a:solidFill>
              <a:latin typeface="ALS Ekibastuz " pitchFamily="50" charset="0"/>
              <a:ea typeface="+mj-ea"/>
              <a:cs typeface="+mj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562" y="92125"/>
            <a:ext cx="1008112" cy="99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12775" y="3468235"/>
            <a:ext cx="2951113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215CA"/>
                </a:solidFill>
                <a:latin typeface="ALS Ekibastuz " pitchFamily="50" charset="0"/>
                <a:ea typeface="+mj-ea"/>
                <a:cs typeface="+mj-cs"/>
              </a:rPr>
              <a:t>СНИЛС – </a:t>
            </a:r>
            <a:endParaRPr lang="ru-RU" sz="2000" b="1" dirty="0" smtClean="0">
              <a:solidFill>
                <a:srgbClr val="0215CA"/>
              </a:solidFill>
              <a:latin typeface="ALS Ekibastuz " pitchFamily="50" charset="0"/>
              <a:ea typeface="+mj-ea"/>
              <a:cs typeface="+mj-cs"/>
            </a:endParaRPr>
          </a:p>
          <a:p>
            <a:pPr algn="ctr"/>
            <a:r>
              <a:rPr lang="ru-RU" sz="2000" b="1" dirty="0" smtClean="0">
                <a:solidFill>
                  <a:srgbClr val="0215CA"/>
                </a:solidFill>
                <a:latin typeface="ALS Ekibastuz " pitchFamily="50" charset="0"/>
                <a:ea typeface="+mj-ea"/>
                <a:cs typeface="+mj-cs"/>
              </a:rPr>
              <a:t>страховой </a:t>
            </a:r>
            <a:r>
              <a:rPr lang="ru-RU" sz="2000" b="1" dirty="0">
                <a:solidFill>
                  <a:srgbClr val="0215CA"/>
                </a:solidFill>
                <a:latin typeface="ALS Ekibastuz " pitchFamily="50" charset="0"/>
                <a:ea typeface="+mj-ea"/>
                <a:cs typeface="+mj-cs"/>
              </a:rPr>
              <a:t>номер индивидуального лицевого счета </a:t>
            </a:r>
          </a:p>
          <a:p>
            <a:pPr algn="ctr"/>
            <a:endParaRPr lang="ru-RU" sz="2000" b="1" dirty="0" smtClean="0">
              <a:solidFill>
                <a:srgbClr val="0215CA"/>
              </a:solidFill>
              <a:latin typeface="ALS Ekibastuz " pitchFamily="50" charset="0"/>
              <a:ea typeface="+mj-ea"/>
              <a:cs typeface="+mj-cs"/>
            </a:endParaRPr>
          </a:p>
          <a:p>
            <a:pPr algn="ctr"/>
            <a:r>
              <a:rPr lang="ru-RU" sz="1400" b="1" dirty="0">
                <a:solidFill>
                  <a:srgbClr val="0215CA"/>
                </a:solidFill>
                <a:latin typeface="ALS Ekibastuz " pitchFamily="50" charset="0"/>
                <a:ea typeface="+mj-ea"/>
                <a:cs typeface="+mj-cs"/>
              </a:rPr>
              <a:t>(присваивается каждому гражданину с рождения)</a:t>
            </a:r>
          </a:p>
          <a:p>
            <a:endParaRPr lang="ru-RU" dirty="0"/>
          </a:p>
        </p:txBody>
      </p:sp>
      <p:sp>
        <p:nvSpPr>
          <p:cNvPr id="5" name="AutoShape 2" descr="Картинки по запросу паспорт гражданина рф облож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артинки по запросу паспорт гражданина рф облож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upload.wikimedia.org/wikipedia/commons/thumb/0/0b/Russian_passport.jpg/190px-Russian_passport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144" y="1432101"/>
            <a:ext cx="1382412" cy="197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862104" y="3549365"/>
            <a:ext cx="216277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215CA"/>
                </a:solidFill>
                <a:latin typeface="ALS Ekibastuz " pitchFamily="50" charset="0"/>
                <a:ea typeface="+mj-ea"/>
                <a:cs typeface="+mj-cs"/>
              </a:rPr>
              <a:t>Паспорт гражданина Российской Федерации </a:t>
            </a:r>
            <a:r>
              <a:rPr lang="ru-RU" sz="2000" b="1" dirty="0" smtClean="0">
                <a:solidFill>
                  <a:srgbClr val="0215CA"/>
                </a:solidFill>
                <a:latin typeface="ALS Ekibastuz " pitchFamily="50" charset="0"/>
                <a:ea typeface="+mj-ea"/>
                <a:cs typeface="+mj-cs"/>
              </a:rPr>
              <a:t> </a:t>
            </a:r>
          </a:p>
          <a:p>
            <a:pPr algn="ctr"/>
            <a:endParaRPr lang="ru-RU" sz="2000" b="1" dirty="0">
              <a:solidFill>
                <a:srgbClr val="0215CA"/>
              </a:solidFill>
              <a:latin typeface="ALS Ekibastuz " pitchFamily="50" charset="0"/>
              <a:ea typeface="+mj-ea"/>
              <a:cs typeface="+mj-cs"/>
            </a:endParaRPr>
          </a:p>
          <a:p>
            <a:pPr algn="ctr"/>
            <a:r>
              <a:rPr lang="ru-RU" sz="1400" b="1" dirty="0" smtClean="0">
                <a:solidFill>
                  <a:srgbClr val="0215CA"/>
                </a:solidFill>
                <a:latin typeface="ALS Ekibastuz " pitchFamily="50" charset="0"/>
                <a:ea typeface="+mj-ea"/>
                <a:cs typeface="+mj-cs"/>
              </a:rPr>
              <a:t>(выдается </a:t>
            </a:r>
            <a:r>
              <a:rPr lang="ru-RU" sz="1400" b="1" dirty="0">
                <a:solidFill>
                  <a:srgbClr val="0215CA"/>
                </a:solidFill>
                <a:latin typeface="ALS Ekibastuz " pitchFamily="50" charset="0"/>
                <a:ea typeface="+mj-ea"/>
                <a:cs typeface="+mj-cs"/>
              </a:rPr>
              <a:t>гражданам </a:t>
            </a:r>
            <a:endParaRPr lang="ru-RU" sz="1400" b="1" dirty="0" smtClean="0">
              <a:solidFill>
                <a:srgbClr val="0215CA"/>
              </a:solidFill>
              <a:latin typeface="ALS Ekibastuz " pitchFamily="50" charset="0"/>
              <a:ea typeface="+mj-ea"/>
              <a:cs typeface="+mj-cs"/>
            </a:endParaRPr>
          </a:p>
          <a:p>
            <a:pPr algn="ctr"/>
            <a:r>
              <a:rPr lang="ru-RU" sz="1400" b="1" dirty="0" smtClean="0">
                <a:solidFill>
                  <a:srgbClr val="0215CA"/>
                </a:solidFill>
                <a:latin typeface="ALS Ekibastuz " pitchFamily="50" charset="0"/>
                <a:ea typeface="+mj-ea"/>
                <a:cs typeface="+mj-cs"/>
              </a:rPr>
              <a:t>с </a:t>
            </a:r>
            <a:r>
              <a:rPr lang="ru-RU" sz="1400" b="1" dirty="0">
                <a:solidFill>
                  <a:srgbClr val="0215CA"/>
                </a:solidFill>
                <a:latin typeface="ALS Ekibastuz " pitchFamily="50" charset="0"/>
                <a:ea typeface="+mj-ea"/>
                <a:cs typeface="+mj-cs"/>
              </a:rPr>
              <a:t>14 </a:t>
            </a:r>
            <a:r>
              <a:rPr lang="ru-RU" sz="1400" b="1" dirty="0" smtClean="0">
                <a:solidFill>
                  <a:srgbClr val="0215CA"/>
                </a:solidFill>
                <a:latin typeface="ALS Ekibastuz " pitchFamily="50" charset="0"/>
                <a:ea typeface="+mj-ea"/>
                <a:cs typeface="+mj-cs"/>
              </a:rPr>
              <a:t>лет)</a:t>
            </a:r>
            <a:endParaRPr lang="ru-RU" sz="1400" b="1" dirty="0">
              <a:solidFill>
                <a:srgbClr val="0215CA"/>
              </a:solidFill>
              <a:latin typeface="ALS Ekibastuz " pitchFamily="50" charset="0"/>
              <a:ea typeface="+mj-ea"/>
              <a:cs typeface="+mj-cs"/>
            </a:endParaRPr>
          </a:p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444208" y="3489396"/>
            <a:ext cx="216277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215CA"/>
                </a:solidFill>
                <a:latin typeface="ALS Ekibastuz " pitchFamily="50" charset="0"/>
                <a:ea typeface="+mj-ea"/>
                <a:cs typeface="+mj-cs"/>
              </a:rPr>
              <a:t>Мобильный телефон </a:t>
            </a:r>
          </a:p>
          <a:p>
            <a:pPr algn="ctr"/>
            <a:r>
              <a:rPr lang="ru-RU" sz="2000" b="1" dirty="0" smtClean="0">
                <a:solidFill>
                  <a:srgbClr val="0215CA"/>
                </a:solidFill>
                <a:latin typeface="ALS Ekibastuz " pitchFamily="50" charset="0"/>
                <a:ea typeface="+mj-ea"/>
                <a:cs typeface="+mj-cs"/>
              </a:rPr>
              <a:t>или электронная почта</a:t>
            </a:r>
            <a:endParaRPr lang="ru-RU" sz="1400" b="1" dirty="0">
              <a:solidFill>
                <a:srgbClr val="0215CA"/>
              </a:solidFill>
              <a:latin typeface="ALS Ekibastuz " pitchFamily="50" charset="0"/>
              <a:ea typeface="+mj-ea"/>
              <a:cs typeface="+mj-cs"/>
            </a:endParaRPr>
          </a:p>
          <a:p>
            <a:endParaRPr lang="ru-RU" dirty="0"/>
          </a:p>
        </p:txBody>
      </p:sp>
      <p:pic>
        <p:nvPicPr>
          <p:cNvPr id="4098" name="Picture 2" descr="Apple iPhone 6s Plu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0831" y="1613713"/>
            <a:ext cx="1143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805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3914</TotalTime>
  <Words>418</Words>
  <Application>Microsoft Office PowerPoint</Application>
  <PresentationFormat>Экран (4:3)</PresentationFormat>
  <Paragraphs>91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Управление финансов и экономразвития НАО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финансов и экономического развития Ненецкого автономного округа</dc:title>
  <dc:creator>Galyant</dc:creator>
  <cp:lastModifiedBy>Priemn1</cp:lastModifiedBy>
  <cp:revision>227</cp:revision>
  <cp:lastPrinted>2015-07-06T07:51:50Z</cp:lastPrinted>
  <dcterms:created xsi:type="dcterms:W3CDTF">2010-05-27T13:02:58Z</dcterms:created>
  <dcterms:modified xsi:type="dcterms:W3CDTF">2019-08-26T10:42:56Z</dcterms:modified>
</cp:coreProperties>
</file>