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9263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2540"/>
    <a:srgbClr val="5E0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59" autoAdjust="0"/>
    <p:restoredTop sz="94667" autoAdjust="0"/>
  </p:normalViewPr>
  <p:slideViewPr>
    <p:cSldViewPr>
      <p:cViewPr>
        <p:scale>
          <a:sx n="100" d="100"/>
          <a:sy n="100" d="100"/>
        </p:scale>
        <p:origin x="-222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836027324518809E-2"/>
          <c:y val="0.24297705573962075"/>
          <c:w val="0.4594735134306544"/>
          <c:h val="0.66155774334339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950-48CF-A396-31BAD69533C4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0.14561902537592128"/>
                  <c:y val="-0.1448751604695319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173189297470777E-2"/>
                  <c:y val="3.92275362261336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944340062211037E-3"/>
                  <c:y val="8.6951424815700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4290899922032859E-2"/>
                  <c:y val="-4.22097327173353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321082848507878E-2"/>
                  <c:y val="-6.1846110679775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7986507385962898E-2"/>
                  <c:y val="-0.10689240662018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7657848595022884E-2"/>
                  <c:y val="-0.166461675647835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5894025114481566E-2"/>
                  <c:y val="-0.13845421717773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0978202898146566E-2"/>
                  <c:y val="-0.154410422651451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8.7267768896573283E-2"/>
                  <c:y val="-8.228897186026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7.3445740798192924E-2"/>
                  <c:y val="-8.624041773136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10943890385873424"/>
                  <c:y val="-4.394102600567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Лист1!$A$2:$A$14</c:f>
              <c:strCache>
                <c:ptCount val="13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Российской Федерации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  <c:pt idx="5">
                  <c:v>Задолженность и перерасчеты по отмененным налогам, сборам и иным обязательным платежам </c:v>
                </c:pt>
                <c:pt idx="6">
                  <c:v>Доходы от использования имущества, находящегося в государственной и муниципальной собственности </c:v>
                </c:pt>
                <c:pt idx="7">
                  <c:v>Платежи при пользовании природными ресурсами</c:v>
                </c:pt>
                <c:pt idx="8">
                  <c:v>Доходы от оказания платных услуг (работ) и компенсации затрат государства </c:v>
                </c:pt>
                <c:pt idx="9">
                  <c:v>Доходы от продажи метериальных и нематериальных активов</c:v>
                </c:pt>
                <c:pt idx="11">
                  <c:v>Штрафы, санкции, возмещение ущерба</c:v>
                </c:pt>
                <c:pt idx="12">
                  <c:v>Прочие неналоговые доходы</c:v>
                </c:pt>
              </c:strCache>
            </c:strRef>
          </c:cat>
          <c:val>
            <c:numRef>
              <c:f>Лист1!$B$2:$B$14</c:f>
              <c:numCache>
                <c:formatCode>#,##0.0</c:formatCode>
                <c:ptCount val="13"/>
                <c:pt idx="0">
                  <c:v>546477.19999999995</c:v>
                </c:pt>
                <c:pt idx="1">
                  <c:v>6631.3</c:v>
                </c:pt>
                <c:pt idx="2">
                  <c:v>130282.4</c:v>
                </c:pt>
                <c:pt idx="3">
                  <c:v>20774.900000000001</c:v>
                </c:pt>
                <c:pt idx="4">
                  <c:v>25332</c:v>
                </c:pt>
                <c:pt idx="5">
                  <c:v>0</c:v>
                </c:pt>
                <c:pt idx="6">
                  <c:v>31852.2</c:v>
                </c:pt>
                <c:pt idx="7">
                  <c:v>754.6</c:v>
                </c:pt>
                <c:pt idx="8">
                  <c:v>1420.8</c:v>
                </c:pt>
                <c:pt idx="9">
                  <c:v>1748.6</c:v>
                </c:pt>
                <c:pt idx="11">
                  <c:v>2205.8000000000002</c:v>
                </c:pt>
                <c:pt idx="12">
                  <c:v>1187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950-48CF-A396-31BAD6953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9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0"/>
        <c:delete val="1"/>
      </c:legendEntry>
      <c:legendEntry>
        <c:idx val="1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6758763169300238"/>
          <c:y val="3.8414436108143012E-2"/>
          <c:w val="0.50289396353090043"/>
          <c:h val="0.94246596608313349"/>
        </c:manualLayout>
      </c:layout>
      <c:overlay val="1"/>
      <c:spPr>
        <a:ln w="9525"/>
      </c:spPr>
      <c:txPr>
        <a:bodyPr/>
        <a:lstStyle/>
        <a:p>
          <a:pPr>
            <a:defRPr sz="1000" b="1" baseline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353690235965775"/>
          <c:w val="0.52358964026584554"/>
          <c:h val="0.753627136602593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-0.16310520781748641"/>
                  <c:y val="-0.105643624272365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656903452678675E-2"/>
                  <c:y val="6.4939942556781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893775136436089"/>
                  <c:y val="-8.9702091727897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338188932831358E-2"/>
                  <c:y val="-0.152393365796188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9.0370694019208594E-3"/>
                  <c:y val="-9.4369571127811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9A0-49F8-9B1F-D04AE335833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Средства массовой информации </c:v>
                </c:pt>
                <c:pt idx="8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236483.7</c:v>
                </c:pt>
                <c:pt idx="1">
                  <c:v>8709.5</c:v>
                </c:pt>
                <c:pt idx="2">
                  <c:v>352968</c:v>
                </c:pt>
                <c:pt idx="3">
                  <c:v>680169.5</c:v>
                </c:pt>
                <c:pt idx="4">
                  <c:v>4060.3</c:v>
                </c:pt>
                <c:pt idx="5">
                  <c:v>361.1</c:v>
                </c:pt>
                <c:pt idx="6">
                  <c:v>65038</c:v>
                </c:pt>
                <c:pt idx="7">
                  <c:v>302.89999999999998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9A0-49F8-9B1F-D04AE3358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7"/>
        <c:delete val="1"/>
      </c:legendEntry>
      <c:layout>
        <c:manualLayout>
          <c:xMode val="edge"/>
          <c:yMode val="edge"/>
          <c:x val="0.54638276272122255"/>
          <c:y val="3.0433926355562371E-2"/>
          <c:w val="0.43460155062810379"/>
          <c:h val="0.96956607364443759"/>
        </c:manualLayout>
      </c:layout>
      <c:overlay val="0"/>
      <c:txPr>
        <a:bodyPr/>
        <a:lstStyle/>
        <a:p>
          <a:pPr>
            <a:defRPr sz="1400" b="1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ДОХОДОВ: </a:t>
          </a:r>
          <a:r>
            <a:rPr lang="en-US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1 458 530,9</a:t>
          </a:r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РАСХОДОВ:  </a:t>
          </a:r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1 348 093,0 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2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0C178-2806-4881-A3D1-3008CBD06017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11" tIns="46505" rIns="93011" bIns="4650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3011" tIns="46505" rIns="93011" bIns="4650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46E5C2-AC3E-48A2-A874-A11CA0F23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419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46E5C2-AC3E-48A2-A874-A11CA0F23B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83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F90E9-7001-4D91-8296-A9CF3172EA65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F0567-74EF-470B-B8CD-2A72335144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28776-4ED0-4BB6-828C-F370D4429B21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D1771-3435-4148-AF20-C3376165E5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3B666-C47C-40FE-B8A5-211A0A9D2D20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702B8-EEB9-4CFC-A49B-91CB941AFE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C786D7-3363-47C9-8F25-3A4F50069166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A4EB4-B6E3-4D92-A94C-28D95A579C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7D50A5-51D0-4161-9EEC-1901DB18B470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208E8-65B4-4C37-B555-5D9B385A7C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3592D1-37C3-4A6D-8E6E-4BE7742C44DD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0398E-29E1-4375-814B-6C4BF9B087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A23249-F785-4FB9-A6B0-F2C14B019E43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249D5-615F-4D56-B751-BF4692C40C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F2ADC5-B494-467A-ADC2-16C95AB76C22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57EF7-0D57-4E93-869E-BD84BC9A04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27AAA-ACB3-4EBD-B5FC-B9B0A31BF0AC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7E45A-C016-414D-82F8-C7B375980A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775488-3D1F-45B9-AB88-D7383A9A5E33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F65986-CC05-4E7A-9EAD-3635B0F9AE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3A61B2-9C9B-4971-99E2-6A6C149A4BD2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7A3DE-AE2D-47AA-BC28-61F3BA1D0E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B2C1D9-B687-4731-BE2E-F495CB6897C6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1B5D47-0482-480F-9D52-7A9388501B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20687"/>
          </a:xfrm>
          <a:prstGeom prst="rect">
            <a:avLst/>
          </a:prstGeom>
          <a:solidFill>
            <a:schemeClr val="accent1">
              <a:lumMod val="50000"/>
            </a:schemeClr>
          </a:solidFill>
          <a:ln cap="flat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miter lim="800000"/>
          </a:ln>
          <a:effectLst>
            <a:outerShdw blurRad="50800" dist="114300" dir="4920000" sx="109000" sy="109000" algn="ctr" rotWithShape="0">
              <a:srgbClr val="000000">
                <a:alpha val="0"/>
              </a:srgbClr>
            </a:outerShdw>
          </a:effectLst>
        </p:spPr>
        <p:txBody>
          <a:bodyPr anchor="ctr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по доходам за 3 квартал </a:t>
            </a: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202</a:t>
            </a:r>
            <a:r>
              <a:rPr lang="en-US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5</a:t>
            </a: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года</a:t>
            </a:r>
            <a:endParaRPr lang="ru-RU" sz="24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950602161"/>
              </p:ext>
            </p:extLst>
          </p:nvPr>
        </p:nvGraphicFramePr>
        <p:xfrm>
          <a:off x="179512" y="692696"/>
          <a:ext cx="860619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129073"/>
              </p:ext>
            </p:extLst>
          </p:nvPr>
        </p:nvGraphicFramePr>
        <p:xfrm>
          <a:off x="107504" y="4725144"/>
          <a:ext cx="8928992" cy="1830027"/>
        </p:xfrm>
        <a:graphic>
          <a:graphicData uri="http://schemas.openxmlformats.org/drawingml/2006/table">
            <a:tbl>
              <a:tblPr/>
              <a:tblGrid>
                <a:gridCol w="6686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2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06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Безвозмездные поступления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689 864,1</a:t>
                      </a:r>
                      <a:endParaRPr lang="ru-RU" sz="14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3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Безвозмездные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поступления от других бюджетов бюджетной системы РФ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690 365,3</a:t>
                      </a:r>
                      <a:endParaRPr lang="ru-RU" sz="11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469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Дотации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128 010,3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526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Субсидии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бюджетам бюджетной системы РФ (межбюджетные субсидии)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452 127,7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Субвенции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60 989,6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49 237,7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-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501,2</a:t>
                      </a:r>
                      <a:endParaRPr lang="ru-RU" sz="12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926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по расходам за 3 квартал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2025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года</a:t>
            </a:r>
            <a:endParaRPr lang="ru-RU" sz="20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795935245"/>
              </p:ext>
            </p:extLst>
          </p:nvPr>
        </p:nvGraphicFramePr>
        <p:xfrm>
          <a:off x="107504" y="980728"/>
          <a:ext cx="8715436" cy="459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5241</TotalTime>
  <Words>138</Words>
  <Application>Microsoft Office PowerPoint</Application>
  <PresentationFormat>Экран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термины и понятия</dc:title>
  <dc:creator>Alex</dc:creator>
  <cp:lastModifiedBy>Касаткина Ирина Сергеевна</cp:lastModifiedBy>
  <cp:revision>579</cp:revision>
  <cp:lastPrinted>2023-06-08T10:29:59Z</cp:lastPrinted>
  <dcterms:created xsi:type="dcterms:W3CDTF">2016-02-18T11:57:44Z</dcterms:created>
  <dcterms:modified xsi:type="dcterms:W3CDTF">2026-04-21T13:07:44Z</dcterms:modified>
</cp:coreProperties>
</file>