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7" r:id="rId1"/>
  </p:sldMasterIdLst>
  <p:notesMasterIdLst>
    <p:notesMasterId r:id="rId4"/>
  </p:notesMasterIdLst>
  <p:sldIdLst>
    <p:sldId id="261" r:id="rId2"/>
    <p:sldId id="262" r:id="rId3"/>
  </p:sldIdLst>
  <p:sldSz cx="9144000" cy="6858000" type="screen4x3"/>
  <p:notesSz cx="6799263" cy="99298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2540"/>
    <a:srgbClr val="5E02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059" autoAdjust="0"/>
    <p:restoredTop sz="94667" autoAdjust="0"/>
  </p:normalViewPr>
  <p:slideViewPr>
    <p:cSldViewPr>
      <p:cViewPr varScale="1">
        <p:scale>
          <a:sx n="109" d="100"/>
          <a:sy n="109" d="100"/>
        </p:scale>
        <p:origin x="-72" y="-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1836027324518809E-2"/>
          <c:y val="0.24297705573962075"/>
          <c:w val="0.4594735134306544"/>
          <c:h val="0.66155774334339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4"/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C950-48CF-A396-31BAD69533C4}"/>
              </c:ext>
            </c:extLst>
          </c:dPt>
          <c:dPt>
            <c:idx val="1"/>
            <c:bubble3D val="0"/>
            <c:spPr>
              <a:solidFill>
                <a:schemeClr val="accent1">
                  <a:lumMod val="50000"/>
                </a:schemeClr>
              </a:solidFill>
            </c:spPr>
          </c:dPt>
          <c:dLbls>
            <c:dLbl>
              <c:idx val="0"/>
              <c:layout>
                <c:manualLayout>
                  <c:x val="-0.14561902537592128"/>
                  <c:y val="-0.14487516046953192"/>
                </c:manualLayout>
              </c:layout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0173189297470777E-2"/>
                  <c:y val="3.922753622613360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100" b="1">
                      <a:solidFill>
                        <a:schemeClr val="tx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7944340062211037E-3"/>
                  <c:y val="8.69514248157002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C950-48CF-A396-31BAD69533C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4290899922032859E-2"/>
                  <c:y val="-4.22097327173353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C950-48CF-A396-31BAD69533C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0321082848507878E-2"/>
                  <c:y val="-6.18461106797758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elete val="1"/>
            </c:dLbl>
            <c:dLbl>
              <c:idx val="6"/>
              <c:layout>
                <c:manualLayout>
                  <c:x val="-4.7986507385962898E-2"/>
                  <c:y val="-0.106892406620184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C950-48CF-A396-31BAD69533C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9.7657848595022884E-2"/>
                  <c:y val="-0.166461675647835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1.5894025114481566E-2"/>
                  <c:y val="-0.138454217177734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C950-48CF-A396-31BAD69533C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6.0978202898146566E-2"/>
                  <c:y val="-0.1544104226514514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C950-48CF-A396-31BAD69533C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delete val="1"/>
            </c:dLbl>
            <c:dLbl>
              <c:idx val="11"/>
              <c:layout>
                <c:manualLayout>
                  <c:x val="8.7267768896573283E-2"/>
                  <c:y val="-8.22889718602694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7.3445740798192924E-2"/>
                  <c:y val="-8.62404177313634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0.10943890385873424"/>
                  <c:y val="-4.3941026005673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accent1">
                        <a:lumMod val="50000"/>
                      </a:schemeClr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Лист1!$A$2:$A$14</c:f>
              <c:strCache>
                <c:ptCount val="13"/>
                <c:pt idx="0">
                  <c:v>Налоги на прибыль, доходы</c:v>
                </c:pt>
                <c:pt idx="1">
                  <c:v>Налоги на товары (работы, услуги), реализуемые на территории Российской Федерации</c:v>
                </c:pt>
                <c:pt idx="2">
                  <c:v>Налоги на совокупный доход</c:v>
                </c:pt>
                <c:pt idx="3">
                  <c:v>Налоги на имущество</c:v>
                </c:pt>
                <c:pt idx="4">
                  <c:v>Государственная пошлина</c:v>
                </c:pt>
                <c:pt idx="5">
                  <c:v>Задолженность и перерасчеты по отмененным налогам, сборам и иным обязательным платежам </c:v>
                </c:pt>
                <c:pt idx="6">
                  <c:v>Доходы от использования имущества, находящегося в государственной и муниципальной собственности </c:v>
                </c:pt>
                <c:pt idx="7">
                  <c:v>Платежи при пользовании природными ресурсами</c:v>
                </c:pt>
                <c:pt idx="8">
                  <c:v>Доходы от оказания платных услуг (работ) и компенсации затрат государства </c:v>
                </c:pt>
                <c:pt idx="9">
                  <c:v>Доходы от продажи метериальных и нематериальных активов</c:v>
                </c:pt>
                <c:pt idx="11">
                  <c:v>Штрафы, санкции, возмещение ущерба</c:v>
                </c:pt>
                <c:pt idx="12">
                  <c:v>Прочие неналоговые доходы</c:v>
                </c:pt>
              </c:strCache>
            </c:strRef>
          </c:cat>
          <c:val>
            <c:numRef>
              <c:f>Лист1!$B$2:$B$14</c:f>
              <c:numCache>
                <c:formatCode>#,##0.0</c:formatCode>
                <c:ptCount val="13"/>
                <c:pt idx="0">
                  <c:v>782938.4</c:v>
                </c:pt>
                <c:pt idx="1">
                  <c:v>8860.7999999999993</c:v>
                </c:pt>
                <c:pt idx="2">
                  <c:v>165177.79999999999</c:v>
                </c:pt>
                <c:pt idx="3">
                  <c:v>36935</c:v>
                </c:pt>
                <c:pt idx="4">
                  <c:v>33028.300000000003</c:v>
                </c:pt>
                <c:pt idx="5">
                  <c:v>0</c:v>
                </c:pt>
                <c:pt idx="6">
                  <c:v>41018.6</c:v>
                </c:pt>
                <c:pt idx="7">
                  <c:v>897.6</c:v>
                </c:pt>
                <c:pt idx="8">
                  <c:v>1640.7</c:v>
                </c:pt>
                <c:pt idx="9">
                  <c:v>3371.5</c:v>
                </c:pt>
                <c:pt idx="11">
                  <c:v>5054.1000000000004</c:v>
                </c:pt>
                <c:pt idx="12">
                  <c:v>135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C950-48CF-A396-31BAD69533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6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7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8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9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10"/>
        <c:delete val="1"/>
      </c:legendEntry>
      <c:legendEntry>
        <c:idx val="11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46758763169300238"/>
          <c:y val="3.8414436108143012E-2"/>
          <c:w val="0.50289396353090043"/>
          <c:h val="0.94246596608313349"/>
        </c:manualLayout>
      </c:layout>
      <c:overlay val="1"/>
      <c:spPr>
        <a:ln w="9525"/>
      </c:spPr>
      <c:txPr>
        <a:bodyPr/>
        <a:lstStyle/>
        <a:p>
          <a:pPr>
            <a:defRPr sz="1000" b="1" baseline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60"/>
      <c:rAngAx val="0"/>
      <c:perspective val="5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5353690235965775"/>
          <c:w val="0.52358964026584554"/>
          <c:h val="0.7536271366025933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9"/>
          <c:dLbls>
            <c:dLbl>
              <c:idx val="0"/>
              <c:layout>
                <c:manualLayout>
                  <c:x val="-0.14416180670708845"/>
                  <c:y val="7.791912984677211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9A0-49F8-9B1F-D04AE335833F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3.6085056444680449E-2"/>
                  <c:y val="7.87735454456729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9.2908719655562841E-2"/>
                  <c:y val="-9.2468812305676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9A0-49F8-9B1F-D04AE335833F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1.4839074029113403E-2"/>
                  <c:y val="-0.1247261600184041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6.122642630844913E-3"/>
                  <c:y val="-8.3302688816697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3.2141593375248238E-2"/>
                  <c:y val="-1.69687134329952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9A0-49F8-9B1F-D04AE335833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accent1">
                        <a:lumMod val="50000"/>
                      </a:schemeClr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Образование</c:v>
                </c:pt>
                <c:pt idx="5">
                  <c:v>Культура</c:v>
                </c:pt>
                <c:pt idx="6">
                  <c:v>Социальная политика</c:v>
                </c:pt>
                <c:pt idx="7">
                  <c:v>Средства массовой информации </c:v>
                </c:pt>
                <c:pt idx="8">
                  <c:v>Обслуживание государственного и муниципального долга</c:v>
                </c:pt>
              </c:strCache>
            </c:strRef>
          </c:cat>
          <c:val>
            <c:numRef>
              <c:f>Лист1!$B$2:$B$10</c:f>
              <c:numCache>
                <c:formatCode>#,##0.0</c:formatCode>
                <c:ptCount val="9"/>
                <c:pt idx="0">
                  <c:v>338654.7</c:v>
                </c:pt>
                <c:pt idx="1">
                  <c:v>10265.1</c:v>
                </c:pt>
                <c:pt idx="2">
                  <c:v>721987.9</c:v>
                </c:pt>
                <c:pt idx="3">
                  <c:v>1170559.3999999999</c:v>
                </c:pt>
                <c:pt idx="4">
                  <c:v>6760</c:v>
                </c:pt>
                <c:pt idx="5">
                  <c:v>449.4</c:v>
                </c:pt>
                <c:pt idx="6">
                  <c:v>80679.600000000006</c:v>
                </c:pt>
                <c:pt idx="7">
                  <c:v>653</c:v>
                </c:pt>
                <c:pt idx="8">
                  <c:v>0.6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9A0-49F8-9B1F-D04AE33583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 sz="1400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400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400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 sz="1400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6"/>
        <c:txPr>
          <a:bodyPr/>
          <a:lstStyle/>
          <a:p>
            <a:pPr>
              <a:defRPr sz="1400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7"/>
        <c:delete val="1"/>
      </c:legendEntry>
      <c:layout>
        <c:manualLayout>
          <c:xMode val="edge"/>
          <c:yMode val="edge"/>
          <c:x val="0.56969771793401958"/>
          <c:y val="1.3743061737728997E-2"/>
          <c:w val="0.41128659541530682"/>
          <c:h val="0.98625693826227101"/>
        </c:manualLayout>
      </c:layout>
      <c:overlay val="0"/>
      <c:txPr>
        <a:bodyPr/>
        <a:lstStyle/>
        <a:p>
          <a:pPr>
            <a:defRPr sz="1400" b="1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0.4918</cdr:x>
      <cdr:y>0.07018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-71438" y="0"/>
          <a:ext cx="4286280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600" b="1" u="sng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ВСЕГО ДОХОДОВ: </a:t>
          </a:r>
          <a:r>
            <a:rPr lang="ru-RU" sz="1600" b="1" u="sng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2 372 875,9 </a:t>
          </a:r>
          <a:r>
            <a:rPr lang="ru-RU" sz="16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тыс. </a:t>
          </a:r>
          <a:r>
            <a:rPr lang="ru-RU" sz="1600" b="1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rPr>
            <a:t>₽</a:t>
          </a:r>
          <a:endParaRPr lang="ru-RU" sz="1600" b="1" dirty="0" smtClean="0">
            <a:solidFill>
              <a:srgbClr val="5E0231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0.4918</cdr:x>
      <cdr:y>0.07018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-71438" y="0"/>
          <a:ext cx="4286280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600" b="1" u="sng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ВСЕГО РАСХОДОВ: </a:t>
          </a:r>
          <a:r>
            <a:rPr lang="ru-RU" sz="1600" b="1" u="sng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2 330 009,7 </a:t>
          </a:r>
          <a:r>
            <a:rPr lang="ru-RU" sz="16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тыс. </a:t>
          </a:r>
          <a:r>
            <a:rPr lang="ru-RU" sz="1600" b="1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rPr>
            <a:t>₽</a:t>
          </a:r>
          <a:endParaRPr lang="ru-RU" sz="1600" b="1" dirty="0" smtClean="0">
            <a:solidFill>
              <a:srgbClr val="5E0231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347" cy="496490"/>
          </a:xfrm>
          <a:prstGeom prst="rect">
            <a:avLst/>
          </a:prstGeom>
        </p:spPr>
        <p:txBody>
          <a:bodyPr vert="horz" lIns="93011" tIns="46505" rIns="93011" bIns="4650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1342" y="2"/>
            <a:ext cx="2946347" cy="496490"/>
          </a:xfrm>
          <a:prstGeom prst="rect">
            <a:avLst/>
          </a:prstGeom>
        </p:spPr>
        <p:txBody>
          <a:bodyPr vert="horz" lIns="93011" tIns="46505" rIns="93011" bIns="4650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0C0C178-2806-4881-A3D1-3008CBD06017}" type="datetimeFigureOut">
              <a:rPr lang="ru-RU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7287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11" tIns="46505" rIns="93011" bIns="46505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vert="horz" lIns="93011" tIns="46505" rIns="93011" bIns="46505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6490"/>
          </a:xfrm>
          <a:prstGeom prst="rect">
            <a:avLst/>
          </a:prstGeom>
        </p:spPr>
        <p:txBody>
          <a:bodyPr vert="horz" lIns="93011" tIns="46505" rIns="93011" bIns="4650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6490"/>
          </a:xfrm>
          <a:prstGeom prst="rect">
            <a:avLst/>
          </a:prstGeom>
        </p:spPr>
        <p:txBody>
          <a:bodyPr vert="horz" lIns="93011" tIns="46505" rIns="93011" bIns="4650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146E5C2-AC3E-48A2-A874-A11CA0F23B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4195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46E5C2-AC3E-48A2-A874-A11CA0F23B41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2836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9F90E9-7001-4D91-8296-A9CF3172EA65}" type="datetimeFigureOut">
              <a:rPr lang="ru-RU" smtClean="0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F0567-74EF-470B-B8CD-2A72335144A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D28776-4ED0-4BB6-828C-F370D4429B21}" type="datetimeFigureOut">
              <a:rPr lang="ru-RU" smtClean="0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5D1771-3435-4148-AF20-C3376165E5E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93B666-C47C-40FE-B8A5-211A0A9D2D20}" type="datetimeFigureOut">
              <a:rPr lang="ru-RU" smtClean="0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B702B8-EEB9-4CFC-A49B-91CB941AFE3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C786D7-3363-47C9-8F25-3A4F50069166}" type="datetimeFigureOut">
              <a:rPr lang="ru-RU" smtClean="0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7A4EB4-B6E3-4D92-A94C-28D95A579CB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7D50A5-51D0-4161-9EEC-1901DB18B470}" type="datetimeFigureOut">
              <a:rPr lang="ru-RU" smtClean="0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208E8-65B4-4C37-B555-5D9B385A7C3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3592D1-37C3-4A6D-8E6E-4BE7742C44DD}" type="datetimeFigureOut">
              <a:rPr lang="ru-RU" smtClean="0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10398E-29E1-4375-814B-6C4BF9B0877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A23249-F785-4FB9-A6B0-F2C14B019E43}" type="datetimeFigureOut">
              <a:rPr lang="ru-RU" smtClean="0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B249D5-615F-4D56-B751-BF4692C40CE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F2ADC5-B494-467A-ADC2-16C95AB76C22}" type="datetimeFigureOut">
              <a:rPr lang="ru-RU" smtClean="0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57EF7-0D57-4E93-869E-BD84BC9A04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F27AAA-ACB3-4EBD-B5FC-B9B0A31BF0AC}" type="datetimeFigureOut">
              <a:rPr lang="ru-RU" smtClean="0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67E45A-C016-414D-82F8-C7B375980A4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775488-3D1F-45B9-AB88-D7383A9A5E33}" type="datetimeFigureOut">
              <a:rPr lang="ru-RU" smtClean="0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F65986-CC05-4E7A-9EAD-3635B0F9AE2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3A61B2-9C9B-4971-99E2-6A6C149A4BD2}" type="datetimeFigureOut">
              <a:rPr lang="ru-RU" smtClean="0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27A3DE-AE2D-47AA-BC28-61F3BA1D0E1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B2C1D9-B687-4731-BE2E-F495CB6897C6}" type="datetimeFigureOut">
              <a:rPr lang="ru-RU" smtClean="0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A1B5D47-0482-480F-9D52-7A9388501BE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57188" y="-71438"/>
            <a:ext cx="8572500" cy="92868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tx2"/>
              </a:solidFill>
              <a:latin typeface="+mj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0" y="1"/>
            <a:ext cx="9144000" cy="620687"/>
          </a:xfrm>
          <a:prstGeom prst="rect">
            <a:avLst/>
          </a:prstGeom>
          <a:solidFill>
            <a:schemeClr val="accent1">
              <a:lumMod val="50000"/>
            </a:schemeClr>
          </a:solidFill>
          <a:ln cap="flat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4000">
                  <a:schemeClr val="accent1">
                    <a:tint val="44500"/>
                    <a:satMod val="16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miter lim="800000"/>
          </a:ln>
          <a:effectLst>
            <a:outerShdw blurRad="50800" dist="114300" dir="4920000" sx="109000" sy="109000" algn="ctr" rotWithShape="0">
              <a:srgbClr val="000000">
                <a:alpha val="0"/>
              </a:srgbClr>
            </a:outerShdw>
          </a:effectLst>
        </p:spPr>
        <p:txBody>
          <a:bodyPr anchor="ctr">
            <a:normAutofit fontScale="85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b="1" cap="all" dirty="0" smtClean="0">
                <a:solidFill>
                  <a:schemeClr val="bg1"/>
                </a:solidFill>
                <a:effectLst>
                  <a:reflection blurRad="12700" stA="48000" endA="300" endPos="55000" dir="5400000" sy="-90000" algn="bl" rotWithShape="0"/>
                </a:effectLst>
                <a:latin typeface="Arial" pitchFamily="34" charset="0"/>
                <a:ea typeface="+mj-ea"/>
                <a:cs typeface="Arial" pitchFamily="34" charset="0"/>
              </a:rPr>
              <a:t>Сведения о ходе исполнения городского бюджета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2400" b="1" cap="all" dirty="0" smtClean="0">
                <a:solidFill>
                  <a:schemeClr val="bg1"/>
                </a:solidFill>
                <a:effectLst>
                  <a:reflection blurRad="12700" stA="48000" endA="300" endPos="55000" dir="5400000" sy="-90000" algn="bl" rotWithShape="0"/>
                </a:effectLst>
                <a:latin typeface="Arial" pitchFamily="34" charset="0"/>
                <a:ea typeface="+mj-ea"/>
                <a:cs typeface="Arial" pitchFamily="34" charset="0"/>
              </a:rPr>
              <a:t>по доходам за </a:t>
            </a:r>
            <a:r>
              <a:rPr lang="ru-RU" sz="2400" b="1" cap="all" dirty="0" smtClean="0">
                <a:solidFill>
                  <a:schemeClr val="bg1"/>
                </a:solidFill>
                <a:effectLst>
                  <a:reflection blurRad="12700" stA="48000" endA="300" endPos="55000" dir="5400000" sy="-90000" algn="bl" rotWithShape="0"/>
                </a:effectLst>
                <a:latin typeface="Arial" pitchFamily="34" charset="0"/>
                <a:ea typeface="+mj-ea"/>
                <a:cs typeface="Arial" pitchFamily="34" charset="0"/>
              </a:rPr>
              <a:t>2025 </a:t>
            </a:r>
            <a:r>
              <a:rPr lang="ru-RU" sz="2400" b="1" cap="all" dirty="0" smtClean="0">
                <a:solidFill>
                  <a:schemeClr val="bg1"/>
                </a:solidFill>
                <a:effectLst>
                  <a:reflection blurRad="12700" stA="48000" endA="300" endPos="55000" dir="5400000" sy="-90000" algn="bl" rotWithShape="0"/>
                </a:effectLst>
                <a:latin typeface="Arial" pitchFamily="34" charset="0"/>
                <a:ea typeface="+mj-ea"/>
                <a:cs typeface="Arial" pitchFamily="34" charset="0"/>
              </a:rPr>
              <a:t>год</a:t>
            </a:r>
            <a:endParaRPr lang="ru-RU" sz="2400" b="1" cap="all" dirty="0">
              <a:solidFill>
                <a:schemeClr val="bg1"/>
              </a:solidFill>
              <a:effectLst>
                <a:reflection blurRad="12700" stA="48000" endA="300" endPos="55000" dir="5400000" sy="-90000" algn="bl" rotWithShape="0"/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1509506801"/>
              </p:ext>
            </p:extLst>
          </p:nvPr>
        </p:nvGraphicFramePr>
        <p:xfrm>
          <a:off x="179512" y="692696"/>
          <a:ext cx="8606190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196916"/>
              </p:ext>
            </p:extLst>
          </p:nvPr>
        </p:nvGraphicFramePr>
        <p:xfrm>
          <a:off x="107504" y="4725144"/>
          <a:ext cx="8928992" cy="1830027"/>
        </p:xfrm>
        <a:graphic>
          <a:graphicData uri="http://schemas.openxmlformats.org/drawingml/2006/table">
            <a:tbl>
              <a:tblPr/>
              <a:tblGrid>
                <a:gridCol w="668600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429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7061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chemeClr val="bg1"/>
                          </a:solidFill>
                          <a:latin typeface="Times New Roman"/>
                        </a:rPr>
                        <a:t>Безвозмездные поступления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bg1"/>
                          </a:solidFill>
                          <a:latin typeface="Times New Roman"/>
                        </a:rPr>
                        <a:t>1</a:t>
                      </a:r>
                      <a:r>
                        <a:rPr lang="ru-RU" sz="1400" b="1" i="0" u="none" strike="noStrike" baseline="0" dirty="0" smtClean="0">
                          <a:solidFill>
                            <a:schemeClr val="bg1"/>
                          </a:solidFill>
                          <a:latin typeface="Times New Roman"/>
                        </a:rPr>
                        <a:t> 293 818,1</a:t>
                      </a:r>
                      <a:endParaRPr lang="ru-RU" sz="1400" b="1" i="0" u="none" strike="noStrike" dirty="0" smtClean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3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Безвозмездные</a:t>
                      </a:r>
                      <a:r>
                        <a:rPr lang="ru-RU" sz="11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 поступления от других бюджетов бюджетной системы РФ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1 295 340,9</a:t>
                      </a:r>
                      <a:endParaRPr lang="ru-RU" sz="1100" b="1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4694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Дотации бюджетам бюджетной системы РФ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170 680,4</a:t>
                      </a:r>
                      <a:endParaRPr lang="ru-RU" sz="100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5260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Субсидии</a:t>
                      </a:r>
                      <a:r>
                        <a:rPr lang="ru-RU" sz="10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 бюджетам бюджетной системы РФ (межбюджетные субсидии)</a:t>
                      </a:r>
                      <a:endParaRPr lang="ru-RU" sz="100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889</a:t>
                      </a:r>
                      <a:r>
                        <a:rPr lang="ru-RU" sz="10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 037,4</a:t>
                      </a:r>
                      <a:endParaRPr lang="ru-RU" sz="100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5197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Субвенции бюджетам бюджетной системы РФ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62</a:t>
                      </a:r>
                      <a:r>
                        <a:rPr lang="ru-RU" sz="10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 053,0</a:t>
                      </a:r>
                      <a:endParaRPr lang="ru-RU" sz="100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197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Иные межбюджетные трансферты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173</a:t>
                      </a:r>
                      <a:r>
                        <a:rPr lang="ru-RU" sz="10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 570,1</a:t>
                      </a:r>
                      <a:endParaRPr lang="ru-RU" sz="100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21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Возврат остатков субсидий, субвенций и иных межбюджетных трансфертов, имеющих целевое назначение, прошлых лет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- 1</a:t>
                      </a:r>
                      <a:r>
                        <a:rPr lang="ru-RU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 522,8</a:t>
                      </a:r>
                      <a:endParaRPr lang="ru-RU" sz="1200" b="1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57188" y="-71438"/>
            <a:ext cx="8572500" cy="92868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tx2"/>
              </a:solidFill>
              <a:latin typeface="+mj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0" y="1"/>
            <a:ext cx="9144000" cy="69269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anchor="ctr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000" b="1" cap="all" dirty="0" smtClean="0">
                <a:solidFill>
                  <a:schemeClr val="bg1"/>
                </a:solidFill>
                <a:effectLst>
                  <a:reflection blurRad="12700" stA="48000" endA="300" endPos="55000" dir="5400000" sy="-90000" algn="bl" rotWithShape="0"/>
                </a:effectLst>
                <a:latin typeface="Arial" pitchFamily="34" charset="0"/>
                <a:ea typeface="+mj-ea"/>
                <a:cs typeface="Arial" pitchFamily="34" charset="0"/>
              </a:rPr>
              <a:t>Сведения о ходе исполнения городского бюджета по расходам за </a:t>
            </a:r>
            <a:r>
              <a:rPr lang="ru-RU" sz="2000" b="1" cap="all" dirty="0" smtClean="0">
                <a:solidFill>
                  <a:schemeClr val="bg1"/>
                </a:solidFill>
                <a:effectLst>
                  <a:reflection blurRad="12700" stA="48000" endA="300" endPos="55000" dir="5400000" sy="-90000" algn="bl" rotWithShape="0"/>
                </a:effectLst>
                <a:latin typeface="Arial" pitchFamily="34" charset="0"/>
                <a:cs typeface="Arial" pitchFamily="34" charset="0"/>
              </a:rPr>
              <a:t>2025 </a:t>
            </a:r>
            <a:r>
              <a:rPr lang="ru-RU" sz="2000" b="1" cap="all" dirty="0" smtClean="0">
                <a:solidFill>
                  <a:schemeClr val="bg1"/>
                </a:solidFill>
                <a:effectLst>
                  <a:reflection blurRad="12700" stA="48000" endA="300" endPos="55000" dir="5400000" sy="-90000" algn="bl" rotWithShape="0"/>
                </a:effectLst>
                <a:latin typeface="Arial" pitchFamily="34" charset="0"/>
                <a:cs typeface="Arial" pitchFamily="34" charset="0"/>
              </a:rPr>
              <a:t>год</a:t>
            </a:r>
            <a:endParaRPr lang="ru-RU" sz="2000" b="1" cap="all" dirty="0">
              <a:solidFill>
                <a:schemeClr val="bg1"/>
              </a:solidFill>
              <a:effectLst>
                <a:reflection blurRad="12700" stA="48000" endA="300" endPos="55000" dir="5400000" sy="-9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3385791656"/>
              </p:ext>
            </p:extLst>
          </p:nvPr>
        </p:nvGraphicFramePr>
        <p:xfrm>
          <a:off x="107504" y="980728"/>
          <a:ext cx="8715436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5257</TotalTime>
  <Words>136</Words>
  <Application>Microsoft Office PowerPoint</Application>
  <PresentationFormat>Экран (4:3)</PresentationFormat>
  <Paragraphs>37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термины и понятия</dc:title>
  <dc:creator>Alex</dc:creator>
  <cp:lastModifiedBy>Касаткина Ирина Сергеевна</cp:lastModifiedBy>
  <cp:revision>583</cp:revision>
  <cp:lastPrinted>2023-06-08T10:29:59Z</cp:lastPrinted>
  <dcterms:created xsi:type="dcterms:W3CDTF">2016-02-18T11:57:44Z</dcterms:created>
  <dcterms:modified xsi:type="dcterms:W3CDTF">2026-04-21T13:26:25Z</dcterms:modified>
</cp:coreProperties>
</file>