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78" r:id="rId2"/>
    <p:sldId id="258" r:id="rId3"/>
    <p:sldId id="289" r:id="rId4"/>
    <p:sldId id="290" r:id="rId5"/>
    <p:sldId id="275" r:id="rId6"/>
    <p:sldId id="286" r:id="rId7"/>
    <p:sldId id="274" r:id="rId8"/>
    <p:sldId id="261" r:id="rId9"/>
    <p:sldId id="287" r:id="rId10"/>
    <p:sldId id="260" r:id="rId11"/>
    <p:sldId id="291" r:id="rId12"/>
    <p:sldId id="292" r:id="rId13"/>
    <p:sldId id="293" r:id="rId14"/>
    <p:sldId id="263" r:id="rId15"/>
    <p:sldId id="294" r:id="rId16"/>
    <p:sldId id="295" r:id="rId17"/>
    <p:sldId id="296" r:id="rId18"/>
    <p:sldId id="265" r:id="rId19"/>
    <p:sldId id="297" r:id="rId20"/>
    <p:sldId id="298" r:id="rId21"/>
    <p:sldId id="312" r:id="rId22"/>
    <p:sldId id="313" r:id="rId23"/>
    <p:sldId id="314" r:id="rId24"/>
    <p:sldId id="270" r:id="rId25"/>
    <p:sldId id="279" r:id="rId26"/>
    <p:sldId id="280" r:id="rId27"/>
    <p:sldId id="281" r:id="rId28"/>
    <p:sldId id="282" r:id="rId29"/>
    <p:sldId id="283" r:id="rId30"/>
    <p:sldId id="299" r:id="rId31"/>
    <p:sldId id="315" r:id="rId32"/>
    <p:sldId id="284" r:id="rId33"/>
    <p:sldId id="301" r:id="rId34"/>
    <p:sldId id="302" r:id="rId35"/>
    <p:sldId id="316" r:id="rId36"/>
    <p:sldId id="317" r:id="rId37"/>
    <p:sldId id="318" r:id="rId38"/>
    <p:sldId id="319" r:id="rId39"/>
    <p:sldId id="271" r:id="rId40"/>
    <p:sldId id="303" r:id="rId41"/>
    <p:sldId id="320" r:id="rId42"/>
    <p:sldId id="304" r:id="rId43"/>
    <p:sldId id="321" r:id="rId44"/>
    <p:sldId id="272" r:id="rId45"/>
    <p:sldId id="305" r:id="rId46"/>
    <p:sldId id="322" r:id="rId47"/>
    <p:sldId id="323" r:id="rId48"/>
    <p:sldId id="273" r:id="rId49"/>
    <p:sldId id="307" r:id="rId50"/>
    <p:sldId id="306" r:id="rId51"/>
    <p:sldId id="268" r:id="rId52"/>
    <p:sldId id="309" r:id="rId53"/>
    <p:sldId id="324" r:id="rId54"/>
    <p:sldId id="285" r:id="rId55"/>
    <p:sldId id="325" r:id="rId56"/>
    <p:sldId id="310" r:id="rId57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E1FFFF"/>
    <a:srgbClr val="79DCFF"/>
    <a:srgbClr val="CCECFF"/>
    <a:srgbClr val="0046AC"/>
    <a:srgbClr val="0062F2"/>
    <a:srgbClr val="0077EE"/>
    <a:srgbClr val="2D96FF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68" autoAdjust="0"/>
  </p:normalViewPr>
  <p:slideViewPr>
    <p:cSldViewPr>
      <p:cViewPr>
        <p:scale>
          <a:sx n="100" d="100"/>
          <a:sy n="100" d="100"/>
        </p:scale>
        <p:origin x="-2814" y="-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646283941160535E-2"/>
          <c:y val="6.5585875984251973E-2"/>
          <c:w val="0.67502112338395148"/>
          <c:h val="0.752989696301550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</c:v>
                </c:pt>
                <c:pt idx="2">
                  <c:v>2023 год </c:v>
                </c:pt>
                <c:pt idx="3">
                  <c:v>2024 год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656.2</c:v>
                </c:pt>
                <c:pt idx="1">
                  <c:v>648.5</c:v>
                </c:pt>
                <c:pt idx="2">
                  <c:v>563</c:v>
                </c:pt>
                <c:pt idx="3">
                  <c:v>563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F7-41BD-BDA4-ECFF27BAEF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</c:v>
                </c:pt>
                <c:pt idx="2">
                  <c:v>2023 год </c:v>
                </c:pt>
                <c:pt idx="3">
                  <c:v>2024 год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42.4</c:v>
                </c:pt>
                <c:pt idx="1">
                  <c:v>32.299999999999997</c:v>
                </c:pt>
                <c:pt idx="2">
                  <c:v>32.6</c:v>
                </c:pt>
                <c:pt idx="3">
                  <c:v>33.1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F7-41BD-BDA4-ECFF27BAE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3276800"/>
        <c:axId val="215233024"/>
        <c:axId val="0"/>
      </c:bar3DChart>
      <c:catAx>
        <c:axId val="32327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5233024"/>
        <c:crosses val="autoZero"/>
        <c:auto val="1"/>
        <c:lblAlgn val="ctr"/>
        <c:lblOffset val="100"/>
        <c:noMultiLvlLbl val="0"/>
      </c:catAx>
      <c:valAx>
        <c:axId val="2152330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23276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37308591728293"/>
          <c:y val="0.39534859234957914"/>
          <c:w val="0.26689480301646701"/>
          <c:h val="0.21852473908127856"/>
        </c:manualLayout>
      </c:layout>
      <c:overlay val="0"/>
      <c:txPr>
        <a:bodyPr/>
        <a:lstStyle/>
        <a:p>
          <a:pPr>
            <a:defRPr sz="16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570.70000000000005</c:v>
                </c:pt>
                <c:pt idx="1">
                  <c:v>567</c:v>
                </c:pt>
                <c:pt idx="2">
                  <c:v>477.56</c:v>
                </c:pt>
                <c:pt idx="3">
                  <c:v>477.56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C2-45C2-92DE-5FAD116AC8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5.2023000000000001</c:v>
                </c:pt>
                <c:pt idx="1">
                  <c:v>5.54</c:v>
                </c:pt>
                <c:pt idx="2">
                  <c:v>6.51</c:v>
                </c:pt>
                <c:pt idx="3">
                  <c:v>6.51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C2-45C2-92DE-5FAD116AC8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 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50.74</c:v>
                </c:pt>
                <c:pt idx="1">
                  <c:v>45.51</c:v>
                </c:pt>
                <c:pt idx="2">
                  <c:v>48.42</c:v>
                </c:pt>
                <c:pt idx="3">
                  <c:v>48.42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C2-45C2-92DE-5FAD116AC8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23.52</c:v>
                </c:pt>
                <c:pt idx="1">
                  <c:v>25.4</c:v>
                </c:pt>
                <c:pt idx="2">
                  <c:v>25.47</c:v>
                </c:pt>
                <c:pt idx="3">
                  <c:v>25.47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C2-45C2-92DE-5FAD116AC8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6</c:v>
                </c:pt>
                <c:pt idx="1">
                  <c:v>5.0200000000000999</c:v>
                </c:pt>
                <c:pt idx="2">
                  <c:v>5.0199999999999996</c:v>
                </c:pt>
                <c:pt idx="3">
                  <c:v>5.0199999999999996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C2-45C2-92DE-5FAD116AC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3316224"/>
        <c:axId val="215235328"/>
        <c:axId val="0"/>
      </c:bar3DChart>
      <c:catAx>
        <c:axId val="3233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5235328"/>
        <c:crosses val="autoZero"/>
        <c:auto val="1"/>
        <c:lblAlgn val="ctr"/>
        <c:lblOffset val="100"/>
        <c:noMultiLvlLbl val="0"/>
      </c:catAx>
      <c:valAx>
        <c:axId val="215235328"/>
        <c:scaling>
          <c:orientation val="minMax"/>
        </c:scaling>
        <c:delete val="1"/>
        <c:axPos val="l"/>
        <c:majorGridlines/>
        <c:numFmt formatCode="#\ ##0.0" sourceLinked="1"/>
        <c:majorTickMark val="none"/>
        <c:minorTickMark val="none"/>
        <c:tickLblPos val="nextTo"/>
        <c:crossAx val="323316224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5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5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27.589300000000001</c:v>
                </c:pt>
                <c:pt idx="1">
                  <c:v>29.24</c:v>
                </c:pt>
                <c:pt idx="2">
                  <c:v>29.49</c:v>
                </c:pt>
                <c:pt idx="3">
                  <c:v>29.91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81-40E0-8DFE-74F510A2C0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1.6768000000000001</c:v>
                </c:pt>
                <c:pt idx="1">
                  <c:v>1.1399999999999999</c:v>
                </c:pt>
                <c:pt idx="2">
                  <c:v>1.21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81-40E0-8DFE-74F510A2C0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2.1273</c:v>
                </c:pt>
                <c:pt idx="1">
                  <c:v>1.88</c:v>
                </c:pt>
                <c:pt idx="2">
                  <c:v>1.88</c:v>
                </c:pt>
                <c:pt idx="3">
                  <c:v>1.88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81-40E0-8DFE-74F510A2C0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81-40E0-8DFE-74F510A2C04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81-40E0-8DFE-74F510A2C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3325440"/>
        <c:axId val="215245952"/>
        <c:axId val="0"/>
      </c:bar3DChart>
      <c:catAx>
        <c:axId val="32332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5245952"/>
        <c:crosses val="autoZero"/>
        <c:auto val="1"/>
        <c:lblAlgn val="ctr"/>
        <c:lblOffset val="100"/>
        <c:noMultiLvlLbl val="0"/>
      </c:catAx>
      <c:valAx>
        <c:axId val="215245952"/>
        <c:scaling>
          <c:orientation val="minMax"/>
        </c:scaling>
        <c:delete val="1"/>
        <c:axPos val="l"/>
        <c:majorGridlines/>
        <c:numFmt formatCode="#,##0.0" sourceLinked="1"/>
        <c:majorTickMark val="none"/>
        <c:minorTickMark val="none"/>
        <c:tickLblPos val="nextTo"/>
        <c:crossAx val="323325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48413266311812"/>
          <c:y val="2.960613803853444E-2"/>
          <c:w val="0.32384870316134245"/>
          <c:h val="0.94078772392293109"/>
        </c:manualLayout>
      </c:layout>
      <c:overlay val="0"/>
      <c:txPr>
        <a:bodyPr/>
        <a:lstStyle/>
        <a:p>
          <a:pPr>
            <a:defRPr sz="110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30.9</c:v>
                </c:pt>
                <c:pt idx="1">
                  <c:v>41.18</c:v>
                </c:pt>
                <c:pt idx="2">
                  <c:v>131.1</c:v>
                </c:pt>
                <c:pt idx="3">
                  <c:v>131.1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15-44C7-8962-BF8ACC6537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#,##0.00\ _₽</c:formatCode>
                <c:ptCount val="4"/>
                <c:pt idx="0">
                  <c:v>141.5</c:v>
                </c:pt>
                <c:pt idx="1">
                  <c:v>182.51</c:v>
                </c:pt>
                <c:pt idx="2">
                  <c:v>231.82</c:v>
                </c:pt>
                <c:pt idx="3">
                  <c:v>78.650000000000006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15-44C7-8962-BF8ACC6537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#,##0.00\ _₽</c:formatCode>
                <c:ptCount val="4"/>
                <c:pt idx="0">
                  <c:v>38.9</c:v>
                </c:pt>
                <c:pt idx="1">
                  <c:v>10.29</c:v>
                </c:pt>
                <c:pt idx="2">
                  <c:v>4.7300000000000004</c:v>
                </c:pt>
                <c:pt idx="3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5-44C7-8962-BF8ACC6537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#,##0.00\ _₽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3843584"/>
        <c:axId val="215248256"/>
        <c:axId val="0"/>
      </c:bar3DChart>
      <c:catAx>
        <c:axId val="32384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5248256"/>
        <c:crosses val="autoZero"/>
        <c:auto val="1"/>
        <c:lblAlgn val="ctr"/>
        <c:lblOffset val="100"/>
        <c:noMultiLvlLbl val="0"/>
      </c:catAx>
      <c:valAx>
        <c:axId val="215248256"/>
        <c:scaling>
          <c:orientation val="minMax"/>
        </c:scaling>
        <c:delete val="1"/>
        <c:axPos val="l"/>
        <c:majorGridlines/>
        <c:numFmt formatCode="#,##0.00\ _₽" sourceLinked="1"/>
        <c:majorTickMark val="out"/>
        <c:minorTickMark val="none"/>
        <c:tickLblPos val="nextTo"/>
        <c:crossAx val="32384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18913695918779"/>
          <c:y val="6.5662984149006023E-2"/>
          <c:w val="0.33452721242673894"/>
          <c:h val="0.86316268915370598"/>
        </c:manualLayout>
      </c:layout>
      <c:overlay val="0"/>
      <c:txPr>
        <a:bodyPr/>
        <a:lstStyle/>
        <a:p>
          <a:pPr>
            <a:defRPr sz="1300" b="1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885195762562326E-2"/>
          <c:y val="7.7271941870299468E-2"/>
          <c:w val="0.36091239628836758"/>
          <c:h val="0.47377365611444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64800573045572"/>
                  <c:y val="3.1524646411528454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B-4724-9AE8-0E1849FB5F34}"/>
                </c:ext>
              </c:extLst>
            </c:dLbl>
            <c:dLbl>
              <c:idx val="1"/>
              <c:layout>
                <c:manualLayout>
                  <c:x val="1.2451581010139809E-2"/>
                  <c:y val="2.61285280836533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41-4AE7-A34E-17D41318C3F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55159790835568E-2"/>
                  <c:y val="6.6191884644542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41-4AE7-A34E-17D41318C3FF}"/>
                </c:ext>
              </c:extLst>
            </c:dLbl>
            <c:dLbl>
              <c:idx val="4"/>
              <c:layout>
                <c:manualLayout>
                  <c:x val="-1.6303043826129498E-2"/>
                  <c:y val="8.55324655482927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3002924978457112E-2"/>
                      <c:h val="4.08637540655043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641-4AE7-A34E-17D41318C3FF}"/>
                </c:ext>
              </c:extLst>
            </c:dLbl>
            <c:dLbl>
              <c:idx val="5"/>
              <c:layout>
                <c:manualLayout>
                  <c:x val="0"/>
                  <c:y val="2.2854980726687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641-4AE7-A34E-17D41318C3FF}"/>
                </c:ext>
              </c:extLst>
            </c:dLbl>
            <c:dLbl>
              <c:idx val="6"/>
              <c:layout>
                <c:manualLayout>
                  <c:x val="7.8924470577032058E-4"/>
                  <c:y val="-0.119148052394491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3579611602447E-2"/>
                  <c:y val="3.0859978862958101E-2"/>
                </c:manualLayout>
              </c:layout>
              <c:spPr/>
              <c:txPr>
                <a:bodyPr/>
                <a:lstStyle/>
                <a:p>
                  <a:pPr>
                    <a:defRPr sz="13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641-4AE7-A34E-17D41318C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305.2</c:v>
                </c:pt>
                <c:pt idx="1">
                  <c:v>4.0999999999999996</c:v>
                </c:pt>
                <c:pt idx="2">
                  <c:v>252</c:v>
                </c:pt>
                <c:pt idx="3">
                  <c:v>5.4</c:v>
                </c:pt>
                <c:pt idx="4">
                  <c:v>5.4</c:v>
                </c:pt>
                <c:pt idx="5">
                  <c:v>57.5</c:v>
                </c:pt>
                <c:pt idx="6">
                  <c:v>0.6</c:v>
                </c:pt>
                <c:pt idx="7">
                  <c:v>289.2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41-4AE7-A34E-17D41318C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159191929188076"/>
          <c:y val="1.9576147404096387E-2"/>
          <c:w val="0.5384080807081193"/>
          <c:h val="0.45273613516793854"/>
        </c:manualLayout>
      </c:layout>
      <c:overlay val="0"/>
      <c:spPr>
        <a:ln>
          <a:noFill/>
        </a:ln>
      </c:spPr>
      <c:txPr>
        <a:bodyPr/>
        <a:lstStyle/>
        <a:p>
          <a:pPr>
            <a:defRPr sz="1000"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 sz="18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33421264362945E-2"/>
          <c:y val="0.15512617461108971"/>
          <c:w val="0.66779836353465605"/>
          <c:h val="0.781396382314109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0-953F-41BB-AC23-ECC7CABEC238}"/>
              </c:ext>
            </c:extLst>
          </c:dPt>
          <c:dPt>
            <c:idx val="2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1-953F-41BB-AC23-ECC7CABEC238}"/>
              </c:ext>
            </c:extLst>
          </c:dPt>
          <c:dPt>
            <c:idx val="7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2-953F-41BB-AC23-ECC7CABEC23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668592974653127E-3"/>
                  <c:y val="8.0568098253633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3F-41BB-AC23-ECC7CABEC23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368175465883907"/>
                  <c:y val="4.9238973447394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3F-41BB-AC23-ECC7CABEC238}"/>
                </c:ext>
              </c:extLst>
            </c:dLbl>
            <c:dLbl>
              <c:idx val="4"/>
              <c:layout>
                <c:manualLayout>
                  <c:x val="-7.0967017309967476E-2"/>
                  <c:y val="2.21860765470503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3F-41BB-AC23-ECC7CABEC238}"/>
                </c:ext>
              </c:extLst>
            </c:dLbl>
            <c:dLbl>
              <c:idx val="5"/>
              <c:layout>
                <c:manualLayout>
                  <c:x val="-0.14518050625953841"/>
                  <c:y val="4.96743417398066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3F-41BB-AC23-ECC7CABEC238}"/>
                </c:ext>
              </c:extLst>
            </c:dLbl>
            <c:dLbl>
              <c:idx val="6"/>
              <c:layout>
                <c:manualLayout>
                  <c:x val="-6.4328622355800627E-2"/>
                  <c:y val="-0.127777469170092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3F-41BB-AC23-ECC7CABEC238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260.2</c:v>
                </c:pt>
                <c:pt idx="1">
                  <c:v>3.78</c:v>
                </c:pt>
                <c:pt idx="2">
                  <c:v>247.84</c:v>
                </c:pt>
                <c:pt idx="3">
                  <c:v>6.03</c:v>
                </c:pt>
                <c:pt idx="4">
                  <c:v>4.6100000000000003</c:v>
                </c:pt>
                <c:pt idx="5">
                  <c:v>58.39</c:v>
                </c:pt>
                <c:pt idx="6">
                  <c:v>0.56999999999999995</c:v>
                </c:pt>
                <c:pt idx="7">
                  <c:v>365.11</c:v>
                </c:pt>
                <c:pt idx="8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3F-41BB-AC23-ECC7CABEC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228745362386991E-2"/>
          <c:y val="0.12326485868314555"/>
          <c:w val="0.74252799986065399"/>
          <c:h val="0.876735141316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7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0-57C5-4635-9803-5C6A4E42925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668592974653127E-3"/>
                  <c:y val="8.0568098253633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C5-4635-9803-5C6A4E42925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558273353040015E-2"/>
                  <c:y val="0.185772064915140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7C5-4635-9803-5C6A4E429253}"/>
                </c:ext>
              </c:extLst>
            </c:dLbl>
            <c:dLbl>
              <c:idx val="4"/>
              <c:layout>
                <c:manualLayout>
                  <c:x val="-4.6091145155905934E-2"/>
                  <c:y val="0.149851605304079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C5-4635-9803-5C6A4E429253}"/>
                </c:ext>
              </c:extLst>
            </c:dLbl>
            <c:dLbl>
              <c:idx val="5"/>
              <c:layout>
                <c:manualLayout>
                  <c:x val="-1.3298497124849115E-2"/>
                  <c:y val="6.9309439511049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7C5-4635-9803-5C6A4E429253}"/>
                </c:ext>
              </c:extLst>
            </c:dLbl>
            <c:dLbl>
              <c:idx val="6"/>
              <c:layout>
                <c:manualLayout>
                  <c:x val="-6.0484960945028721E-3"/>
                  <c:y val="-0.136554317450259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7C5-4635-9803-5C6A4E429253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6574428454817619E-2"/>
                  <c:y val="4.66432849406941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7C5-4635-9803-5C6A4E429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258.2</c:v>
                </c:pt>
                <c:pt idx="1">
                  <c:v>3.8</c:v>
                </c:pt>
                <c:pt idx="2">
                  <c:v>242.6</c:v>
                </c:pt>
                <c:pt idx="3">
                  <c:v>5.5</c:v>
                </c:pt>
                <c:pt idx="4">
                  <c:v>4.7</c:v>
                </c:pt>
                <c:pt idx="5">
                  <c:v>59.2</c:v>
                </c:pt>
                <c:pt idx="6">
                  <c:v>0.6</c:v>
                </c:pt>
                <c:pt idx="7">
                  <c:v>200.7</c:v>
                </c:pt>
                <c:pt idx="8">
                  <c:v>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7C5-4635-9803-5C6A4E429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0.0084</cdr:x>
      <cdr:y>0.00211</cdr:y>
    </cdr:from>
    <cdr:to>
      <cdr:x>0.41176</cdr:x>
      <cdr:y>0.08816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978" y="9281"/>
          <a:ext cx="3456413" cy="378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2022 год: Всего расходов 919,4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0.01754</cdr:x>
      <cdr:y>0</cdr:y>
    </cdr:from>
    <cdr:to>
      <cdr:x>0.87719</cdr:x>
      <cdr:y>0.16272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992" y="0"/>
          <a:ext cx="3528408" cy="377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2023 год: Всего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расходов 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964,7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0.13326</cdr:x>
      <cdr:y>0</cdr:y>
    </cdr:from>
    <cdr:to>
      <cdr:x>0.91717</cdr:x>
      <cdr:y>0.13287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" y="0"/>
          <a:ext cx="3600400" cy="34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2024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год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Всего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расходов 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811,7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3713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>
              <a:defRPr sz="1200"/>
            </a:lvl1pPr>
          </a:lstStyle>
          <a:p>
            <a:fld id="{083C2075-DA76-4FE2-98E0-0307A2899FB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4" tIns="45912" rIns="91824" bIns="4591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824" tIns="45912" rIns="91824" bIns="459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378824"/>
            <a:ext cx="2945660" cy="493713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>
              <a:defRPr sz="1200"/>
            </a:lvl1pPr>
          </a:lstStyle>
          <a:p>
            <a:fld id="{CF58E687-6B80-4EC8-B7AF-7CBDB64BCA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5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37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00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5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13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8CD-2A98-4A5D-B563-DF306404047F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8B9F-96BB-41D4-8DEF-09AAB93ECC93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B9E-38DA-4101-8D30-22E9CA2C6F71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4B8-49FC-4F34-9F6B-256676B15C02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B386-77BB-42B5-A5CC-C6446EAEE243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8CBA-784B-4F90-B2A3-D8990CB21FBC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93F2-53FA-4ACB-B071-C327B2159E9D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1A27-30E8-40D8-BB0A-23338C190C6D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BD45-32BB-47FC-98DC-511F98CB48BB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97FD-70D2-4B06-A7E6-F59BAB77C397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494B-9F7B-4494-BCEA-6F04FB02CCFC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1B06-01A6-4DA9-A585-7CA1A944B944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#P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#P2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355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#P508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63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#P736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826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#P165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581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#P38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#P250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#P411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#P554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#P747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#P36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52BEAE13E4A5A5A3061378CE27B60278F48A9EA755D8271ED855B514E69D2F7ECE8AC0446FF3D38AEFF386B2F8c3d6N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#P321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#P462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#P38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204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#P295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gorfinup@a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dm-nmar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152" y="1221600"/>
            <a:ext cx="6244056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Проект бюджета муниципального образования "Городской округ "Город Нарьян-Мар" на 2022 год и на плановый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период 2023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и 2024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годов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" y="19782"/>
            <a:ext cx="398587" cy="41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9783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Администрация муниципального образования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"Городской округ "Город Нарьян-Мар"</a:t>
            </a:r>
          </a:p>
        </p:txBody>
      </p:sp>
      <p:pic>
        <p:nvPicPr>
          <p:cNvPr id="1026" name="Picture 2" descr="https://www.adm-nmar.ru/upload/iblock/04b/fv5q2iq893sv23ej7rbzkzr2qyy51fuy/ADM_268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0" r="17010"/>
          <a:stretch/>
        </p:blipFill>
        <p:spPr bwMode="auto">
          <a:xfrm>
            <a:off x="6522720" y="0"/>
            <a:ext cx="26212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0"/>
            <a:ext cx="5499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  <a:endParaRPr lang="ru-RU" sz="2400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34423764"/>
              </p:ext>
            </p:extLst>
          </p:nvPr>
        </p:nvGraphicFramePr>
        <p:xfrm>
          <a:off x="323528" y="551412"/>
          <a:ext cx="8496944" cy="2092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705145"/>
              </p:ext>
            </p:extLst>
          </p:nvPr>
        </p:nvGraphicFramePr>
        <p:xfrm>
          <a:off x="179512" y="2931790"/>
          <a:ext cx="8647790" cy="2122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/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3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30,9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41,2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131,1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131,1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141,5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182,5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231,8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78,7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Возврат остатков субсидий, субвенций  и иных межбюджетных трансфертов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-1,4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234,0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367,6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214,7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2643758"/>
            <a:ext cx="3770894" cy="2389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461399"/>
              </p:ext>
            </p:extLst>
          </p:nvPr>
        </p:nvGraphicFramePr>
        <p:xfrm>
          <a:off x="179511" y="699542"/>
          <a:ext cx="8784978" cy="4008031"/>
        </p:xfrm>
        <a:graphic>
          <a:graphicData uri="http://schemas.openxmlformats.org/drawingml/2006/table">
            <a:tbl>
              <a:tblPr/>
              <a:tblGrid>
                <a:gridCol w="5814390"/>
                <a:gridCol w="1109362"/>
                <a:gridCol w="942777"/>
                <a:gridCol w="918449"/>
              </a:tblGrid>
              <a:tr h="63164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₽</a:t>
                      </a:r>
                    </a:p>
                  </a:txBody>
                  <a:tcPr marL="91443" marR="91443"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8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680 734,7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595 552,3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596 042,7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Налог на доходы физических лиц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567 013,5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477 558,6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477 558,6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3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Акцизы по подакцизным товарам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5 539,7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5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Доходы от уплаты акцизов на дизельное топливо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2 546,7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Доходы от уплаты акцизов на моторные масла для дизельных и (или) карбюраторных (инжекторных) двигателей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Доходы от уплаты акцизов на автомобильный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3 341,4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Доходы от уплаты акцизов на прямогонный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- 362,8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Налог на совокупный доход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509,5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48 418,7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48 418,7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40 459,5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43 368,7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43 368,7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32 286,7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34 608,2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34 608,2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8 172,8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8 760,5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8 760,5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0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Единый сельскохозяйственный налог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3 000,0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3 000,0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2 050,0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2 050,0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2 050,0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5620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2023-2024 </a:t>
            </a:r>
          </a:p>
          <a:p>
            <a:pPr algn="ctr">
              <a:defRPr/>
            </a:pP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по видам доходов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352" y="1563638"/>
            <a:ext cx="8862600" cy="20349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4352" y="1767131"/>
            <a:ext cx="8862600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700" y="3147814"/>
            <a:ext cx="8862600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98342"/>
              </p:ext>
            </p:extLst>
          </p:nvPr>
        </p:nvGraphicFramePr>
        <p:xfrm>
          <a:off x="143668" y="646877"/>
          <a:ext cx="8856663" cy="4024177"/>
        </p:xfrm>
        <a:graphic>
          <a:graphicData uri="http://schemas.openxmlformats.org/drawingml/2006/table">
            <a:tbl>
              <a:tblPr/>
              <a:tblGrid>
                <a:gridCol w="5256263"/>
                <a:gridCol w="1223912"/>
                <a:gridCol w="1152525"/>
                <a:gridCol w="1223963"/>
              </a:tblGrid>
              <a:tr h="59950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₽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17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Налог на имущество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25 397,2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25 473,0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25 473,0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12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8 097,2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8 173,0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8 173,0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76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налог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17 300,0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17 300,0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17 300,0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0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Государственная пошлина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5 015,0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5 015,0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5 015,0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2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29 238,1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29 485,4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29 906,9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467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15 620,5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16 107,8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16 614,5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2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Прочие поступления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13 617,6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13 377,6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13 292,4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1 140,8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1 209,7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1 278,6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1 140,8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1 209,7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1 278,6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1 880,9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1880,9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1880,9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54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2022 год и плановый период 2023-2024 </a:t>
            </a:r>
          </a:p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в бюджет по видам доходов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347614"/>
            <a:ext cx="892899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342" y="2066328"/>
            <a:ext cx="892815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474" y="3651567"/>
            <a:ext cx="894202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294" y="2294883"/>
            <a:ext cx="8938202" cy="42088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8342" y="4371950"/>
            <a:ext cx="8928153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619" y="485709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95248"/>
              </p:ext>
            </p:extLst>
          </p:nvPr>
        </p:nvGraphicFramePr>
        <p:xfrm>
          <a:off x="107504" y="646876"/>
          <a:ext cx="8928991" cy="4173890"/>
        </p:xfrm>
        <a:graphic>
          <a:graphicData uri="http://schemas.openxmlformats.org/drawingml/2006/table">
            <a:tbl>
              <a:tblPr/>
              <a:tblGrid>
                <a:gridCol w="5904656"/>
                <a:gridCol w="1080120"/>
                <a:gridCol w="1008112"/>
                <a:gridCol w="936103"/>
              </a:tblGrid>
              <a:tr h="55672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₽</a:t>
                      </a: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04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233 974,3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367 653,0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214 651,3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Дотации на выравнивание бюджетной обеспеченности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41 178,9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131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101,1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131 101,1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Субсидии бюджетам бюджетной системы РФ (межбюджетные субсидии)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182 509,5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231 817,6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78 652,3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Субсидии бюджетам на софинансирование капитальных вложений в объекты муниципальной собственности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66 846,5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155 975,2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Субсидии бюджетам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15 106,4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15 336,6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15 950,1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Субсидии бюджетам на реализацию программ формирования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11 764,4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11 764,4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13 071,6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Прочие субсидии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88 792,2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48 741,4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49 630,6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Субвенции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10 285,9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4 734,3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4 897,9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Субвенции местным бюджетам на выполнение передаваемых полномочий субъектов РФ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10 050,8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4 707,9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4 871,5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РФ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235,1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56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Всего доходов:</a:t>
                      </a:r>
                      <a:endParaRPr lang="ru-RU" sz="2000" b="1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914 709,0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963 205,3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810 694,0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54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2022 год и плановый период 2023-2024 </a:t>
            </a:r>
          </a:p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в бюджет по видам доходов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1491630"/>
            <a:ext cx="9073008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496" y="1720185"/>
            <a:ext cx="9073008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6" y="3291820"/>
            <a:ext cx="9073008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685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РАСХОДОВ ГОРОДСКОГО БЮДЖЕТА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05896825"/>
              </p:ext>
            </p:extLst>
          </p:nvPr>
        </p:nvGraphicFramePr>
        <p:xfrm>
          <a:off x="107504" y="339502"/>
          <a:ext cx="8568952" cy="439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54570908"/>
              </p:ext>
            </p:extLst>
          </p:nvPr>
        </p:nvGraphicFramePr>
        <p:xfrm>
          <a:off x="107504" y="2841943"/>
          <a:ext cx="4104456" cy="232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55895103"/>
              </p:ext>
            </p:extLst>
          </p:nvPr>
        </p:nvGraphicFramePr>
        <p:xfrm>
          <a:off x="4391981" y="2517744"/>
          <a:ext cx="4592880" cy="257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6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9185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470923"/>
              </p:ext>
            </p:extLst>
          </p:nvPr>
        </p:nvGraphicFramePr>
        <p:xfrm>
          <a:off x="179512" y="699542"/>
          <a:ext cx="8785225" cy="4210571"/>
        </p:xfrm>
        <a:graphic>
          <a:graphicData uri="http://schemas.openxmlformats.org/drawingml/2006/table">
            <a:tbl>
              <a:tblPr/>
              <a:tblGrid>
                <a:gridCol w="4536504"/>
                <a:gridCol w="576064"/>
                <a:gridCol w="576064"/>
                <a:gridCol w="1080120"/>
                <a:gridCol w="1008112"/>
                <a:gridCol w="1008361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₽</a:t>
                      </a:r>
                    </a:p>
                  </a:txBody>
                  <a:tcPr marL="91443" marR="91443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Рз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401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Всего расходов:</a:t>
                      </a:r>
                      <a:endParaRPr lang="ru-RU" sz="1300" b="1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919 434,6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964 712,5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811 710,8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251 927,2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247 825,1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242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653,0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7 627,8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5 354,1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5 414,1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415,8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31 410,4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31 410,4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152 902,2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150 173,2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149 455,6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Судебная система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235,1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39 968,2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39 726,2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39 726,2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1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Международные отношения и международное сотрудничество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465,5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465,5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465,5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Резервные фонды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855,9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1 966,6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687,1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Другие общегосударственные вопросы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17 456,7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18 702,7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14 467,7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93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5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75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5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2023-2024 </a:t>
            </a:r>
            <a:r>
              <a:rPr lang="ru-RU" sz="175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563638"/>
            <a:ext cx="892899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5908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183401"/>
              </p:ext>
            </p:extLst>
          </p:nvPr>
        </p:nvGraphicFramePr>
        <p:xfrm>
          <a:off x="107155" y="699542"/>
          <a:ext cx="8750178" cy="4216560"/>
        </p:xfrm>
        <a:graphic>
          <a:graphicData uri="http://schemas.openxmlformats.org/drawingml/2006/table">
            <a:tbl>
              <a:tblPr/>
              <a:tblGrid>
                <a:gridCol w="4374651"/>
                <a:gridCol w="635094"/>
                <a:gridCol w="705659"/>
                <a:gridCol w="1058489"/>
                <a:gridCol w="987924"/>
                <a:gridCol w="988361"/>
              </a:tblGrid>
              <a:tr h="7462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₽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059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4 159,6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3 784,0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3784,0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Гражданская оборона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484,9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484,9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484,9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3 165,4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2 789,4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2 789,4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509,3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509,7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509,7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289 206,7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365 101,4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200 700,8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Транспорт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52 391,3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53 755,6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55 905,9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Дорожное хозяйство (дорожные фонды)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232 772,7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307 303,1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140 752,2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4 042,7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4 042,7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4 042,7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305 279,6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260 201,5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258 206,3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Коммунальное хозяйство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67 288,7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34 490,9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33 915,6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Благоустройство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79 188,1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80 951,9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83 298,3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158 802,8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144 758,7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140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992,4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93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5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75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5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2023-2024 </a:t>
            </a:r>
            <a:r>
              <a:rPr lang="ru-RU" sz="175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14" y="1491630"/>
            <a:ext cx="8847266" cy="36004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14" y="3003798"/>
            <a:ext cx="8847266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214" y="3939901"/>
            <a:ext cx="8847266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023834"/>
              </p:ext>
            </p:extLst>
          </p:nvPr>
        </p:nvGraphicFramePr>
        <p:xfrm>
          <a:off x="112134" y="771546"/>
          <a:ext cx="8821736" cy="3972974"/>
        </p:xfrm>
        <a:graphic>
          <a:graphicData uri="http://schemas.openxmlformats.org/drawingml/2006/table">
            <a:tbl>
              <a:tblPr/>
              <a:tblGrid>
                <a:gridCol w="4536504"/>
                <a:gridCol w="648072"/>
                <a:gridCol w="648072"/>
                <a:gridCol w="1008112"/>
                <a:gridCol w="1008112"/>
                <a:gridCol w="972864"/>
              </a:tblGrid>
              <a:tr h="66216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₽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5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377,6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4 604,3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4 696,4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5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900,5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252,5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254,6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Молодежная политика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1 018,0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1 018,0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1 018,0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Другие вопросы в области образования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3 459,1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3 333,8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3 423,8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57 520,4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58 391,5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59 162,6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7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Пенсионное обеспечение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36 320,0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36 655,5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36 655,5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0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5 444,8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5 743,1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5 881,7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7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Охрана семьи и детства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15 573,7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15 811,0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16 443,5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7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181,9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181,9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181,9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СРЕДСТВА МАССОВОЙ ИНФОРМАЦИИ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Периодическая печать и издательства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2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5 396,5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6 033,7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5 532,7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7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Обслуживание государственного внутреннего и муниципального долга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5 396,5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6 033,7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5 532,7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2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Условно утвержденные расходы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18 204,0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36 408,0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508" y="1"/>
            <a:ext cx="9026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5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75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5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2023-2024 </a:t>
            </a:r>
            <a:r>
              <a:rPr lang="ru-RU" sz="175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449360"/>
            <a:ext cx="885698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763" y="2499742"/>
            <a:ext cx="8868725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987" y="3602953"/>
            <a:ext cx="8892988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949" y="4083918"/>
            <a:ext cx="8892988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728" y="4581088"/>
            <a:ext cx="8917505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76243"/>
              </p:ext>
            </p:extLst>
          </p:nvPr>
        </p:nvGraphicFramePr>
        <p:xfrm>
          <a:off x="0" y="519522"/>
          <a:ext cx="9036496" cy="402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10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3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8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4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4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млн 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2022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расходов в 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2023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2024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89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"Повышение эффективности реализации молодежной политики в муниципальном образовании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74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"Совершенствование и развитие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352,2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351,3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342,2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59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предпринимательства в муниципальном образовании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179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институтов гражданского общества в муниципальном образовании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404,4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434,4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"Формирование комфортной городской среды в муниципальном образовании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64,5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"Поддержка отдельных категорий граждан муниципального образования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42,3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ПРОГРАММНЫЕ РАСХОДЫ: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867,0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100,00 %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896,7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93%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725,7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2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28122"/>
              </p:ext>
            </p:extLst>
          </p:nvPr>
        </p:nvGraphicFramePr>
        <p:xfrm>
          <a:off x="9520" y="2684"/>
          <a:ext cx="9108504" cy="509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815"/>
                <a:gridCol w="7527689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условий жизнеобеспечения и безопасности жизнедеятельности населения муниципального образования</a:t>
                      </a:r>
                    </a:p>
                    <a:p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сноса жилищного фонда, непригодного для проживания, и аварийных сооружений;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доступными жилищно-коммунальными и бытовыми услугами населения города;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характера, включая поддержку в состоянии постоянной готовности к использованию систем оповещения населения об опасности;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эффективности и надежности теплоснабжения, водоснабжения, водоотведения и очистки сточных вод;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 по содержанию объектов благоустройства, расположенных на территории города;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привлечения молодыми семьями собственных средств, дополнительных финансовых средств банков и других организаций, предоставляющих кредиты и займы для приобретения (строительства) жилья или строительства индивидуального жилого дома, в том числе, ипотечные жилищные кредиты;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компенсационных выплат гражданам на оплату части процентов за пользование кредитами на приобретение (строительство) жилья;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переселения граждан из непригодного для проживания жилищного фонда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площади снесенного жилищного фонда, непригодного для проживания;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риска возникновения чрезвычайных ситуаций для населения;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пожарной безопасности на территории МО "Городской округ "Город Нарьян-Мар";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информирования населения о мерах безопасности при возникновении чрезвычайных ситуаций любого характера, в том числе террористической и экстремистской направленности;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аварий в отчетный период, возникших на сетях тепло-, водоснабжения и водоотведения;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обеспеченности жильем молодых семей и иных категорий граждан;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деятельности МКУ "Чистый город".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0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603" y="195486"/>
            <a:ext cx="321060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Главная цель</a:t>
            </a:r>
            <a:endParaRPr lang="ru-RU" sz="2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944115" y="805639"/>
            <a:ext cx="7567629" cy="57797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сбалансированности и устойчивости городского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бюджета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773" y="1334770"/>
            <a:ext cx="360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alt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033221" y="3219822"/>
            <a:ext cx="7478523" cy="540060"/>
          </a:xfrm>
          <a:prstGeom prst="chevron">
            <a:avLst/>
          </a:prstGeom>
          <a:solidFill>
            <a:srgbClr val="00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качества и эффективности управления муниципальным долгом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039161" y="1873434"/>
            <a:ext cx="7479486" cy="545727"/>
          </a:xfrm>
          <a:prstGeom prst="chevron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Сохранение и развитие доходных источников городского бюджета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039161" y="2499742"/>
            <a:ext cx="7479486" cy="628289"/>
          </a:xfrm>
          <a:prstGeom prst="chevron">
            <a:avLst/>
          </a:prstGeom>
          <a:solidFill>
            <a:srgbClr val="9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расходов городского бюджета 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45624" y="4869656"/>
            <a:ext cx="298376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6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973672"/>
              </p:ext>
            </p:extLst>
          </p:nvPr>
        </p:nvGraphicFramePr>
        <p:xfrm>
          <a:off x="0" y="391458"/>
          <a:ext cx="9108503" cy="4543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9992"/>
                <a:gridCol w="769389"/>
                <a:gridCol w="752769"/>
                <a:gridCol w="602215"/>
                <a:gridCol w="602215"/>
                <a:gridCol w="602215"/>
                <a:gridCol w="451661"/>
                <a:gridCol w="376384"/>
                <a:gridCol w="451663"/>
              </a:tblGrid>
              <a:tr h="452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Базовый 2018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939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Муниципальная </a:t>
                      </a:r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3" action="ppaction://hlinkfile"/>
                        </a:rPr>
                        <a:t>программа</a:t>
                      </a: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Площадь снесенного жилищного фонда, признанного непригодным для проживания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кв. м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2 659,0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12 387,7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605,5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2 548,8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2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предписаний контролирующих надзорных органов при осуществлении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ед.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образования "Городской округ "Город Нарьян-Мар"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шт.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аварий на сетях </a:t>
                      </a:r>
                      <a:r>
                        <a:rPr lang="ru-RU" sz="95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ресурсоснабжающих</a:t>
                      </a: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организаций, подготовленных к эксплуатации в осенне-зимних условиях в рамках муниципальной программы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ед.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семей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чел.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семей, улучшивших жилищные условия за счет предоставления гражданам компенсационных выплат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семей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Доля средств, фактически использованных на обеспечение деятельности МКУ "Чистый город", к общему объему средств, предусмотренных на обеспечение деятельности МКУ "Чистый город"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Не менее 95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Не менее 95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Не менее 95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Не менее 95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6208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536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67650"/>
              </p:ext>
            </p:extLst>
          </p:nvPr>
        </p:nvGraphicFramePr>
        <p:xfrm>
          <a:off x="-1" y="483518"/>
          <a:ext cx="9144001" cy="4452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9952"/>
                <a:gridCol w="837592"/>
                <a:gridCol w="980344"/>
                <a:gridCol w="490172"/>
                <a:gridCol w="571866"/>
                <a:gridCol w="490172"/>
                <a:gridCol w="571866"/>
                <a:gridCol w="571866"/>
                <a:gridCol w="49017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2018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"Организация благоприятных и безопасных условий для проживания граждан"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Количество снесенных домов, признанных непригодными для проживания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домов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Доля обеспечения граждан доступными жилищно-коммунальными и бытовыми услугами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96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4" action="ppaction://hlinkfile"/>
                        </a:rPr>
                        <a:t>Подпрограмма 2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"Обеспечение безопасности жизнедеятельности населения городского округа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образования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шт.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Доля капитально отремонтированных пожарных водоемов на территории муниципального образования "Городской округ "Город Нарьян-Мар" от плановых мероприятий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Количество предписаний со стороны контролирующих надзорных органов по содержанию пожарных водоемов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ед.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Доля обеспеченности резерва материально-технических средств, используемых в целях гражданской обороны, защиты населения и территории МО "Городской округ "Город Нарьян-Мар" от чрезвычайных ситуаций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922913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630064"/>
              </p:ext>
            </p:extLst>
          </p:nvPr>
        </p:nvGraphicFramePr>
        <p:xfrm>
          <a:off x="392" y="483518"/>
          <a:ext cx="9144001" cy="4283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9952"/>
                <a:gridCol w="837592"/>
                <a:gridCol w="980344"/>
                <a:gridCol w="490172"/>
                <a:gridCol w="571866"/>
                <a:gridCol w="490172"/>
                <a:gridCol w="571866"/>
                <a:gridCol w="571866"/>
                <a:gridCol w="49017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2018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435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3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"Обеспечение безопасности эксплуатации автомобильных дорог местного значения и доступности общественных транспортных услуг"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</a:tr>
              <a:tr h="519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протяженности автомобильных дорог общего пользования,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17,9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18,1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13,1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24,5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24,5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24,5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24,5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Общая площадь </a:t>
                      </a:r>
                      <a:r>
                        <a:rPr lang="ru-RU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междворовых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проездов, расположенных на территории муниципального образования, техническое состояние которых улучшено в рамках подпрограммы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м. </a:t>
                      </a:r>
                      <a:r>
                        <a:rPr lang="ru-RU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кв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582,0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1 394,7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доступности общественного транспорта на территории муниципального образования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Подпрограмма 4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"Обеспечение предоставления качественных услуг потребителям в сфере жилищно-коммунального хозяйства и степени устойчивости и надежности функционирования коммунальных систем на территории муниципального образования"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аварий на сетях </a:t>
                      </a:r>
                      <a:r>
                        <a:rPr lang="ru-RU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ресурсоснабжающих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организаций, подготовленных к эксплуатации в осенне-зимних условиях в рамках муниципальной программы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Наличие паспорта готовности муниципального образования к прохождению осенне-зимнего периода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нет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3071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92889"/>
              </p:ext>
            </p:extLst>
          </p:nvPr>
        </p:nvGraphicFramePr>
        <p:xfrm>
          <a:off x="-1" y="555526"/>
          <a:ext cx="9144001" cy="3736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9952"/>
                <a:gridCol w="837592"/>
                <a:gridCol w="980344"/>
                <a:gridCol w="490172"/>
                <a:gridCol w="571866"/>
                <a:gridCol w="490172"/>
                <a:gridCol w="571866"/>
                <a:gridCol w="571866"/>
                <a:gridCol w="49017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2018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435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5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"Обеспечение комфортных условий проживания на территории муниципального образования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</a:tr>
              <a:tr h="519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Отсутствие </a:t>
                      </a:r>
                      <a:r>
                        <a:rPr lang="ru-RU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неустраненных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предписаний контролирующих организаций по качеству санитарного содержания муниципальных объектов благоустройства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Подпрограмма 6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"Создание дополнительных условий для обеспечения жилищных прав граждан, проживающих в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семей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чел.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14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семей, улучшивших жилищные условия за счет предоставления гражданам компенсационных выплат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чел.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48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24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6109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195736" y="0"/>
            <a:ext cx="6948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750735" y="915567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404,4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927708" y="915567"/>
            <a:ext cx="1872208" cy="792087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434,4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7146480" y="915567"/>
            <a:ext cx="1872208" cy="792087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270,0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68457"/>
              </p:ext>
            </p:extLst>
          </p:nvPr>
        </p:nvGraphicFramePr>
        <p:xfrm>
          <a:off x="2339751" y="1719178"/>
          <a:ext cx="6678936" cy="314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6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6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34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Организация благоприятных и безопасных условий для проживания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467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66,1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34,5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33,9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46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Обеспечение безопасности жизнедеятельности населения города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467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4,1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3,8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3,8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04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Обеспечение безопасности эксплуатации автомобильных дорог местного значения и доступности общественных транспортных услуг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467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285,3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361,2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196,8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04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Обеспечение предоставления качественных услуг потребителям в сфере ЖКХ, степени устойчивости и надежности функционирования коммунальных систем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467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10,9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76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Обеспечение комфортных условий проживания на территории муниципального образования</a:t>
                      </a:r>
                      <a:endParaRPr lang="ru-RU" sz="10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9467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17,2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19,0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19,0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946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Создание дополнительных условий для обеспечения жилищных прав граждан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7169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20,8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15,9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16,5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0" r="32100"/>
          <a:stretch/>
        </p:blipFill>
        <p:spPr bwMode="auto">
          <a:xfrm>
            <a:off x="0" y="-402"/>
            <a:ext cx="2297706" cy="514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6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228"/>
            <a:ext cx="6804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Обеспечение безопасности эксплуатации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автомобильных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дорог местного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значения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доступности общественных транспортных услуг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45695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285,3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2291408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361,2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335597"/>
              </p:ext>
            </p:extLst>
          </p:nvPr>
        </p:nvGraphicFramePr>
        <p:xfrm>
          <a:off x="152437" y="1873460"/>
          <a:ext cx="6096000" cy="305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доступности автомобильного транспорта общего пользования для населения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52,4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53,7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55,9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условий для приведения улично-дорожной сети и транспортной инфраструктуры города в соответствии со стандартами качества и требованиями безопасной эксплуатации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24,8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деятельности подведомственных казенных учреждений</a:t>
                      </a:r>
                      <a:endParaRPr lang="ru-RU" sz="12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140,6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140,9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140,9</a:t>
                      </a:r>
                      <a:endParaRPr lang="ru-RU" sz="12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Региональный проект Ненецкого автономного округа "Региональная и местная дорожная сеть"</a:t>
                      </a:r>
                    </a:p>
                    <a:p>
                      <a:pPr algn="ctr"/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67,5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157,6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4408915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196,8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2" r="46084"/>
          <a:stretch/>
        </p:blipFill>
        <p:spPr bwMode="auto">
          <a:xfrm>
            <a:off x="6804248" y="-15474"/>
            <a:ext cx="2339752" cy="515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1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716"/>
            <a:ext cx="594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Организация благоприятных и безопасных условий для проживания граждан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528310" y="876654"/>
            <a:ext cx="1872208" cy="831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66,1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674023" y="865888"/>
            <a:ext cx="1872208" cy="84176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34,5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63413"/>
              </p:ext>
            </p:extLst>
          </p:nvPr>
        </p:nvGraphicFramePr>
        <p:xfrm>
          <a:off x="2267744" y="1923678"/>
          <a:ext cx="6720408" cy="276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0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0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Проведение мероприятий по сносу домов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9,7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Повышение качества содержания жилищного фонда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6,8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6,3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населения города Нарьян-Мара доступными </a:t>
                      </a:r>
                    </a:p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жилищно-коммунальными и бытовыми услугами</a:t>
                      </a:r>
                      <a:endParaRPr lang="ru-RU" sz="12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28,9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28,2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28,1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6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Участие в организации деятельности по сбору (в том числе раздельному сбору), транспортированию, обработке, утилизации, обезвреживанию, захоронению твердых коммунальных отходов</a:t>
                      </a:r>
                      <a:endParaRPr lang="ru-RU" sz="12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48656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20,7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754360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6791530" y="876654"/>
            <a:ext cx="1872208" cy="831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33,9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80" r="42050" b="652"/>
          <a:stretch/>
        </p:blipFill>
        <p:spPr>
          <a:xfrm>
            <a:off x="-1" y="0"/>
            <a:ext cx="2123729" cy="51435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7787" y="1716"/>
            <a:ext cx="5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Обеспечение комфортных условий проживания на территории муниципального образования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881847" y="696616"/>
            <a:ext cx="1872208" cy="795014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17,2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027560" y="685850"/>
            <a:ext cx="1872208" cy="80578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19,0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74613"/>
              </p:ext>
            </p:extLst>
          </p:nvPr>
        </p:nvGraphicFramePr>
        <p:xfrm>
          <a:off x="2550389" y="1779662"/>
          <a:ext cx="609600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00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Организация освещения улиц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Уборка территории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Организация мероприятий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Организация и содержание мест захоронения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48656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Содержание</a:t>
                      </a:r>
                      <a:r>
                        <a:rPr lang="ru-RU" sz="16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контейнерных площадок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6887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Выполнение работ по озеленению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1188240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145067" y="696616"/>
            <a:ext cx="1872208" cy="795014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19,0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46250"/>
          <a:stretch/>
        </p:blipFill>
        <p:spPr bwMode="auto">
          <a:xfrm>
            <a:off x="0" y="-12204"/>
            <a:ext cx="2379556" cy="515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8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9323" y="8229"/>
            <a:ext cx="5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Обеспечение безопасности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жизнедеятельности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населения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725086" y="584292"/>
            <a:ext cx="1872208" cy="763321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4,1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870799" y="573527"/>
            <a:ext cx="1872208" cy="774085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3,8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86791"/>
              </p:ext>
            </p:extLst>
          </p:nvPr>
        </p:nvGraphicFramePr>
        <p:xfrm>
          <a:off x="1769323" y="1347613"/>
          <a:ext cx="6096000" cy="130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Мероприятия в сфере обеспечения общественного порядка, профилактика терроризма, экстремизма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противопаводковых мероприятий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31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Мероприятия по предупреждению и ликвидации чрезвычайных ситуаций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пожарной безопасности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5988306" y="584293"/>
            <a:ext cx="1872208" cy="76332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3,8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25086" y="2715766"/>
            <a:ext cx="6591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Обеспечение предоставления качественных услуг потребителям в сфере ЖКХ, степени устойчивости и надежности функционирования коммунальных систем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725086" y="3639096"/>
            <a:ext cx="6135428" cy="73074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10,9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9323" y="4265026"/>
            <a:ext cx="6259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Подготовка объектов коммунальной инфраструктуры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осенне-зимнему периоду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142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2845" y="51470"/>
            <a:ext cx="5748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Создание дополнительных условий для обеспечения жилищных прав граждан, проживающих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муниципальном образовании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259632" y="1139453"/>
            <a:ext cx="1872208" cy="78260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20,8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491880" y="1139453"/>
            <a:ext cx="1872208" cy="78260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15,9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5714056" y="1139453"/>
            <a:ext cx="1872208" cy="78260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16,5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03348"/>
              </p:ext>
            </p:extLst>
          </p:nvPr>
        </p:nvGraphicFramePr>
        <p:xfrm>
          <a:off x="1370470" y="2131484"/>
          <a:ext cx="6438012" cy="2240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004">
                  <a:extLst>
                    <a:ext uri="{9D8B030D-6E8A-4147-A177-3AD203B41FA5}">
                      <a16:colId xmlns="" xmlns:a16="http://schemas.microsoft.com/office/drawing/2014/main" val="3438192301"/>
                    </a:ext>
                  </a:extLst>
                </a:gridCol>
                <a:gridCol w="2146004">
                  <a:extLst>
                    <a:ext uri="{9D8B030D-6E8A-4147-A177-3AD203B41FA5}">
                      <a16:colId xmlns="" xmlns:a16="http://schemas.microsoft.com/office/drawing/2014/main" val="2959898990"/>
                    </a:ext>
                  </a:extLst>
                </a:gridCol>
                <a:gridCol w="2146004">
                  <a:extLst>
                    <a:ext uri="{9D8B030D-6E8A-4147-A177-3AD203B41FA5}">
                      <a16:colId xmlns="" xmlns:a16="http://schemas.microsoft.com/office/drawing/2014/main" val="1292349714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жильем молодых семей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63847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15,6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15,8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16,5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3207439"/>
                  </a:ext>
                </a:extLst>
              </a:tr>
              <a:tr h="6172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Компенсационные выплаты гражданам, являющимся заемщиками ипотечных кредитов на приобретение (строительство) жилья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95337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0,1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0,1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537882"/>
                  </a:ext>
                </a:extLst>
              </a:tr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Создание дополнительных условий для расселения граждан из жилых помещений в домах, признанных аварийными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87239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5,1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505211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5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486347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7549" y="97591"/>
            <a:ext cx="9073008" cy="41151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600" b="1" u="sng" cap="all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18135"/>
              </p:ext>
            </p:extLst>
          </p:nvPr>
        </p:nvGraphicFramePr>
        <p:xfrm>
          <a:off x="107504" y="627534"/>
          <a:ext cx="8982031" cy="4392488"/>
        </p:xfrm>
        <a:graphic>
          <a:graphicData uri="http://schemas.openxmlformats.org/drawingml/2006/table">
            <a:tbl>
              <a:tblPr/>
              <a:tblGrid>
                <a:gridCol w="3693993">
                  <a:extLst>
                    <a:ext uri="{9D8B030D-6E8A-4147-A177-3AD203B41FA5}"/>
                  </a:extLst>
                </a:gridCol>
                <a:gridCol w="792088"/>
                <a:gridCol w="864096"/>
                <a:gridCol w="677476"/>
                <a:gridCol w="690676">
                  <a:extLst>
                    <a:ext uri="{9D8B030D-6E8A-4147-A177-3AD203B41FA5}"/>
                  </a:extLst>
                </a:gridCol>
                <a:gridCol w="720080"/>
                <a:gridCol w="792088"/>
                <a:gridCol w="751534"/>
              </a:tblGrid>
              <a:tr h="58830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2019г.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2021г.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2022г.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2023г.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2024г.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4226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Демографическая ситуация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 чел.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24,989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25,344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25,476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25,330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25,146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24,943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5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Естественный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прирост (убыль)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0,159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0,123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0,076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0,047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0,032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0,007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Миграционный прирост (убыль) населения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0,165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0,262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-0,196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-0,219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-0,228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-0,217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Численность населения трудоспособного возраста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14,352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14,753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14,871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14,990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15,110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15,231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429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Труд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Фонд оплаты труда работников предприятий,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организаций расположенных на территории муниципального образования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млн</a:t>
                      </a:r>
                      <a:r>
                        <a:rPr 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₽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13 131,2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239,4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15 290,6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16 378,2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17 518,4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18 713,4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08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Средне списочная численность работников (без внешних совместителей)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всех предприятий и организаций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14,584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15,185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15,801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16,390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16,980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17,571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Среднемесячная номинальная начисленная заработная плата работников крупных и средних предприятий и НКО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82 119,6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85 311,8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87 871,2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90 507,3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93 222,5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96 019,2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Уровень безработицы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Прожиточный минимум на душу населения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₽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20 453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21 757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22 219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23 108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24 032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24 993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8282" y="1491630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19" y="2499742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343" y="4736094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08" y="4011910"/>
            <a:ext cx="9008214" cy="4320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46987"/>
              </p:ext>
            </p:extLst>
          </p:nvPr>
        </p:nvGraphicFramePr>
        <p:xfrm>
          <a:off x="35496" y="123478"/>
          <a:ext cx="9073008" cy="372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55"/>
                <a:gridCol w="7498353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</a:rPr>
                        <a:t>Формирование комфортной городской среды в муниципальном образовании "Городской округ "Город Нарьян-Мар</a:t>
                      </a:r>
                      <a:endParaRPr lang="ru-RU" b="1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 для системного повышения качества и комфорта городской среды на территории муниципального образования "Городской округ "Город Нарьян-Мар" и организации мероприятий массового отдыха жителей муниципального образования "Городской округ "Город Нарьян-Мар"</a:t>
                      </a:r>
                    </a:p>
                    <a:p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формирования единых подходов и ключевых приоритетов формирования комфортной городской среды на территории муниципального образования "Городской округ "Город Нарьян-Мар".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проведения мероприятий по благоустройству территории муниципального образования в соответствии с принятыми правилами благоустройства.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вовлечения граждан, организаций в реализацию мероприятий по благоустройству территории муниципального образования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увеличение количества обустроенных дворовых территорий до 36 ед.;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увеличение количества обустроенных общественных территорий до 11 ед.;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увеличение количества обустроенных мест массового отдыха (городских парков) до 2 ед.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29903"/>
              </p:ext>
            </p:extLst>
          </p:nvPr>
        </p:nvGraphicFramePr>
        <p:xfrm>
          <a:off x="17511" y="369332"/>
          <a:ext cx="9126489" cy="4220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23"/>
                <a:gridCol w="835988"/>
                <a:gridCol w="871417"/>
                <a:gridCol w="596283"/>
                <a:gridCol w="570771"/>
                <a:gridCol w="489233"/>
                <a:gridCol w="570771"/>
                <a:gridCol w="570771"/>
                <a:gridCol w="489232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Базовый 2018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9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благоустроенных дворовых территорий на территории муниципального образования за период реализации указанной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МП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шт.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благоустроенных общественных территорий на территории муниципального образования за период реализации указанной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МП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шт.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парков, обустроенных на территории муниципального образования за период реализации указанной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МП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645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"Формирование комфортной городской среды (благоустройство дворовых и общественных территорий)"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Площадь благоустроенных дворовых территорий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кв. м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4 674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44 781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89 562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134343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Площадь благоустроенных общественных территорий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кв. м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5 412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5 615,36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3 940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7 420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благоустроенных дворовых территорий от общего количества дворовых территорий, подлежащих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благоустройству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0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Подпрограмма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"Формирование комфортной городской среды (благоустройство парков)"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реализованных проектов по благоустройству парков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47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91" y="5092"/>
            <a:ext cx="906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Формирование комфортной городской среды в муниципальном образовании "Городской округ "Город Нарьян-Мар</a:t>
            </a:r>
          </a:p>
        </p:txBody>
      </p:sp>
      <p:pic>
        <p:nvPicPr>
          <p:cNvPr id="1027" name="Picture 3" descr="C:\Users\Finkon4\Desktop\ФКГС\2022\Территория в районе Рыбников, 6б, 3а и 6а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3" y="2650811"/>
            <a:ext cx="2029723" cy="8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22643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Проекты 2022 год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Finkon4\Desktop\ФКГС\2022\Мете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0" y="1633818"/>
            <a:ext cx="2029723" cy="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3871" y="1613270"/>
            <a:ext cx="18560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Обустройство рекреационной зоны в районе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метеостанции </a:t>
            </a:r>
          </a:p>
          <a:p>
            <a:r>
              <a:rPr lang="ru-RU" sz="1300" i="1" u="sng" dirty="0" smtClean="0">
                <a:solidFill>
                  <a:schemeClr val="accent1">
                    <a:lumMod val="50000"/>
                  </a:schemeClr>
                </a:solidFill>
              </a:rPr>
              <a:t>9,9 </a:t>
            </a:r>
            <a:r>
              <a:rPr lang="ru-RU" sz="1300" u="sng" dirty="0">
                <a:solidFill>
                  <a:schemeClr val="accent1">
                    <a:lumMod val="50000"/>
                  </a:schemeClr>
                </a:solidFill>
              </a:rPr>
              <a:t>млн </a:t>
            </a:r>
            <a:r>
              <a:rPr lang="ru-RU" sz="1300" u="sng" dirty="0" smtClean="0">
                <a:solidFill>
                  <a:schemeClr val="accent1">
                    <a:lumMod val="50000"/>
                  </a:schemeClr>
                </a:solidFill>
              </a:rPr>
              <a:t>₽</a:t>
            </a:r>
            <a:r>
              <a:rPr lang="ru-RU" sz="1300" i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3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5116" y="2636636"/>
            <a:ext cx="18748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Благоустройство территории в районе ул. Рыбников, д.6Б, 3Б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i="1" u="sng" dirty="0" smtClean="0">
                <a:solidFill>
                  <a:schemeClr val="accent1">
                    <a:lumMod val="50000"/>
                  </a:schemeClr>
                </a:solidFill>
              </a:rPr>
              <a:t>35,6 </a:t>
            </a:r>
            <a:r>
              <a:rPr lang="ru-RU" sz="1300" u="sng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5116" y="3660299"/>
            <a:ext cx="188022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Автомобильная стоянка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в районе парка Юбилейный по ул.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Рыбников</a:t>
            </a:r>
          </a:p>
          <a:p>
            <a:r>
              <a:rPr lang="ru-RU" sz="1300" i="1" u="sng" dirty="0" smtClean="0">
                <a:solidFill>
                  <a:schemeClr val="accent1">
                    <a:lumMod val="50000"/>
                  </a:schemeClr>
                </a:solidFill>
              </a:rPr>
              <a:t>16,7 </a:t>
            </a:r>
            <a:r>
              <a:rPr lang="ru-RU" sz="1300" u="sng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0509" y="122643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Проекты 2023 год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9" name="Picture 5" descr="C:\Users\Finkon4\Desktop\ФКГС\2023\Сахали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65" y="1641619"/>
            <a:ext cx="2240523" cy="9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8388" y="1613270"/>
            <a:ext cx="23920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Обустройство прогулочной зоны в микрорайоне Сахалин</a:t>
            </a:r>
          </a:p>
          <a:p>
            <a:r>
              <a:rPr lang="ru-RU" sz="1300" i="1" u="sng" dirty="0" smtClean="0">
                <a:solidFill>
                  <a:schemeClr val="accent1">
                    <a:lumMod val="50000"/>
                  </a:schemeClr>
                </a:solidFill>
              </a:rPr>
              <a:t>7,6 </a:t>
            </a:r>
            <a:r>
              <a:rPr lang="ru-RU" sz="1300" u="sng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pic>
        <p:nvPicPr>
          <p:cNvPr id="1030" name="Picture 6" descr="C:\Users\Finkon4\Desktop\ФКГС\2023\Первомайкая 1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636"/>
            <a:ext cx="2084459" cy="8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inkon4\Desktop\ФКГС\2023\Первомайская 2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65" y="2636637"/>
            <a:ext cx="2240523" cy="8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97119" y="3529188"/>
            <a:ext cx="49262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Благоустройство общественной территории в районе МКД № 34 по ул. Первомайской, №3и №5 по ул. им. В.И.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Ленина </a:t>
            </a:r>
            <a:r>
              <a:rPr lang="ru-RU" sz="1300" u="sng" dirty="0" smtClean="0">
                <a:solidFill>
                  <a:schemeClr val="accent1">
                    <a:lumMod val="50000"/>
                  </a:schemeClr>
                </a:solidFill>
              </a:rPr>
              <a:t>34,9 млн ₽</a:t>
            </a:r>
            <a:endParaRPr lang="ru-RU" sz="13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628515"/>
            <a:ext cx="1584176" cy="5216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62,2 млн 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53282" y="652667"/>
            <a:ext cx="1584176" cy="5216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62,2 млн 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52320" y="643602"/>
            <a:ext cx="1584176" cy="5216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64,5 млн 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38173" r="48545" b="27620"/>
          <a:stretch/>
        </p:blipFill>
        <p:spPr>
          <a:xfrm>
            <a:off x="245187" y="3616349"/>
            <a:ext cx="2032509" cy="11805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t="32771" r="48598" b="18045"/>
          <a:stretch/>
        </p:blipFill>
        <p:spPr>
          <a:xfrm>
            <a:off x="4187864" y="4021630"/>
            <a:ext cx="2229329" cy="7803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8388" y="3955112"/>
            <a:ext cx="23274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Автомобильная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стоянки в районе МКД 8 по пр. им. Капитана Матросова 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300" u="sng" dirty="0" smtClean="0">
                <a:solidFill>
                  <a:schemeClr val="accent1">
                    <a:lumMod val="50000"/>
                  </a:schemeClr>
                </a:solidFill>
              </a:rPr>
              <a:t>19,7 </a:t>
            </a:r>
            <a:r>
              <a:rPr lang="ru-RU" sz="1300" u="sng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989744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6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137210"/>
              </p:ext>
            </p:extLst>
          </p:nvPr>
        </p:nvGraphicFramePr>
        <p:xfrm>
          <a:off x="251520" y="123478"/>
          <a:ext cx="8712968" cy="410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</a:rPr>
                        <a:t>Совершенствование и развитие муниципального управления в муниципальном образовании </a:t>
                      </a:r>
                      <a:r>
                        <a:rPr lang="ru-RU" b="1" cap="all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"Городской округ "Город Нарьян-Мар"</a:t>
                      </a:r>
                      <a:r>
                        <a:rPr lang="ru-RU" b="1" cap="all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b="1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качества и развитие муниципального управления в муниципальном образовании "Городской округ "Город Нарьян-Мар", повышение эффективности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открытого информационного пространства о деятельности органа местного самоуправления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качества и развитие муниципального управления в муниципальном образовании "Городской округ "Город Нарьян-Мар", повышение эффективности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открытого информационного пространства о деятельности органа местного самоуправления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Повысить качество и развитие муниципального управления в муниципальном образовании "Городской округ "Город Нарьян-Мар", повысить эффективность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права граждан на доступ к информации о деятельности органа местного самоуправления, а также гласность и открытость деятельности органа местного самоуправления в вопросах общественно значимой информации, имеющейся в распоряжении органа местного самоуправления (с учетом ограничений, установленных законом Российской Федерации)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39668"/>
              </p:ext>
            </p:extLst>
          </p:nvPr>
        </p:nvGraphicFramePr>
        <p:xfrm>
          <a:off x="17511" y="369332"/>
          <a:ext cx="9126489" cy="4031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23"/>
                <a:gridCol w="835988"/>
                <a:gridCol w="871417"/>
                <a:gridCol w="596283"/>
                <a:gridCol w="570771"/>
                <a:gridCol w="489233"/>
                <a:gridCol w="570771"/>
                <a:gridCol w="570771"/>
                <a:gridCol w="489232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3698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</a:t>
                      </a: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"Совершенствование и развитие муниципального управления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Исполнение бюджетных обязательств муниципального образования "Городской округ "Город Нарьян-Мар"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обоснованных жалоб по оказанию муниципальных услуг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средств, фактически использованных на материально-техническое обеспечение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Администрации, 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 общему объему средств, предусмотренных на материально-техническое обеспечение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Администрации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численности населения, которое приняло участие в опросах населения по вопросам местного значения, к общей численности населения, принявшего участие в опросах, проведенных на официальном сайте Администрации МО "Городской округ "Город Нарьян-Мар"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79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собственности МО "Городской округ "Город Нарьян-Мар"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6881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84" y="485285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20457"/>
              </p:ext>
            </p:extLst>
          </p:nvPr>
        </p:nvGraphicFramePr>
        <p:xfrm>
          <a:off x="17511" y="369332"/>
          <a:ext cx="9126489" cy="4180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23"/>
                <a:gridCol w="835988"/>
                <a:gridCol w="871417"/>
                <a:gridCol w="596283"/>
                <a:gridCol w="570771"/>
                <a:gridCol w="489233"/>
                <a:gridCol w="570771"/>
                <a:gridCol w="570771"/>
                <a:gridCol w="489232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2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Исполнение бюджетных обязательств муниципального образования "Городской округ "Город Нарьян-Мар" по Программе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"Осуществление деятельности Администрации МО "Городской округ "Город Нарьян-Мар"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собственных и переданных государственных полномочий"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Исполнение бюджетных обязательств органа местного самоуправления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муниципальных служащих Администрации города Нарьян-Мара, прошедших переподготовку и повышение квалификации, от общего числа муниципальных служащих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муниципальных служащих Администрации города Нарьян-Мара, прошедших переподготовку, повышение квалификации, иные обучающие мероприятия, от общего количества муниципальных служащих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исполненных запросов в рамках предоставления муниципальной услуги, исполненных в установленные законодательством сроки, от общего числа поступивших в муниципальный архив запросов в рамках предоставления муниципальной услуги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32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39309"/>
              </p:ext>
            </p:extLst>
          </p:nvPr>
        </p:nvGraphicFramePr>
        <p:xfrm>
          <a:off x="17511" y="369332"/>
          <a:ext cx="9126489" cy="3829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23"/>
                <a:gridCol w="835988"/>
                <a:gridCol w="871417"/>
                <a:gridCol w="596283"/>
                <a:gridCol w="570771"/>
                <a:gridCol w="489233"/>
                <a:gridCol w="570771"/>
                <a:gridCol w="570771"/>
                <a:gridCol w="489232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обоснованных жалоб по оказанию муниципальных услуг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проведенных праздничных и официальных мероприятий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проектов нормативных правовых актов, прошедших антикоррупционную экспертизу, от общего числа проектов нормативных правовых актов, подлежащих антикоррупционной экспертизе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00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"Обеспечение деятельности Администрации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средств, фактически использованных на материально-техническое обеспечение Администрации МО "Городской округ "Город Нарьян-Мар", к общему объему средств, предусмотренных на материально-техническое обеспечение Администрации МО "Городской округ "Город Нарьян-Мар"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средств, фактически использованных на обеспечение деятельности МКУ "УГХ г. Нарьян-Мара", к общему объему средств, предусмотренных на обеспечение деятельности МКУ "УГХ г. Нарьян-Мара"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3653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22305"/>
              </p:ext>
            </p:extLst>
          </p:nvPr>
        </p:nvGraphicFramePr>
        <p:xfrm>
          <a:off x="17511" y="369332"/>
          <a:ext cx="9126489" cy="4163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23"/>
                <a:gridCol w="835988"/>
                <a:gridCol w="871417"/>
                <a:gridCol w="596283"/>
                <a:gridCol w="570771"/>
                <a:gridCol w="489233"/>
                <a:gridCol w="570771"/>
                <a:gridCol w="570771"/>
                <a:gridCol w="489232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проведенных опросов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телевизионных эфиров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21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3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"Управление муниципальными финансами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Исполнение городского бюджета по налоговым и неналоговым доходам к утвержденным плановым показателям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Исполнение бюджетных обязательств муниципального образования "Городской округ "Город Нарьян-Мар"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Исполнение расходов городского бюджета без учета субвенций, субсидий, межбюджетных трансфертов из окружного бюджета к утвержденным плановым показателям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просроченной кредиторской задолженности городского бюджета по первоочередным направлениям расходов, определенных решением о бюджете, к общему объему кредиторской задолженности городского бюджета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179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060780"/>
              </p:ext>
            </p:extLst>
          </p:nvPr>
        </p:nvGraphicFramePr>
        <p:xfrm>
          <a:off x="17511" y="369332"/>
          <a:ext cx="9126489" cy="4330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23"/>
                <a:gridCol w="835988"/>
                <a:gridCol w="871417"/>
                <a:gridCol w="596283"/>
                <a:gridCol w="570771"/>
                <a:gridCol w="489233"/>
                <a:gridCol w="570771"/>
                <a:gridCol w="570771"/>
                <a:gridCol w="489232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Отношение объема муниципального долга к доходам городского бюджета без учета безвозмездных поступлений на конец отчетного периода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более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более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более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более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более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более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главных администраторов средств городского бюджета, имеющих уровень качества финансового менеджмента по рейтинговой оценке, равной или выше значения "хорошо"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размещенной в сети Интернет информации в общем объеме обязательной к размещению информации в соответствии с нормативными правовыми актами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РФ, 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муниципального образования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21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4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"Управление и распоряжение муниципальным имуществом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собственности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99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исполнения плановых назначений по доходам от сдачи в аренду муниципального имущества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исполнения плановых мероприятий по проверкам муниципальных предприятий и муниципальных учреждений на предмет учета муниципального имущества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7529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3528" y="8747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Совершенствование и развитие муниципального управления в муниципальном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</a:rPr>
              <a:t>образовании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"Городской округ "Город Нарьян-Мар"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74585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352,2 млн ₽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2382489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351,4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4572000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342,2 млн 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916062"/>
              </p:ext>
            </p:extLst>
          </p:nvPr>
        </p:nvGraphicFramePr>
        <p:xfrm>
          <a:off x="191852" y="1995686"/>
          <a:ext cx="6396372" cy="238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2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2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Осуществление деятельности Администрации в рамках собственных и переданных государственных полномочий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159,9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156,6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156,0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деятельности Администрации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124,8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127,3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123,0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Управление муниципальными финансами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34,2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34,7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34,2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Управление и распоряжение муниципальным имуществом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33,3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32,8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29,0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 dirty="0"/>
          </a:p>
        </p:txBody>
      </p:sp>
      <p:pic>
        <p:nvPicPr>
          <p:cNvPr id="4098" name="Picture 2" descr="https://www.adm-nmar.ru/upload/iblock/eec/ejlscq8qfir5jfzditob2wvkia2rjm2g/DSC_98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r="23831"/>
          <a:stretch/>
        </p:blipFill>
        <p:spPr bwMode="auto">
          <a:xfrm>
            <a:off x="6588224" y="0"/>
            <a:ext cx="2555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496" y="51471"/>
            <a:ext cx="9073008" cy="36004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600" b="1" u="sng" cap="all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33762"/>
              </p:ext>
            </p:extLst>
          </p:nvPr>
        </p:nvGraphicFramePr>
        <p:xfrm>
          <a:off x="107504" y="483518"/>
          <a:ext cx="8914481" cy="4355914"/>
        </p:xfrm>
        <a:graphic>
          <a:graphicData uri="http://schemas.openxmlformats.org/drawingml/2006/table">
            <a:tbl>
              <a:tblPr/>
              <a:tblGrid>
                <a:gridCol w="3617822">
                  <a:extLst>
                    <a:ext uri="{9D8B030D-6E8A-4147-A177-3AD203B41FA5}"/>
                  </a:extLst>
                </a:gridCol>
                <a:gridCol w="793379"/>
                <a:gridCol w="865505"/>
                <a:gridCol w="678581"/>
                <a:gridCol w="691802">
                  <a:extLst>
                    <a:ext uri="{9D8B030D-6E8A-4147-A177-3AD203B41FA5}"/>
                  </a:extLst>
                </a:gridCol>
                <a:gridCol w="721254"/>
                <a:gridCol w="793379"/>
                <a:gridCol w="752759"/>
              </a:tblGrid>
              <a:tr h="5498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2019г.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2021г.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2022г.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2023г.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2024г.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Предпринимательство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Число субъектов малого и среднего предпринимательства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891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941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993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1008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1023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1038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Индивидуальных предпринимателей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665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713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733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753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773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18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Юридических лиц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276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280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275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270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265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Кол-во предпринимателей применяющих патентную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систему налогообложения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Потребительский рынок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2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Оборот розничной торговли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2 681,4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2 878,0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3 001,8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3 121,8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3 246,7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3 376,6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Оборот общественного питания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632,3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654,6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682,8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710,1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738,5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768,0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Индекс потребительских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цен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104,1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103,4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104,3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53">
                <a:tc gridSpan="8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Прочие показатели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Общая площадь территории городского округа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4512,8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4512,8</a:t>
                      </a:r>
                      <a:endParaRPr lang="ru-RU" sz="120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Площадь земельных участков, являющихся объектами налогообложения земельным налогом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кв.км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2,44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2,98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3,25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3,27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3,30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3,30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Общая протяженность автомобильных дорог общего пользования местного значения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41,1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43,5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49,1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49,1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5496" y="3219822"/>
            <a:ext cx="8972718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36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83959"/>
              </p:ext>
            </p:extLst>
          </p:nvPr>
        </p:nvGraphicFramePr>
        <p:xfrm>
          <a:off x="251520" y="123478"/>
          <a:ext cx="8712968" cy="457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Развитие предпринимательства в муниципальном образовании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Содействие развитию малого и среднего предпринимательства на территории муниципального образования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вовлечения в предпринимательскую деятельность активных граждан города Нарьян-Мара.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торговли.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административных барьеров и налоговой нагрузки для субъектов малого и среднего предпринимательства.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доступа предпринимателей к участию в муниципальных закупках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количество субъектов малого и среднего предпринимательства до 357 единиц на 10 тыс. человек населения по состоянию на 31.12.2024.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население города Нарьян-Мара стационарными торговыми объектами площадью не менее 505 кв. м на 1 тыс. человек по состоянию на 31.12.2024.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долю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предпринимательства, до 30% за год.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долю закупок среди субъектов малого предпринимательства, осуществляемых в соответствии с Федеральным законом N 44-ФЗ "О контрактной системе в сфере закупок товаров, работ, услуг для обеспечения государственных и муниципальных нужд", в размере не менее 15% за год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5285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453344"/>
              </p:ext>
            </p:extLst>
          </p:nvPr>
        </p:nvGraphicFramePr>
        <p:xfrm>
          <a:off x="98707" y="400214"/>
          <a:ext cx="8946977" cy="3774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8425"/>
                <a:gridCol w="864096"/>
                <a:gridCol w="864096"/>
                <a:gridCol w="576064"/>
                <a:gridCol w="576064"/>
                <a:gridCol w="504056"/>
                <a:gridCol w="576064"/>
                <a:gridCol w="504056"/>
                <a:gridCol w="504056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70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</a:t>
                      </a: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"Развитие предпринимательства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единиц на 10 тыс. человек населения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348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Обеспеченность населения города Нарьян-Мара площадью стационарных торговых объектов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кв. м на 1 тыс. человек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14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14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закупок среди субъектов малого предпринимательства, осуществляемых в соответствии с Федеральным 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  <a:hlinkClick r:id="rId4"/>
                        </a:rPr>
                        <a:t>законом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N 44-ФЗ "О контрактной системе в сфере закупок товаров, работ, услуг для обеспечения государственных и муниципальных нужд"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3456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571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18807"/>
              </p:ext>
            </p:extLst>
          </p:nvPr>
        </p:nvGraphicFramePr>
        <p:xfrm>
          <a:off x="98707" y="400214"/>
          <a:ext cx="8946977" cy="3424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8425"/>
                <a:gridCol w="864096"/>
                <a:gridCol w="864096"/>
                <a:gridCol w="576064"/>
                <a:gridCol w="576064"/>
                <a:gridCol w="504056"/>
                <a:gridCol w="576064"/>
                <a:gridCol w="504056"/>
                <a:gridCol w="504056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70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"Развитие предпринимательства и торговли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сохраненных и вновь созданных рабочих мест у субъектов малого и среднего предпринимательства, получивших поддержку в рамках Подпрограммы 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14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объектов недвижимого имущества, вовлеченного в экономический оборот, по отношению к общему числу объектов, включенных в Перечень муниципального имущества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проведенных ярмарок (в том числе ярмарок выходного дня)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договоров, заключенных с субъектами малого и среднего предпринимательства на размещение нестационарных торговых объектов, к общему количеству мест, указанных в Схеме НТО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1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789523"/>
              </p:ext>
            </p:extLst>
          </p:nvPr>
        </p:nvGraphicFramePr>
        <p:xfrm>
          <a:off x="107504" y="627534"/>
          <a:ext cx="8946977" cy="2890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8425"/>
                <a:gridCol w="864096"/>
                <a:gridCol w="864096"/>
                <a:gridCol w="576064"/>
                <a:gridCol w="576064"/>
                <a:gridCol w="504056"/>
                <a:gridCol w="576064"/>
                <a:gridCol w="504056"/>
                <a:gridCol w="504056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70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"Популяризация предпринимательской деятельности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информационных материалов о мерах, направленных на поддержку субъектов малого и среднего предпринимательства, популяризацию предпринимательской деятельности, размещенных в средствах массовой информации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субъектов малого и среднего предпринимательства, получивших консультации по различным направлениям предпринимательской деятельности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субъектов малого и среднего предпринимательства, принявших участие в конкурсах, проведенных в рамках Подпрограммы 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9992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71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Развитие предпринимательства в муниципальном образовании "Городской округ "Город Нарьян-Мар"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555776" y="884846"/>
            <a:ext cx="1872208" cy="83585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3,6 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686962" y="890229"/>
            <a:ext cx="1872208" cy="82508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3,6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74206"/>
              </p:ext>
            </p:extLst>
          </p:nvPr>
        </p:nvGraphicFramePr>
        <p:xfrm>
          <a:off x="2555776" y="1706101"/>
          <a:ext cx="6096000" cy="115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Развитие предпринимательства и торговли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3,0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3,0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3,0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Популяризация предпринимательской деятельности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6797573" y="879463"/>
            <a:ext cx="1872208" cy="83585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3,6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877028"/>
            <a:ext cx="6147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</a:rPr>
              <a:t>Финансовая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поддержка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– в форме субсидий, грантов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1336" y="3201670"/>
            <a:ext cx="609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</a:rPr>
              <a:t>Информационная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поддержка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– консультации и организационная поддержка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5490" y="3696271"/>
            <a:ext cx="6107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</a:rPr>
              <a:t>Повышение привлекательности предпринимательской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деятельности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Проведение конкурсов профессионального мастерства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Лучший предприниматель года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Лучшее новогоднее оформление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7234" y="486016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0" t="1" r="30625" b="1196"/>
          <a:stretch/>
        </p:blipFill>
        <p:spPr bwMode="auto">
          <a:xfrm>
            <a:off x="-35140" y="107117"/>
            <a:ext cx="2610630" cy="49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3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70445"/>
              </p:ext>
            </p:extLst>
          </p:nvPr>
        </p:nvGraphicFramePr>
        <p:xfrm>
          <a:off x="251520" y="123478"/>
          <a:ext cx="8712968" cy="383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</a:rPr>
                        <a:t>Развитие институтов гражданского общества в муниципальном образовании "Городской округ "Город Нарьян-Мар"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Содействие развитию институтов гражданского общества, повышение гражданской активности населения в муниципальном образовании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гражданской активности населения города Нарьян-Мара;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социально ориентированных некоммерческих организаций, общественных объединений граждан и территориальных общественных самоуправлений;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эффективности взаимодействия органов местного самоуправления с социально ориентированными некоммерческими организациями, общественными объединениями граждан и территориальными общественными самоуправлениями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1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Повысить Индекс повседневной гражданской активности в муниципальном образовании до 0,07 единиц по состоянию на 31.12.2024.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Программы, до 12 единиц по состоянию на 31.12.2024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952029"/>
              </p:ext>
            </p:extLst>
          </p:nvPr>
        </p:nvGraphicFramePr>
        <p:xfrm>
          <a:off x="143704" y="369332"/>
          <a:ext cx="8856984" cy="4315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9441"/>
                <a:gridCol w="946851"/>
                <a:gridCol w="631234"/>
                <a:gridCol w="631234"/>
                <a:gridCol w="552330"/>
                <a:gridCol w="631234"/>
                <a:gridCol w="552330"/>
                <a:gridCol w="552330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706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</a:t>
                      </a: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"Развитие институтов гражданского общества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Индекс повседневной гражданской активности в муниципальном образовании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0,05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0,06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0,07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0,07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0,07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0,07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"Развитие муниципальной системы поддержки некоммерческих организаций и общественных объединений граждан"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проведенных в муниципальном образовании общественных акций и мероприятий с участием социально ориентированных некоммерческих организаций и общественных объединений граждан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34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39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социально ориентированных некоммерческих организаций, положительно оценивающих взаимодействие с органами местного самоуправления, в общем количестве опрошенных социально ориентированных некоммерческих организаций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граждан, участвовавших в мероприятиях, проводимых социально ориентированными некоммерческими организациями и общественными объединениями граждан в рамках реализации Подпрограммы 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чел.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630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668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715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772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841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841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8693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96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80311"/>
              </p:ext>
            </p:extLst>
          </p:nvPr>
        </p:nvGraphicFramePr>
        <p:xfrm>
          <a:off x="107504" y="369332"/>
          <a:ext cx="8856984" cy="2433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9441"/>
                <a:gridCol w="946851"/>
                <a:gridCol w="631234"/>
                <a:gridCol w="631234"/>
                <a:gridCol w="552330"/>
                <a:gridCol w="631234"/>
                <a:gridCol w="552330"/>
                <a:gridCol w="552330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706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"Совершенствование системы территориального общественного самоуправления"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территориальных общественных самоуправлений, зарегистрированных на территории муниципального образования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единиц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населения, проживающего на территории муниципального образования, на которой осуществляется территориальное общественное самоуправление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территориальных общественных самоуправлений, получивших финансовую поддержку из городского бюджета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единиц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4772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36105" y="0"/>
            <a:ext cx="7092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Развитие институтов гражданского общества в муниципальном образовании "Городской округ "Город Нарьян-Мар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077771" y="882411"/>
            <a:ext cx="1872208" cy="753234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3318594" y="871645"/>
            <a:ext cx="1872208" cy="764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5508105" y="871644"/>
            <a:ext cx="1872208" cy="764001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45467"/>
              </p:ext>
            </p:extLst>
          </p:nvPr>
        </p:nvGraphicFramePr>
        <p:xfrm>
          <a:off x="1194744" y="1689430"/>
          <a:ext cx="6473601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78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78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Развитие муниципальной системы поддержки некоммерческих организаций и общественных объединений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Совершенствование системы территориального общественного самоуправления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1465" y="3219822"/>
            <a:ext cx="6894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Предоставление грантов: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- на проекты социально ориентированных некоммерческих организаций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- на реализацию социально-значимых проектов ТОС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- на организацию деятельности ТОС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- материальное поощрение представителей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ТОС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1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56415"/>
              </p:ext>
            </p:extLst>
          </p:nvPr>
        </p:nvGraphicFramePr>
        <p:xfrm>
          <a:off x="251520" y="123478"/>
          <a:ext cx="8712968" cy="494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</a:rPr>
                        <a:t>Повышение эффективности реализации молодежной политики в муниципальном образовании "Городской округ "Город Нарьян-Мар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"</a:t>
                      </a:r>
                      <a:endParaRPr lang="ru-RU" b="1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успешной социализации и эффективной самореализации молодежи.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готовности к достойному служению обществу и государству, выполнению обязанностей по защите Родины.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у молодежи мотивации на эффективное социально-психологическое и физическое развитие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системы продвижения инициативной и талантливой молодежи;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молодежи в социальную практику;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работы с общественными организациями, осуществляющими свою деятельность в сфере военно-патриотического воспитания, и военным комиссариатом;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количества публикаций в средствах массовой информации муниципалитета, статей военно-патриотической направленности;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усовершенствование форм и методов работы в сфере профилактики </a:t>
                      </a:r>
                      <a:r>
                        <a:rPr lang="ru-RU" sz="1100" b="0" i="0" u="none" strike="noStrike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аддиктивного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поведения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долю молодежи, проживающей на территории муниципального образования "Городской округ "Город Нарьян-Мар", задействованной в мероприятиях, проводимых в сфере самореализации и эффективной социализации, до 1,3% от общего количества молодых граждан, проживающих на территории города Нарьян-Мара.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к 31.12.2024 количество военно-патриотических мероприятий, проводимых совместно с общественными организациями и военным комиссариатом округа, до 10 мероприятий в год.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долю молодежи, проживающей на территории муниципального образования "Городской округ "Город Нарьян-Мар", задействованной в мероприятиях, направленных на военно-патриотическое воспитание, до 1,5% от общего количества молодых граждан, проживающих на территории города Нарьян-Мара.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к 31.12.2024 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Нарьян-Мар", до 14 мероприятий в год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1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3083"/>
            <a:ext cx="6603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u="sng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Параметры городского бюджета</a:t>
            </a:r>
            <a:endParaRPr lang="ru-RU" sz="2600" b="1" u="sng" cap="all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45969"/>
              </p:ext>
            </p:extLst>
          </p:nvPr>
        </p:nvGraphicFramePr>
        <p:xfrm>
          <a:off x="107505" y="843558"/>
          <a:ext cx="8928991" cy="24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7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7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857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8579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908,6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914,7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963,2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810,7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т.ч. налоговые и    неналоговые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698,6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680,7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595,6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596,0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ru-RU" sz="13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безвозмездные поступления 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211,3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234,0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367,6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214,7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975,1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919,4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964,7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811,7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- 66,4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- 1,5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- 1,0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30">
                <a:tc gridSpan="5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707904" y="516228"/>
            <a:ext cx="5328592" cy="238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2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07927"/>
              </p:ext>
            </p:extLst>
          </p:nvPr>
        </p:nvGraphicFramePr>
        <p:xfrm>
          <a:off x="107504" y="369332"/>
          <a:ext cx="8784977" cy="3816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/>
                <a:gridCol w="864096"/>
                <a:gridCol w="792088"/>
                <a:gridCol w="576064"/>
                <a:gridCol w="432048"/>
                <a:gridCol w="504056"/>
                <a:gridCol w="576064"/>
                <a:gridCol w="576064"/>
                <a:gridCol w="504057"/>
              </a:tblGrid>
              <a:tr h="959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Базовый 2017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27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Доля молодежи, проживающей на территории муниципального образования "Городской округ "Город Нарьян-Мар", задействованной в мероприятиях, проводимых в сфере самореализации и эффективной социализации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1,1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1,6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1,3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1,7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положительных отзывов со стороны участников мероприятий, направленных на продвижение инициативной и талантливой молодежи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Ед.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военно-патриотических мероприятий, проведенных совместно с общественными организациями и военным комиссариатом округа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Ед.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Доля молодежи, проживающей на территории муниципального образования "Городской округ "Город Нарьян-Мар", задействованной в мероприятиях, направленных на военно-патриотическое воспитание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1,5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Ед.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6881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716"/>
            <a:ext cx="6904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Повышение эффективности реализации молодежной политики в муниципальном образовании "Городской округ "Город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</a:rPr>
              <a:t>Нарьян-Мар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Finkon4\Desktop\для финансов\ADM_8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9" r="26550" b="-452"/>
          <a:stretch/>
        </p:blipFill>
        <p:spPr bwMode="auto">
          <a:xfrm>
            <a:off x="0" y="0"/>
            <a:ext cx="20517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Выноска со стрелкой вниз 21"/>
          <p:cNvSpPr/>
          <p:nvPr/>
        </p:nvSpPr>
        <p:spPr>
          <a:xfrm>
            <a:off x="2339752" y="987574"/>
            <a:ext cx="1872208" cy="73074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1,0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860032" y="987574"/>
            <a:ext cx="1872208" cy="73074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1,0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13204"/>
              </p:ext>
            </p:extLst>
          </p:nvPr>
        </p:nvGraphicFramePr>
        <p:xfrm>
          <a:off x="2195735" y="1923678"/>
          <a:ext cx="679241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1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4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4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Формирование системы продвижения инициативной и талантливой молодежи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Военно-патриотическое воспитание молодежи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0,3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Формирование здорового образа жизни, профилактика асоциальных проявлений в молодежной среде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0,2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0,2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0,2</a:t>
                      </a:r>
                      <a:endParaRPr lang="ru-RU" sz="13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22747" y="987574"/>
            <a:ext cx="1872208" cy="73074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1,0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5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38269"/>
              </p:ext>
            </p:extLst>
          </p:nvPr>
        </p:nvGraphicFramePr>
        <p:xfrm>
          <a:off x="251520" y="123478"/>
          <a:ext cx="8712968" cy="323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</a:rPr>
                        <a:t>Поддержка отдельных категорий граждан</a:t>
                      </a:r>
                      <a:endParaRPr lang="ru-RU" b="1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качества жизни отдельных категорий граждан за счет реализации мер социальной поддержки, установленных правовыми актами муниципального образования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обязательств муниципального образования по предоставлению мер социальной поддержки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обязательств муниципального образования по предоставлению мер социальной поддержки на постоянной основе к 2024 году 850 гражданам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45814"/>
              </p:ext>
            </p:extLst>
          </p:nvPr>
        </p:nvGraphicFramePr>
        <p:xfrm>
          <a:off x="80843" y="440636"/>
          <a:ext cx="8784977" cy="3172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/>
                <a:gridCol w="864096"/>
                <a:gridCol w="792088"/>
                <a:gridCol w="576064"/>
                <a:gridCol w="432048"/>
                <a:gridCol w="504056"/>
                <a:gridCol w="576064"/>
                <a:gridCol w="576064"/>
                <a:gridCol w="504057"/>
              </a:tblGrid>
              <a:tr h="959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Базовый 2017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27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Общее количество граждан, получающих в отчетном году дополнительные меры социальной поддержки на постоянной основе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чел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946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845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857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856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857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858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859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отдельных категорий граждан, получивших социальную поддержку, к общему числу граждан, обратившихся за поддержкой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Уровень охвата граждан, имеющих право и обратившихся за оказанием разовой материальной помощи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0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граждан, получающих выплаты пенсии (доплаты к пенсии) за выслугу лет, замещавших должности муниципальной службы и выборные должности местного самоуправления, к общему числу обратившихся за выплатой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3263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1652" y="16662"/>
            <a:ext cx="5748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Поддержка отдельных категорий граждан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224136" y="536487"/>
            <a:ext cx="1872208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41,7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369849" y="525721"/>
            <a:ext cx="1872208" cy="8578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42,3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872793"/>
              </p:ext>
            </p:extLst>
          </p:nvPr>
        </p:nvGraphicFramePr>
        <p:xfrm>
          <a:off x="1263564" y="1437624"/>
          <a:ext cx="6096000" cy="115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Поддержка отдельных категорий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5,4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Пенсионное обеспечение отдельных категорий граждан</a:t>
                      </a:r>
                      <a:endParaRPr lang="ru-RU" sz="12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36,3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36,6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36,6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5487356" y="536487"/>
            <a:ext cx="1872208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42,5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24137" y="2743951"/>
            <a:ext cx="2692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Выплата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пенсий за выслугу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лет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4136" y="2996188"/>
            <a:ext cx="6135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Подписка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общественно-политическую газету Ненецкого автономного округа "Няръяна-Вындер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4136" y="3388603"/>
            <a:ext cx="6135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Единовременная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выплата лицам, уволенным в запас после прохождения военной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службы;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4136" y="3813889"/>
            <a:ext cx="61354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chemeClr val="accent1">
                    <a:lumMod val="50000"/>
                  </a:schemeClr>
                </a:solidFill>
              </a:rPr>
              <a:t>Выплаты гражданам: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Почетная грамота МО "Городской округ "Город Нарьян-Мар"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Ветеран города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Почетный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гражданин города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Нарьян-Мара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Знак "За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заслуги перед городом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Нарьян-Маром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9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636" y="1"/>
            <a:ext cx="911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Сведения о социально-значимых проектах предусмотренных к финансированию за счет бюджета муниципального образования на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2022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год и плановый период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2023-2024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137814"/>
              </p:ext>
            </p:extLst>
          </p:nvPr>
        </p:nvGraphicFramePr>
        <p:xfrm>
          <a:off x="179513" y="987574"/>
          <a:ext cx="8856984" cy="1728192"/>
        </p:xfrm>
        <a:graphic>
          <a:graphicData uri="http://schemas.openxmlformats.org/drawingml/2006/table">
            <a:tbl>
              <a:tblPr/>
              <a:tblGrid>
                <a:gridCol w="2276393"/>
                <a:gridCol w="1324761"/>
                <a:gridCol w="1138197"/>
                <a:gridCol w="1770103"/>
                <a:gridCol w="2347530"/>
              </a:tblGrid>
              <a:tr h="3945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Объём финансирования 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ввод в эксплуатацию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Ожидаемый результат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9312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E023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«Реконструкция ул. Заводская в г. Нарьян-Маре»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67,5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млн 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157,6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млн ₽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Магистральная  улица  общегородского значения.  Покрытие капитального типа из асфальтобетона.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Строительная длина 1173,36 м.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t="33675" r="48481" b="18237"/>
          <a:stretch/>
        </p:blipFill>
        <p:spPr>
          <a:xfrm>
            <a:off x="2843808" y="2787775"/>
            <a:ext cx="2729777" cy="22322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5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772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56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388" y="115888"/>
            <a:ext cx="8785225" cy="4333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</a:p>
        </p:txBody>
      </p:sp>
      <p:graphicFrame>
        <p:nvGraphicFramePr>
          <p:cNvPr id="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571666"/>
              </p:ext>
            </p:extLst>
          </p:nvPr>
        </p:nvGraphicFramePr>
        <p:xfrm>
          <a:off x="179388" y="1341438"/>
          <a:ext cx="8785225" cy="2376487"/>
        </p:xfrm>
        <a:graphic>
          <a:graphicData uri="http://schemas.openxmlformats.org/drawingml/2006/table">
            <a:tbl>
              <a:tblPr/>
              <a:tblGrid>
                <a:gridCol w="594320"/>
                <a:gridCol w="2919770"/>
                <a:gridCol w="2368641"/>
                <a:gridCol w="1145449"/>
                <a:gridCol w="1757045"/>
              </a:tblGrid>
              <a:tr h="432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кабинета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80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образования "Городской округ "Город Нарьян-Мар" по экономике и финансам</a:t>
                      </a:r>
                    </a:p>
                  </a:txBody>
                  <a:tcPr marL="50801" marR="5080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Жукова Ольга Владимировна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этаж)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4-23-19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администрации МО "Городской округ "Город Нарьян-Мар" </a:t>
                      </a:r>
                    </a:p>
                  </a:txBody>
                  <a:tcPr marL="50801" marR="5080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Марина Анатольевна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этаж)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4-53-82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7" y="3867894"/>
            <a:ext cx="878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почтовый адрес: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166000, Ненецкий автономный округ, г. Нарьян-Мар, ул. Ленина, 12</a:t>
            </a:r>
            <a:endParaRPr lang="ru-RU" sz="1600" i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gorfinup@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adm-nmar.ru</a:t>
            </a:r>
          </a:p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www.adm-nmar.ru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20713"/>
            <a:ext cx="878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работы: пн-пт с 8:30 до 17:30; обед с 12:30 до 13:30; сб,вс- выходной день.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662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cap="all" dirty="0">
                <a:solidFill>
                  <a:schemeClr val="accent1">
                    <a:lumMod val="50000"/>
                  </a:schemeClr>
                </a:solidFill>
              </a:rPr>
              <a:t>Сведения о планируемых объемах муниципального долга</a:t>
            </a:r>
          </a:p>
        </p:txBody>
      </p:sp>
      <p:graphicFrame>
        <p:nvGraphicFramePr>
          <p:cNvPr id="1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97493"/>
              </p:ext>
            </p:extLst>
          </p:nvPr>
        </p:nvGraphicFramePr>
        <p:xfrm>
          <a:off x="35497" y="416707"/>
          <a:ext cx="9073008" cy="1668556"/>
        </p:xfrm>
        <a:graphic>
          <a:graphicData uri="http://schemas.openxmlformats.org/drawingml/2006/table">
            <a:tbl>
              <a:tblPr/>
              <a:tblGrid>
                <a:gridCol w="4049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70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39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25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76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r>
                        <a:rPr lang="ru-RU" sz="1200" b="1" u="none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kumimoji="0" lang="ru-RU" sz="12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-4,7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-1,5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кредитов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кредитов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бюджетных кредитов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бюджетных кредитов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95283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485898"/>
              </p:ext>
            </p:extLst>
          </p:nvPr>
        </p:nvGraphicFramePr>
        <p:xfrm>
          <a:off x="47465" y="2283718"/>
          <a:ext cx="9083959" cy="2754638"/>
        </p:xfrm>
        <a:graphic>
          <a:graphicData uri="http://schemas.openxmlformats.org/drawingml/2006/table">
            <a:tbl>
              <a:tblPr/>
              <a:tblGrid>
                <a:gridCol w="2215599">
                  <a:extLst>
                    <a:ext uri="{9D8B030D-6E8A-4147-A177-3AD203B41FA5}"/>
                  </a:extLst>
                </a:gridCol>
                <a:gridCol w="886240">
                  <a:extLst>
                    <a:ext uri="{9D8B030D-6E8A-4147-A177-3AD203B41FA5}"/>
                  </a:extLst>
                </a:gridCol>
                <a:gridCol w="1107801">
                  <a:extLst>
                    <a:ext uri="{9D8B030D-6E8A-4147-A177-3AD203B41FA5}"/>
                  </a:extLst>
                </a:gridCol>
                <a:gridCol w="960093">
                  <a:extLst>
                    <a:ext uri="{9D8B030D-6E8A-4147-A177-3AD203B41FA5}"/>
                  </a:extLst>
                </a:gridCol>
                <a:gridCol w="914343">
                  <a:extLst>
                    <a:ext uri="{9D8B030D-6E8A-4147-A177-3AD203B41FA5}"/>
                  </a:extLst>
                </a:gridCol>
                <a:gridCol w="1079697">
                  <a:extLst>
                    <a:ext uri="{9D8B030D-6E8A-4147-A177-3AD203B41FA5}"/>
                  </a:extLst>
                </a:gridCol>
                <a:gridCol w="960093">
                  <a:extLst>
                    <a:ext uri="{9D8B030D-6E8A-4147-A177-3AD203B41FA5}"/>
                  </a:extLst>
                </a:gridCol>
                <a:gridCol w="960093">
                  <a:extLst>
                    <a:ext uri="{9D8B030D-6E8A-4147-A177-3AD203B41FA5}"/>
                  </a:extLst>
                </a:gridCol>
              </a:tblGrid>
              <a:tr h="5499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01.01.2022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в 2022г. план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в 2022г. план 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01.01.2023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долга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01.01.2024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01.01.2025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744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Кредиты кредитных организаций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5,36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774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Бюджетные кредиты от других бюджетов бюджетной системы РФ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4029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Муниципальные ценные бумаги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223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Муниципальные гарантии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7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98956"/>
            <a:ext cx="6575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НАЛОГОВЫЕ И НЕНАЛОГОВЫЕ ДОХОДЫ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997913918"/>
              </p:ext>
            </p:extLst>
          </p:nvPr>
        </p:nvGraphicFramePr>
        <p:xfrm>
          <a:off x="179512" y="2193708"/>
          <a:ext cx="8856984" cy="275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845991"/>
              </p:ext>
            </p:extLst>
          </p:nvPr>
        </p:nvGraphicFramePr>
        <p:xfrm>
          <a:off x="85435" y="824823"/>
          <a:ext cx="8879053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0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55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доходы млн ₽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656,2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648,5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563,0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563,0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 доходы млн ₽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42,4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698,6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680,7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595,6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596,0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560621"/>
            <a:ext cx="4464496" cy="238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81582"/>
            <a:ext cx="6849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поступлений налоговых доходов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83690749"/>
              </p:ext>
            </p:extLst>
          </p:nvPr>
        </p:nvGraphicFramePr>
        <p:xfrm>
          <a:off x="101888" y="610590"/>
          <a:ext cx="8640960" cy="186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94223"/>
              </p:ext>
            </p:extLst>
          </p:nvPr>
        </p:nvGraphicFramePr>
        <p:xfrm>
          <a:off x="101889" y="2872313"/>
          <a:ext cx="8870611" cy="221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44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37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37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78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НДФЛ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570,7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567,0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477,6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477,6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совокупный доход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48,4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48,4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528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имущество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25,5</a:t>
                      </a: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Гос. пошлина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656,2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648,5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563,0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563,0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9900" y="3219822"/>
            <a:ext cx="8862600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9900" y="3867894"/>
            <a:ext cx="8862600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2571750"/>
            <a:ext cx="4112468" cy="238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14517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поступлений </a:t>
            </a:r>
            <a:r>
              <a:rPr lang="ru-RU" sz="20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неналоговых доходов</a:t>
            </a:r>
            <a:endParaRPr lang="ru-RU" sz="2000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13491828"/>
              </p:ext>
            </p:extLst>
          </p:nvPr>
        </p:nvGraphicFramePr>
        <p:xfrm>
          <a:off x="114331" y="519522"/>
          <a:ext cx="8778149" cy="162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441818"/>
              </p:ext>
            </p:extLst>
          </p:nvPr>
        </p:nvGraphicFramePr>
        <p:xfrm>
          <a:off x="75595" y="2549171"/>
          <a:ext cx="8960900" cy="2594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5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9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95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1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41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82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Показатель млн ₽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находящегося в гос. и  мун. собственности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21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7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Штрафы,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санкции, возмещение ущерба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21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57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83718"/>
            <a:ext cx="4130934" cy="238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8629</TotalTime>
  <Words>7622</Words>
  <Application>Microsoft Office PowerPoint</Application>
  <PresentationFormat>Экран (16:9)</PresentationFormat>
  <Paragraphs>2352</Paragraphs>
  <Slides>56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Finkon4</dc:creator>
  <cp:lastModifiedBy>Касаткина Ирина Сергеевна</cp:lastModifiedBy>
  <cp:revision>597</cp:revision>
  <cp:lastPrinted>2021-12-20T06:51:47Z</cp:lastPrinted>
  <dcterms:created xsi:type="dcterms:W3CDTF">2021-09-29T09:18:46Z</dcterms:created>
  <dcterms:modified xsi:type="dcterms:W3CDTF">2024-04-05T06:46:42Z</dcterms:modified>
</cp:coreProperties>
</file>