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49" r:id="rId1"/>
  </p:sldMasterIdLst>
  <p:notesMasterIdLst>
    <p:notesMasterId r:id="rId25"/>
  </p:notesMasterIdLst>
  <p:sldIdLst>
    <p:sldId id="259" r:id="rId2"/>
    <p:sldId id="258" r:id="rId3"/>
    <p:sldId id="301" r:id="rId4"/>
    <p:sldId id="260" r:id="rId5"/>
    <p:sldId id="346" r:id="rId6"/>
    <p:sldId id="344" r:id="rId7"/>
    <p:sldId id="303" r:id="rId8"/>
    <p:sldId id="329" r:id="rId9"/>
    <p:sldId id="341" r:id="rId10"/>
    <p:sldId id="339" r:id="rId11"/>
    <p:sldId id="334" r:id="rId12"/>
    <p:sldId id="342" r:id="rId13"/>
    <p:sldId id="350" r:id="rId14"/>
    <p:sldId id="351" r:id="rId15"/>
    <p:sldId id="352" r:id="rId16"/>
    <p:sldId id="315" r:id="rId17"/>
    <p:sldId id="337" r:id="rId18"/>
    <p:sldId id="353" r:id="rId19"/>
    <p:sldId id="331" r:id="rId20"/>
    <p:sldId id="332" r:id="rId21"/>
    <p:sldId id="354" r:id="rId22"/>
    <p:sldId id="343" r:id="rId23"/>
    <p:sldId id="349" r:id="rId24"/>
  </p:sldIdLst>
  <p:sldSz cx="9144000" cy="6858000" type="screen4x3"/>
  <p:notesSz cx="6735763" cy="98663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C4B3B"/>
    <a:srgbClr val="4E3B3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1" autoAdjust="0"/>
    <p:restoredTop sz="94706" autoAdjust="0"/>
  </p:normalViewPr>
  <p:slideViewPr>
    <p:cSldViewPr>
      <p:cViewPr varScale="1">
        <p:scale>
          <a:sx n="104" d="100"/>
          <a:sy n="104" d="100"/>
        </p:scale>
        <p:origin x="-109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D0437C4-A86C-4CB3-8D54-552F6C2BB2E2}" type="datetimeFigureOut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3950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202AAEE-FCB0-4233-9E17-1FB3F17009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6AB37BB-D1DC-4934-946A-2D04A5D4DC9B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766284B-F767-4463-AF33-16B9677023E1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41B6F-C9B9-4AB8-9C80-3DF9891EA78C}" type="datetime1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2D5CA-DBF4-4FAE-83D1-3629217261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AA41C-04C7-47CF-85E2-60B9F9A81364}" type="datetime1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14F2F-94BE-4350-9DE3-5AE4E8F5B8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A9DA9-F9D3-4FD7-8C33-C547A2822C9F}" type="datetime1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FF15A-7A42-4A9B-80A0-68A7F4E508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C55CA-6779-495B-A084-CE632EAEE98C}" type="datetime1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578566-F4A1-4C27-9FE3-5BFDE31B16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13D28-EAC5-4F4D-A3CC-F6467FFE7B05}" type="datetime1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9FED2-F735-41AB-A819-9EF1742A0A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5DD69-4618-4455-8BB4-B92DF123E4CB}" type="datetime1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C9D09-7CC2-4AFB-A7FF-843BF7619F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0B5DB2-FF61-45E8-A407-3D8DE6779591}" type="datetime1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AA376A-61D6-4C5D-A41D-6486943C61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EA9F8-CF70-4322-BC6B-E3766C81CC93}" type="datetime1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90317-C8D2-499E-A7D9-B1F77A1B11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29F4D-02F3-4EB3-B324-FAA6971CD708}" type="datetime1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2F8C0-7BA8-43AF-800E-93EFB185DB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580D4-6A74-4219-B023-D76B8F6D3281}" type="datetime1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FB75B-AA51-447D-A308-D19312EBEA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5D867-83FB-420F-B8F3-5A8DD68F8CDB}" type="datetime1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421C4-1BA1-447F-9A12-9F2D8E6E32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8D793B0C-116F-4D79-AF12-98AD4B79D6E8}" type="datetime1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AA2A2409-318C-4416-859A-C28DBFFD64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58" r:id="rId4"/>
    <p:sldLayoutId id="2147483864" r:id="rId5"/>
    <p:sldLayoutId id="2147483859" r:id="rId6"/>
    <p:sldLayoutId id="2147483865" r:id="rId7"/>
    <p:sldLayoutId id="2147483866" r:id="rId8"/>
    <p:sldLayoutId id="2147483867" r:id="rId9"/>
    <p:sldLayoutId id="2147483860" r:id="rId10"/>
    <p:sldLayoutId id="2147483868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adm-nmar.ru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hyperlink" Target="http://adm-nmar.ru/grazhdanam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m-nmar.ru/" TargetMode="External"/><Relationship Id="rId2" Type="http://schemas.openxmlformats.org/officeDocument/2006/relationships/hyperlink" Target="mailto:gorfinup@at.ru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_____Microsoft_Office_Excel_97-20032.xls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Нарьянуш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99392"/>
            <a:ext cx="9144000" cy="6957392"/>
          </a:xfrm>
          <a:prstGeom prst="rect">
            <a:avLst/>
          </a:prstGeom>
        </p:spPr>
      </p:pic>
      <p:sp>
        <p:nvSpPr>
          <p:cNvPr id="4" name="Rectangle 8"/>
          <p:cNvSpPr txBox="1">
            <a:spLocks noChangeArrowheads="1"/>
          </p:cNvSpPr>
          <p:nvPr/>
        </p:nvSpPr>
        <p:spPr>
          <a:xfrm>
            <a:off x="323528" y="5013176"/>
            <a:ext cx="8572560" cy="1714512"/>
          </a:xfrm>
          <a:prstGeom prst="rect">
            <a:avLst/>
          </a:prstGeom>
          <a:noFill/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Отчет об исполнении бюджета 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МО "Городской округ 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"Город Нарьян-Мар" за </a:t>
            </a:r>
            <a:r>
              <a:rPr lang="ru-RU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2019 </a:t>
            </a:r>
            <a:r>
              <a:rPr lang="ru-RU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год</a:t>
            </a: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142875" y="6429375"/>
            <a:ext cx="2857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"/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Box 37"/>
          <p:cNvSpPr txBox="1">
            <a:spLocks noChangeArrowheads="1"/>
          </p:cNvSpPr>
          <p:nvPr/>
        </p:nvSpPr>
        <p:spPr bwMode="auto">
          <a:xfrm>
            <a:off x="5741988" y="6367463"/>
            <a:ext cx="318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i="1">
                <a:latin typeface="Times Roman"/>
              </a:rPr>
              <a:t>Администрация МО "Городской округ "Город Нарьян-Мар"</a:t>
            </a:r>
          </a:p>
        </p:txBody>
      </p:sp>
      <p:pic>
        <p:nvPicPr>
          <p:cNvPr id="38914" name="Picture 38" descr="герб город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66150" y="6286500"/>
            <a:ext cx="363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214313" y="6286500"/>
            <a:ext cx="8358187" cy="158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79512" y="764704"/>
            <a:ext cx="8721080" cy="6461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 marL="274320" indent="-274320" algn="ctr"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Объем финансирования в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2019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году составил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343,1 млн.руб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., исполнение за отчетный год составило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336,9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млн.руб.или 98,2 %.</a:t>
            </a:r>
            <a:endParaRPr lang="ru-RU" b="1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1412776"/>
            <a:ext cx="8712968" cy="29238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400" dirty="0" smtClean="0">
                <a:solidFill>
                  <a:srgbClr val="7C4B3B"/>
                </a:solidFill>
              </a:rPr>
              <a:t>Финансовое обеспечение деятельности Администрации;</a:t>
            </a:r>
            <a:endParaRPr lang="ru-RU" sz="1400" dirty="0">
              <a:solidFill>
                <a:srgbClr val="7C4B3B"/>
              </a:solidFill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1400" dirty="0">
                <a:solidFill>
                  <a:srgbClr val="7C4B3B"/>
                </a:solidFill>
              </a:rPr>
              <a:t> </a:t>
            </a:r>
            <a:r>
              <a:rPr lang="ru-RU" sz="1400" dirty="0" smtClean="0">
                <a:solidFill>
                  <a:srgbClr val="7C4B3B"/>
                </a:solidFill>
              </a:rPr>
              <a:t>Обеспечение проведения и участия в праздничных и официальных мероприятиях (Буран Дей, вручение наград "Ветеран города", "Почетный гражданин", знака "За заслуги перед городом Нарьян-Маром", и др.); </a:t>
            </a:r>
            <a:endParaRPr lang="ru-RU" sz="1400" dirty="0">
              <a:solidFill>
                <a:srgbClr val="7C4B3B"/>
              </a:solidFill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1400" dirty="0">
                <a:solidFill>
                  <a:srgbClr val="7C4B3B"/>
                </a:solidFill>
              </a:rPr>
              <a:t> </a:t>
            </a:r>
            <a:r>
              <a:rPr lang="ru-RU" sz="1400" dirty="0" smtClean="0">
                <a:solidFill>
                  <a:srgbClr val="7C4B3B"/>
                </a:solidFill>
              </a:rPr>
              <a:t>Осуществление переданных государственных полномочий;</a:t>
            </a:r>
            <a:endParaRPr lang="ru-RU" sz="1400" dirty="0">
              <a:solidFill>
                <a:srgbClr val="7C4B3B"/>
              </a:solidFill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1400" dirty="0">
                <a:solidFill>
                  <a:srgbClr val="7C4B3B"/>
                </a:solidFill>
              </a:rPr>
              <a:t> </a:t>
            </a:r>
            <a:r>
              <a:rPr lang="ru-RU" sz="1400" dirty="0" smtClean="0">
                <a:solidFill>
                  <a:srgbClr val="7C4B3B"/>
                </a:solidFill>
              </a:rPr>
              <a:t>Мероприятия, направленные на информирование населения о деятельности органов местного самоуправления;</a:t>
            </a:r>
            <a:endParaRPr lang="ru-RU" sz="1400" dirty="0">
              <a:solidFill>
                <a:srgbClr val="7C4B3B"/>
              </a:solidFill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1400" dirty="0">
                <a:solidFill>
                  <a:srgbClr val="7C4B3B"/>
                </a:solidFill>
              </a:rPr>
              <a:t> </a:t>
            </a:r>
            <a:r>
              <a:rPr lang="ru-RU" sz="1400" dirty="0" smtClean="0">
                <a:solidFill>
                  <a:srgbClr val="7C4B3B"/>
                </a:solidFill>
              </a:rPr>
              <a:t>Обеспечение деятельности подведомственных казенных учреждений (МКУ "УГХ г. Нарьян-Мара");</a:t>
            </a:r>
            <a:endParaRPr lang="ru-RU" sz="1400" dirty="0">
              <a:solidFill>
                <a:srgbClr val="7C4B3B"/>
              </a:solidFill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1400" dirty="0">
                <a:solidFill>
                  <a:srgbClr val="7C4B3B"/>
                </a:solidFill>
              </a:rPr>
              <a:t> </a:t>
            </a:r>
            <a:r>
              <a:rPr lang="ru-RU" sz="1400" dirty="0" smtClean="0">
                <a:solidFill>
                  <a:srgbClr val="7C4B3B"/>
                </a:solidFill>
              </a:rPr>
              <a:t>Мероприятия в сфере информатизации  (внедрение и сопровождение ИС и ПО);</a:t>
            </a:r>
            <a:endParaRPr lang="ru-RU" sz="1400" dirty="0">
              <a:solidFill>
                <a:srgbClr val="7C4B3B"/>
              </a:solidFill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1400" dirty="0">
                <a:solidFill>
                  <a:srgbClr val="7C4B3B"/>
                </a:solidFill>
              </a:rPr>
              <a:t> </a:t>
            </a:r>
            <a:r>
              <a:rPr lang="ru-RU" sz="1400" dirty="0" smtClean="0">
                <a:solidFill>
                  <a:srgbClr val="7C4B3B"/>
                </a:solidFill>
              </a:rPr>
              <a:t>Мероприятия в сфере имущественных и земельных отношений;</a:t>
            </a:r>
            <a:endParaRPr lang="ru-RU" sz="1400" dirty="0">
              <a:solidFill>
                <a:srgbClr val="7C4B3B"/>
              </a:solidFill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1400" dirty="0" smtClean="0">
                <a:solidFill>
                  <a:srgbClr val="7C4B3B"/>
                </a:solidFill>
              </a:rPr>
              <a:t>Формирование и управление муниципальной собственностью;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400" dirty="0" smtClean="0">
                <a:solidFill>
                  <a:srgbClr val="7C4B3B"/>
                </a:solidFill>
              </a:rPr>
              <a:t>Выплата доплат к пенсиям муниципальных служащих муниципального образования "Городской округ "Город Нарьян-Мар" и т.д.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57204" y="188640"/>
            <a:ext cx="8886796" cy="714380"/>
          </a:xfrm>
          <a:prstGeom prst="rect">
            <a:avLst/>
          </a:prstGeom>
        </p:spPr>
        <p:txBody>
          <a:bodyPr anchor="ctr"/>
          <a:lstStyle/>
          <a:p>
            <a:pPr lvl="0" algn="ctr">
              <a:buClr>
                <a:schemeClr val="accent1"/>
              </a:buClr>
              <a:buSzPct val="70000"/>
            </a:pPr>
            <a:r>
              <a:rPr lang="ru-RU" sz="2000" b="1" dirty="0" smtClean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"Совершенствование и развитие муниципального управления в муниципальном образовании "</a:t>
            </a:r>
          </a:p>
          <a:p>
            <a:pPr marL="274320" indent="-274320" algn="ctr" fontAlgn="auto">
              <a:spcAft>
                <a:spcPts val="0"/>
              </a:spcAft>
              <a:defRPr/>
            </a:pPr>
            <a:endParaRPr lang="ru-RU" sz="2800" b="1" cap="all" dirty="0"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8921" name="TextBox 14"/>
          <p:cNvSpPr txBox="1">
            <a:spLocks noChangeArrowheads="1"/>
          </p:cNvSpPr>
          <p:nvPr/>
        </p:nvSpPr>
        <p:spPr bwMode="auto">
          <a:xfrm>
            <a:off x="142875" y="6429375"/>
            <a:ext cx="357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" dirty="0" smtClean="0"/>
              <a:t>10</a:t>
            </a:r>
            <a:endParaRPr lang="ru-RU" sz="800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4437112"/>
            <a:ext cx="2627784" cy="1753610"/>
          </a:xfrm>
          <a:prstGeom prst="rect">
            <a:avLst/>
          </a:prstGeom>
          <a:noFill/>
          <a:ln w="9525">
            <a:solidFill>
              <a:srgbClr val="7C4B3B"/>
            </a:solidFill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4437112"/>
            <a:ext cx="3106726" cy="1728192"/>
          </a:xfrm>
          <a:prstGeom prst="rect">
            <a:avLst/>
          </a:prstGeom>
          <a:noFill/>
          <a:ln w="9525">
            <a:solidFill>
              <a:srgbClr val="7C4B3B"/>
            </a:solidFill>
            <a:miter lim="800000"/>
            <a:headEnd/>
            <a:tailEnd/>
          </a:ln>
          <a:effectLst/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4437112"/>
            <a:ext cx="2952328" cy="1732805"/>
          </a:xfrm>
          <a:prstGeom prst="rect">
            <a:avLst/>
          </a:prstGeom>
          <a:noFill/>
          <a:ln w="9525">
            <a:solidFill>
              <a:srgbClr val="7C4B3B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 Box 37"/>
          <p:cNvSpPr txBox="1">
            <a:spLocks noChangeArrowheads="1"/>
          </p:cNvSpPr>
          <p:nvPr/>
        </p:nvSpPr>
        <p:spPr bwMode="auto">
          <a:xfrm>
            <a:off x="5741988" y="6367463"/>
            <a:ext cx="318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i="1">
                <a:latin typeface="Times Roman"/>
              </a:rPr>
              <a:t>Администрация МО "Городской округ "Город Нарьян-Мар"</a:t>
            </a:r>
          </a:p>
        </p:txBody>
      </p:sp>
      <p:pic>
        <p:nvPicPr>
          <p:cNvPr id="32770" name="Picture 38" descr="герб город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66150" y="6286500"/>
            <a:ext cx="363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214313" y="6286500"/>
            <a:ext cx="8358187" cy="158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1"/>
          <p:cNvSpPr txBox="1">
            <a:spLocks/>
          </p:cNvSpPr>
          <p:nvPr/>
        </p:nvSpPr>
        <p:spPr>
          <a:xfrm>
            <a:off x="0" y="116632"/>
            <a:ext cx="9144000" cy="714380"/>
          </a:xfrm>
          <a:prstGeom prst="rect">
            <a:avLst/>
          </a:prstGeom>
        </p:spPr>
        <p:txBody>
          <a:bodyPr anchor="ctr"/>
          <a:lstStyle/>
          <a:p>
            <a:pPr lvl="0" algn="ctr">
              <a:buClr>
                <a:schemeClr val="accent1"/>
              </a:buClr>
              <a:buSzPct val="70000"/>
            </a:pPr>
            <a:r>
              <a:rPr lang="ru-RU" sz="2000" b="1" dirty="0" smtClean="0">
                <a:solidFill>
                  <a:srgbClr val="7C4B3B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"Развитие предпринимательства в муниципальном образовании"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836712"/>
            <a:ext cx="8712968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 marL="274320" indent="-274320" algn="ctr" fontAlgn="auto">
              <a:spcAft>
                <a:spcPts val="0"/>
              </a:spcAft>
              <a:defRPr/>
            </a:pPr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На реализацию подпрограммы в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2019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году было запланировано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4,3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млн.рублей. Освоение за отчетный год составило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4,2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млн.рублей или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97,7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%. 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1484784"/>
            <a:ext cx="4392488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1200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200" dirty="0" smtClean="0">
                <a:solidFill>
                  <a:srgbClr val="7C4B3B"/>
                </a:solidFill>
              </a:rPr>
              <a:t>Предоставление грантов начинающим предпринимателям на создание собственного бизнеса;</a:t>
            </a:r>
            <a:r>
              <a:rPr lang="ru-RU" sz="1200" i="1" dirty="0" smtClean="0">
                <a:solidFill>
                  <a:srgbClr val="7C4B3B"/>
                </a:solidFill>
              </a:rPr>
              <a:t> </a:t>
            </a:r>
            <a:endParaRPr lang="ru-RU" sz="1200" dirty="0">
              <a:solidFill>
                <a:srgbClr val="7C4B3B"/>
              </a:solidFill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>
                <a:solidFill>
                  <a:srgbClr val="7C4B3B"/>
                </a:solidFill>
              </a:rPr>
              <a:t> </a:t>
            </a:r>
            <a:r>
              <a:rPr lang="ru-RU" sz="1200" dirty="0" smtClean="0">
                <a:solidFill>
                  <a:srgbClr val="7C4B3B"/>
                </a:solidFill>
              </a:rPr>
              <a:t>Субсидия на возмещение части затрат по приобретению и доставке имущества, необходимого для осуществления предпринимательской деятельности;</a:t>
            </a:r>
            <a:endParaRPr lang="ru-RU" sz="1200" dirty="0">
              <a:solidFill>
                <a:srgbClr val="7C4B3B"/>
              </a:solidFill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1200" i="1" dirty="0">
                <a:solidFill>
                  <a:srgbClr val="7C4B3B"/>
                </a:solidFill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7C4B3B"/>
                </a:solidFill>
              </a:rPr>
              <a:t>Субсидия на возмещение части затрат по аренде нежилых помещений немуниципальной формы собственности, используемых субъектами малого </a:t>
            </a:r>
            <a:br>
              <a:rPr lang="ru-RU" sz="1200" dirty="0" smtClean="0">
                <a:solidFill>
                  <a:srgbClr val="7C4B3B"/>
                </a:solidFill>
              </a:rPr>
            </a:br>
            <a:r>
              <a:rPr lang="ru-RU" sz="1200" dirty="0" smtClean="0">
                <a:solidFill>
                  <a:srgbClr val="7C4B3B"/>
                </a:solidFill>
              </a:rPr>
              <a:t>и среднего предпринимательства;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Проведение конкурса швейного мастерства;</a:t>
            </a:r>
          </a:p>
        </p:txBody>
      </p:sp>
      <p:sp>
        <p:nvSpPr>
          <p:cNvPr id="32779" name="TextBox 15"/>
          <p:cNvSpPr txBox="1">
            <a:spLocks noChangeArrowheads="1"/>
          </p:cNvSpPr>
          <p:nvPr/>
        </p:nvSpPr>
        <p:spPr bwMode="auto">
          <a:xfrm>
            <a:off x="142875" y="6429375"/>
            <a:ext cx="357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" dirty="0" smtClean="0"/>
              <a:t>11</a:t>
            </a:r>
            <a:endParaRPr lang="ru-RU" sz="800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3501008"/>
            <a:ext cx="4896544" cy="2717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4644008" y="1484784"/>
            <a:ext cx="4320480" cy="17851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Субсидия на возмещение части затрат по подготовке, переподготовке и повышению квалификации кадров субъектов малого и среднего предпринимательства (включая работников);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Проведение конкурса "Лучший предприниматель года";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Организация сезонной торговли и летних кафе;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Обеспечение субъектам малого и среднего предпринимательства доступа к неиспользуемому муниципальному имуществу и т.д.</a:t>
            </a:r>
            <a:endParaRPr lang="ru-RU" sz="1200" dirty="0" smtClean="0">
              <a:solidFill>
                <a:srgbClr val="7C4B3B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ext Box 37"/>
          <p:cNvSpPr txBox="1">
            <a:spLocks noChangeArrowheads="1"/>
          </p:cNvSpPr>
          <p:nvPr/>
        </p:nvSpPr>
        <p:spPr bwMode="auto">
          <a:xfrm>
            <a:off x="5741988" y="6367463"/>
            <a:ext cx="318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i="1">
                <a:latin typeface="Times Roman"/>
              </a:rPr>
              <a:t>Администрация МО "Городской округ "Город Нарьян-Мар"</a:t>
            </a:r>
          </a:p>
        </p:txBody>
      </p:sp>
      <p:pic>
        <p:nvPicPr>
          <p:cNvPr id="41986" name="Picture 38" descr="герб город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66150" y="6286500"/>
            <a:ext cx="363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214313" y="6286500"/>
            <a:ext cx="8358187" cy="158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07505" y="1143000"/>
            <a:ext cx="875074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 marL="274320" indent="-274320" algn="ctr" fontAlgn="auto">
              <a:spcAft>
                <a:spcPts val="0"/>
              </a:spcAft>
              <a:defRPr/>
            </a:pPr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Объем финансирования программы в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2019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году был запланирован в сумме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2,1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млн.руб., исполнение за отчетный год составило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1,9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млн.руб.или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90,5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%.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7504" y="1772816"/>
            <a:ext cx="8784976" cy="2031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7C4B3B"/>
                </a:solidFill>
              </a:rPr>
              <a:t>Оказание поддержки некоммерческим организациям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dirty="0" smtClean="0">
                <a:solidFill>
                  <a:srgbClr val="7C4B3B"/>
                </a:solidFill>
              </a:rPr>
              <a:t> Предоставление ТОС грантов на реализацию социально значимых проектов;</a:t>
            </a:r>
            <a:endParaRPr lang="ru-RU" dirty="0">
              <a:solidFill>
                <a:srgbClr val="7C4B3B"/>
              </a:solidFill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7C4B3B"/>
                </a:solidFill>
              </a:rPr>
              <a:t> </a:t>
            </a:r>
            <a:r>
              <a:rPr lang="ru-RU" dirty="0" smtClean="0">
                <a:solidFill>
                  <a:srgbClr val="7C4B3B"/>
                </a:solidFill>
              </a:rPr>
              <a:t>Материальное поощрение председателей ТОС, работающих на общественных началах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dirty="0" smtClean="0">
                <a:solidFill>
                  <a:srgbClr val="7C4B3B"/>
                </a:solidFill>
              </a:rPr>
              <a:t>Организация и проведение конкурса «Лучший ТОС»</a:t>
            </a:r>
            <a:endParaRPr lang="ru-RU" dirty="0">
              <a:solidFill>
                <a:srgbClr val="7C4B3B"/>
              </a:solidFill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7C4B3B"/>
                </a:solidFill>
              </a:rPr>
              <a:t> </a:t>
            </a:r>
            <a:r>
              <a:rPr lang="ru-RU" dirty="0" smtClean="0">
                <a:solidFill>
                  <a:srgbClr val="7C4B3B"/>
                </a:solidFill>
              </a:rPr>
              <a:t>Предоставление грантов в форме субсидий на организацию деятельности территориальных общественных самоуправлений и т.д.</a:t>
            </a:r>
            <a:endParaRPr lang="ru-RU" dirty="0">
              <a:solidFill>
                <a:srgbClr val="7C4B3B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57204" y="260648"/>
            <a:ext cx="8886796" cy="714380"/>
          </a:xfrm>
          <a:prstGeom prst="rect">
            <a:avLst/>
          </a:prstGeom>
        </p:spPr>
        <p:txBody>
          <a:bodyPr anchor="ctr"/>
          <a:lstStyle/>
          <a:p>
            <a:pPr lvl="0" algn="ctr">
              <a:buClr>
                <a:schemeClr val="accent1"/>
              </a:buClr>
              <a:buSzPct val="70000"/>
            </a:pPr>
            <a:r>
              <a:rPr lang="ru-RU" sz="2000" b="1" dirty="0" smtClean="0">
                <a:solidFill>
                  <a:srgbClr val="7C4B3B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"Развитие институтов гражданского общества в муниципальном образовании"</a:t>
            </a:r>
          </a:p>
          <a:p>
            <a:pPr marL="274320" indent="-274320" algn="ctr" fontAlgn="auto">
              <a:spcAft>
                <a:spcPts val="0"/>
              </a:spcAft>
              <a:defRPr/>
            </a:pPr>
            <a:endParaRPr lang="ru-RU" sz="2800" b="1" cap="all" dirty="0"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1995" name="TextBox 14"/>
          <p:cNvSpPr txBox="1">
            <a:spLocks noChangeArrowheads="1"/>
          </p:cNvSpPr>
          <p:nvPr/>
        </p:nvSpPr>
        <p:spPr bwMode="auto">
          <a:xfrm>
            <a:off x="142875" y="6429375"/>
            <a:ext cx="357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" dirty="0" smtClean="0"/>
              <a:t>12</a:t>
            </a:r>
            <a:endParaRPr lang="ru-RU" sz="800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2934" y="3933056"/>
            <a:ext cx="4021231" cy="2232248"/>
          </a:xfrm>
          <a:prstGeom prst="rect">
            <a:avLst/>
          </a:prstGeom>
          <a:noFill/>
          <a:ln w="9525">
            <a:solidFill>
              <a:srgbClr val="7C4B3B"/>
            </a:solidFill>
            <a:miter lim="800000"/>
            <a:headEnd/>
            <a:tailEnd/>
          </a:ln>
          <a:effectLst/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933056"/>
            <a:ext cx="4032448" cy="2238009"/>
          </a:xfrm>
          <a:prstGeom prst="rect">
            <a:avLst/>
          </a:prstGeom>
          <a:noFill/>
          <a:ln w="9525">
            <a:solidFill>
              <a:srgbClr val="7C4B3B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37"/>
          <p:cNvSpPr txBox="1">
            <a:spLocks noChangeArrowheads="1"/>
          </p:cNvSpPr>
          <p:nvPr/>
        </p:nvSpPr>
        <p:spPr bwMode="auto">
          <a:xfrm>
            <a:off x="5741988" y="6367463"/>
            <a:ext cx="318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i="1">
                <a:latin typeface="Times Roman"/>
              </a:rPr>
              <a:t>Администрация МО "Городской округ "Город Нарьян-Мар"</a:t>
            </a:r>
          </a:p>
        </p:txBody>
      </p:sp>
      <p:pic>
        <p:nvPicPr>
          <p:cNvPr id="31746" name="Picture 38" descr="герб город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66150" y="6286500"/>
            <a:ext cx="363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214313" y="5951538"/>
            <a:ext cx="8358187" cy="158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1"/>
          <p:cNvSpPr txBox="1">
            <a:spLocks/>
          </p:cNvSpPr>
          <p:nvPr/>
        </p:nvSpPr>
        <p:spPr>
          <a:xfrm>
            <a:off x="0" y="188640"/>
            <a:ext cx="9144000" cy="714380"/>
          </a:xfrm>
          <a:prstGeom prst="rect">
            <a:avLst/>
          </a:prstGeom>
        </p:spPr>
        <p:txBody>
          <a:bodyPr anchor="ctr"/>
          <a:lstStyle/>
          <a:p>
            <a:pPr lvl="0" algn="ctr">
              <a:buClr>
                <a:schemeClr val="accent1"/>
              </a:buClr>
              <a:buSzPct val="70000"/>
            </a:pPr>
            <a:r>
              <a:rPr lang="ru-RU" sz="2000" b="1" dirty="0" smtClean="0">
                <a:solidFill>
                  <a:srgbClr val="7C4B3B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"Повышение уровня жизнеобеспечения и безопасности жизнедеятельности населения муниципального образования"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1124744"/>
            <a:ext cx="8433619" cy="7080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>
                <a:solidFill>
                  <a:schemeClr val="accent2">
                    <a:lumMod val="75000"/>
                  </a:schemeClr>
                </a:solidFill>
              </a:rPr>
              <a:t>В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2019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</a:rPr>
              <a:t>году было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предусмотрено 725,7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</a:rPr>
              <a:t>млн.рублей, фактическое исполнение составило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609,7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</a:rPr>
              <a:t>млн.рублей или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84%.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1988840"/>
            <a:ext cx="8784976" cy="38472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7C4B3B"/>
                </a:solidFill>
              </a:rPr>
              <a:t>Подпрограмма 1. "Организация благоприятных и безопасных условий для проживания граждан";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7C4B3B"/>
                </a:solidFill>
              </a:rPr>
              <a:t> Подпрограмма 2.  Обеспечение безопасности жизнедеятельности населения городского округа "Город Нарьян-Мар";</a:t>
            </a:r>
            <a:endParaRPr lang="ru-RU" sz="1600" dirty="0">
              <a:solidFill>
                <a:srgbClr val="7C4B3B"/>
              </a:solidFill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rgbClr val="7C4B3B"/>
                </a:solidFill>
              </a:rPr>
              <a:t> </a:t>
            </a:r>
            <a:r>
              <a:rPr lang="ru-RU" sz="1600" dirty="0" smtClean="0">
                <a:solidFill>
                  <a:srgbClr val="7C4B3B"/>
                </a:solidFill>
              </a:rPr>
              <a:t>Подпрограмма 3. "Обеспечение безопасности эксплуатации автомобильных дорог местного значения и доступности общественных транспортных услуг";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7C4B3B"/>
                </a:solidFill>
              </a:rPr>
              <a:t>Подпрограмма 4. "Обеспечение предоставления качественных услуг потребителям в сфере жилищно-коммунального хозяйства, степени устойчивости и надежности функционирования коммунальных систем на территории муниципального образования";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7C4B3B"/>
                </a:solidFill>
              </a:rPr>
              <a:t>Подпрограмма 5."Обеспечение комфортных условий проживания на территории муниципального образования "Городской округ "Город Нарьян-Мар";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7C4B3B"/>
                </a:solidFill>
              </a:rPr>
              <a:t>Подпрограмма 6 "Создание дополнительных условий для обеспечения жилищных прав граждан, проживающих в МО "Городской округ "Город Нарьян-Мар".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dirty="0" smtClean="0"/>
          </a:p>
          <a:p>
            <a:pPr>
              <a:buFont typeface="Wingdings" pitchFamily="2" charset="2"/>
              <a:buChar char="Ø"/>
              <a:defRPr/>
            </a:pP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1753" name="TextBox 11"/>
          <p:cNvSpPr txBox="1">
            <a:spLocks noChangeArrowheads="1"/>
          </p:cNvSpPr>
          <p:nvPr/>
        </p:nvSpPr>
        <p:spPr bwMode="auto">
          <a:xfrm>
            <a:off x="142875" y="6429375"/>
            <a:ext cx="357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" dirty="0" smtClean="0"/>
              <a:t>13</a:t>
            </a:r>
            <a:endParaRPr lang="ru-RU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37"/>
          <p:cNvSpPr txBox="1">
            <a:spLocks noChangeArrowheads="1"/>
          </p:cNvSpPr>
          <p:nvPr/>
        </p:nvSpPr>
        <p:spPr bwMode="auto">
          <a:xfrm>
            <a:off x="5741988" y="6367463"/>
            <a:ext cx="318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i="1">
                <a:latin typeface="Times Roman"/>
              </a:rPr>
              <a:t>Администрация МО "Городской округ "Город Нарьян-Мар"</a:t>
            </a:r>
          </a:p>
        </p:txBody>
      </p:sp>
      <p:pic>
        <p:nvPicPr>
          <p:cNvPr id="39938" name="Picture 38" descr="герб город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66150" y="6286500"/>
            <a:ext cx="363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214313" y="6286500"/>
            <a:ext cx="8358187" cy="158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323528" y="1124744"/>
            <a:ext cx="8576494" cy="6155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 marL="92075" algn="just" fontAlgn="auto">
              <a:spcAft>
                <a:spcPts val="0"/>
              </a:spcAft>
              <a:defRPr/>
            </a:pPr>
            <a:r>
              <a:rPr lang="ru-RU" sz="1700" dirty="0">
                <a:solidFill>
                  <a:schemeClr val="accent2">
                    <a:lumMod val="75000"/>
                  </a:schemeClr>
                </a:solidFill>
              </a:rPr>
              <a:t>Объем финансирования программы в </a:t>
            </a:r>
            <a:r>
              <a:rPr lang="ru-RU" sz="1700" dirty="0" smtClean="0">
                <a:solidFill>
                  <a:schemeClr val="accent2">
                    <a:lumMod val="75000"/>
                  </a:schemeClr>
                </a:solidFill>
              </a:rPr>
              <a:t>2019 </a:t>
            </a:r>
            <a:r>
              <a:rPr lang="ru-RU" sz="1700" dirty="0">
                <a:solidFill>
                  <a:schemeClr val="accent2">
                    <a:lumMod val="75000"/>
                  </a:schemeClr>
                </a:solidFill>
              </a:rPr>
              <a:t>году был запланирован в </a:t>
            </a:r>
            <a:r>
              <a:rPr lang="ru-RU" sz="1700" dirty="0" smtClean="0">
                <a:solidFill>
                  <a:schemeClr val="accent2">
                    <a:lumMod val="75000"/>
                  </a:schemeClr>
                </a:solidFill>
              </a:rPr>
              <a:t>сумме 129,7 млн.руб., исполнение </a:t>
            </a:r>
            <a:r>
              <a:rPr lang="ru-RU" sz="1700" dirty="0">
                <a:solidFill>
                  <a:schemeClr val="accent2">
                    <a:lumMod val="75000"/>
                  </a:schemeClr>
                </a:solidFill>
              </a:rPr>
              <a:t>за отчетный год </a:t>
            </a:r>
            <a:r>
              <a:rPr lang="ru-RU" sz="1700" dirty="0" smtClean="0">
                <a:solidFill>
                  <a:schemeClr val="accent2">
                    <a:lumMod val="75000"/>
                  </a:schemeClr>
                </a:solidFill>
              </a:rPr>
              <a:t>составило 103,9 </a:t>
            </a:r>
            <a:r>
              <a:rPr lang="ru-RU" sz="1700" dirty="0">
                <a:solidFill>
                  <a:schemeClr val="accent2">
                    <a:lumMod val="75000"/>
                  </a:schemeClr>
                </a:solidFill>
              </a:rPr>
              <a:t>млн.руб.или </a:t>
            </a:r>
            <a:r>
              <a:rPr lang="ru-RU" sz="1700" dirty="0" smtClean="0">
                <a:solidFill>
                  <a:schemeClr val="accent2">
                    <a:lumMod val="75000"/>
                  </a:schemeClr>
                </a:solidFill>
              </a:rPr>
              <a:t>80%.</a:t>
            </a:r>
            <a:endParaRPr lang="ru-RU" sz="1700" b="1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1844824"/>
            <a:ext cx="8568952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 Проведение мероприятий по сносу, домов, признанных в установленном порядке ветхими или аварийными и непригодными для проживания;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Приобретение   оборудования для организации системы обращения с твердыми коммунальными отходами;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Устройство площадки на полигоне;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Модернизация системы энергоснабжения  объекта размещения отходов;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Строительство канализационного коллектора от КГ1 до КНС в п. Новый г. Нарьян-Мара;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Выполнение работ по устройству уличного освещения объекта размещения отходов г. Нарьян-Мара и т.д.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57204" y="476672"/>
            <a:ext cx="8886796" cy="714380"/>
          </a:xfrm>
          <a:prstGeom prst="rect">
            <a:avLst/>
          </a:prstGeom>
        </p:spPr>
        <p:txBody>
          <a:bodyPr anchor="ctr"/>
          <a:lstStyle/>
          <a:p>
            <a:pPr marL="274320" indent="-274320" algn="ctr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7C4B3B"/>
                </a:solidFill>
                <a:latin typeface="Arial" pitchFamily="34" charset="0"/>
                <a:cs typeface="Arial" pitchFamily="34" charset="0"/>
              </a:rPr>
              <a:t>Подпрограмма 1. "Организация благоприятных и безопасных условий для проживания граждан"</a:t>
            </a:r>
            <a:r>
              <a:rPr lang="ru-RU" sz="2000" b="1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Arial" pitchFamily="34" charset="0"/>
                <a:ea typeface="+mj-ea"/>
                <a:cs typeface="Arial" pitchFamily="34" charset="0"/>
              </a:rPr>
              <a:t> </a:t>
            </a:r>
            <a:endParaRPr lang="ru-RU" sz="2000" b="1" cap="all" dirty="0"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latin typeface="Arial" pitchFamily="34" charset="0"/>
              <a:ea typeface="+mj-ea"/>
              <a:cs typeface="Arial" pitchFamily="34" charset="0"/>
            </a:endParaRPr>
          </a:p>
          <a:p>
            <a:pPr marL="274320" indent="-274320" algn="ctr" fontAlgn="auto">
              <a:spcAft>
                <a:spcPts val="0"/>
              </a:spcAft>
              <a:defRPr/>
            </a:pPr>
            <a:endParaRPr lang="ru-RU" sz="2800" b="1" cap="all" dirty="0"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9945" name="TextBox 14"/>
          <p:cNvSpPr txBox="1">
            <a:spLocks noChangeArrowheads="1"/>
          </p:cNvSpPr>
          <p:nvPr/>
        </p:nvSpPr>
        <p:spPr bwMode="auto">
          <a:xfrm>
            <a:off x="142875" y="6429375"/>
            <a:ext cx="357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" dirty="0" smtClean="0"/>
              <a:t>14</a:t>
            </a:r>
            <a:endParaRPr lang="ru-RU" sz="800" dirty="0"/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284984"/>
            <a:ext cx="3096344" cy="2063423"/>
          </a:xfrm>
          <a:prstGeom prst="rect">
            <a:avLst/>
          </a:prstGeom>
          <a:noFill/>
          <a:ln w="9525">
            <a:solidFill>
              <a:srgbClr val="7C4B3B"/>
            </a:solidFill>
            <a:miter lim="800000"/>
            <a:headEnd/>
            <a:tailEnd/>
          </a:ln>
          <a:effectLst/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3284984"/>
            <a:ext cx="3059385" cy="1890469"/>
          </a:xfrm>
          <a:prstGeom prst="rect">
            <a:avLst/>
          </a:prstGeom>
          <a:noFill/>
          <a:ln w="9525">
            <a:solidFill>
              <a:srgbClr val="7C4B3B"/>
            </a:solidFill>
            <a:miter lim="800000"/>
            <a:headEnd/>
            <a:tailEnd/>
          </a:ln>
          <a:effectLst/>
        </p:spPr>
      </p:pic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4437112"/>
            <a:ext cx="3239523" cy="1802063"/>
          </a:xfrm>
          <a:prstGeom prst="rect">
            <a:avLst/>
          </a:prstGeom>
          <a:noFill/>
          <a:ln w="9525">
            <a:solidFill>
              <a:srgbClr val="7C4B3B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37"/>
          <p:cNvSpPr txBox="1">
            <a:spLocks noChangeArrowheads="1"/>
          </p:cNvSpPr>
          <p:nvPr/>
        </p:nvSpPr>
        <p:spPr bwMode="auto">
          <a:xfrm>
            <a:off x="5741988" y="6367463"/>
            <a:ext cx="318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i="1">
                <a:latin typeface="Times Roman"/>
              </a:rPr>
              <a:t>Администрация МО "Городской округ "Город Нарьян-Мар"</a:t>
            </a:r>
          </a:p>
        </p:txBody>
      </p:sp>
      <p:pic>
        <p:nvPicPr>
          <p:cNvPr id="29698" name="Picture 38" descr="герб город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66150" y="6286500"/>
            <a:ext cx="363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214313" y="6286500"/>
            <a:ext cx="8358187" cy="158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1"/>
          <p:cNvSpPr txBox="1">
            <a:spLocks/>
          </p:cNvSpPr>
          <p:nvPr/>
        </p:nvSpPr>
        <p:spPr>
          <a:xfrm>
            <a:off x="0" y="142852"/>
            <a:ext cx="9144000" cy="714380"/>
          </a:xfrm>
          <a:prstGeom prst="rect">
            <a:avLst/>
          </a:prstGeom>
        </p:spPr>
        <p:txBody>
          <a:bodyPr anchor="ctr"/>
          <a:lstStyle/>
          <a:p>
            <a:pPr marL="274320" indent="-274320" algn="ctr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2000" b="1" dirty="0" smtClean="0">
                <a:solidFill>
                  <a:srgbClr val="7C4B3B"/>
                </a:solidFill>
              </a:rPr>
              <a:t>Подпрограмма 2.  Обеспечение безопасности жизнедеятельности населения городского округа "Город Нарьян-Мар</a:t>
            </a:r>
            <a:r>
              <a:rPr lang="ru-RU" b="1" dirty="0" smtClean="0"/>
              <a:t>"</a:t>
            </a:r>
            <a:endParaRPr lang="ru-RU" b="1" cap="all" dirty="0"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1124744"/>
            <a:ext cx="871296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Объем финансирования программы в 2019 году был запланирован в сумме 15 млн.руб., исполнение за отчетный год составило 13,9 млн.руб.или  92,6%.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endParaRPr lang="ru-RU" b="1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1844824"/>
            <a:ext cx="8712968" cy="30777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600" dirty="0" smtClean="0">
                <a:solidFill>
                  <a:srgbClr val="7C4B3B"/>
                </a:solidFill>
              </a:rPr>
              <a:t>Разработка и распространение среди населения памяток (листовок) о порядке действия при совершении в отношении них правонарушений, а также печатных изданий, направленных на противодействие идеологии терроризма и экстремизма;</a:t>
            </a:r>
            <a:endParaRPr lang="ru-RU" sz="1600" dirty="0">
              <a:solidFill>
                <a:srgbClr val="7C4B3B"/>
              </a:solidFill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rgbClr val="7C4B3B"/>
                </a:solidFill>
              </a:rPr>
              <a:t> </a:t>
            </a:r>
            <a:r>
              <a:rPr lang="ru-RU" sz="1600" dirty="0" smtClean="0">
                <a:solidFill>
                  <a:srgbClr val="7C4B3B"/>
                </a:solidFill>
              </a:rPr>
              <a:t>Денежное поощрение членам народной дружины МО "Городской округ "Город Нарьян-Мар", участвующим в охране общественного порядка;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7C4B3B"/>
                </a:solidFill>
              </a:rPr>
              <a:t>Выполнение работ по разработке (выравниванию) песка с целью защиты г. Нарьян-Мара от затопления паводковыми водами;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7C4B3B"/>
                </a:solidFill>
              </a:rPr>
              <a:t>Создание муниципальной системы оповещения населения об опасностях и чрезвычайных ситуациях;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7C4B3B"/>
                </a:solidFill>
              </a:rPr>
              <a:t>Приобретение оборудования для обеспечения пожарной безопасности;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7C4B3B"/>
                </a:solidFill>
              </a:rPr>
              <a:t>Обеспечение первичных мер пожарной безопасности;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7C4B3B"/>
                </a:solidFill>
              </a:rPr>
              <a:t>Капитальный ремонт пожарных водоемов и др.</a:t>
            </a:r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1"/>
          </p:nvPr>
        </p:nvSpPr>
        <p:spPr>
          <a:xfrm flipV="1">
            <a:off x="3581400" y="-458788"/>
            <a:ext cx="2895600" cy="458788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9708" name="TextBox 16"/>
          <p:cNvSpPr txBox="1">
            <a:spLocks noChangeArrowheads="1"/>
          </p:cNvSpPr>
          <p:nvPr/>
        </p:nvSpPr>
        <p:spPr bwMode="auto">
          <a:xfrm>
            <a:off x="142875" y="6429375"/>
            <a:ext cx="357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" dirty="0" smtClean="0"/>
              <a:t>15</a:t>
            </a:r>
            <a:endParaRPr lang="ru-RU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37"/>
          <p:cNvSpPr txBox="1">
            <a:spLocks noChangeArrowheads="1"/>
          </p:cNvSpPr>
          <p:nvPr/>
        </p:nvSpPr>
        <p:spPr bwMode="auto">
          <a:xfrm>
            <a:off x="5741988" y="6367463"/>
            <a:ext cx="318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i="1">
                <a:latin typeface="Times Roman"/>
              </a:rPr>
              <a:t>Администрация МО "Городской округ "Город Нарьян-Мар"</a:t>
            </a:r>
          </a:p>
        </p:txBody>
      </p:sp>
      <p:pic>
        <p:nvPicPr>
          <p:cNvPr id="30723" name="Picture 38" descr="герб город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66150" y="6286500"/>
            <a:ext cx="363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214313" y="6286500"/>
            <a:ext cx="8358187" cy="158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107504" y="1124744"/>
            <a:ext cx="8856984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в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2019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году было запланировано в сумме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278,0  млн.рублей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исполнение составило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268,9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млн. рублей или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 96,7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</a:rPr>
              <a:t>%.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7504" y="1844824"/>
            <a:ext cx="8893621" cy="21236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 marL="265113" indent="-192088"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Расходы на организацию транспортного обслуживания населения автомобильным транспортом по муниципальным маршрутам регулярных перевозок по регулируемым тарифам;</a:t>
            </a:r>
          </a:p>
          <a:p>
            <a:pPr marL="265113" indent="-192088"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Приобретение техники для муниципальных предприятий;</a:t>
            </a:r>
          </a:p>
          <a:p>
            <a:pPr marL="265113" indent="-192088"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Приобретение и установка, техническое обслуживание и сопровождение системы автоматизации ГЛОНАС;</a:t>
            </a:r>
          </a:p>
          <a:p>
            <a:pPr marL="265113" indent="-192088"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Обустройство пешеходного перехода на автомобильной дороге по ул. им. С.Н. Калмыкова в г. Нарьян-Маре;</a:t>
            </a:r>
          </a:p>
          <a:p>
            <a:pPr marL="265113" indent="-192088"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Обустройство тротуаров в районе дома № 3 по пр. им. капитана Матросова, в районе дома № 43А по ул. им. В.И.Ленина, ул. им. В.И. Ленина, д. 50, ул. Ненецкая по четной стороне, по ул. им. В.И. Ленина, д. 5 до ул. Первомайская, д. 34 г., по ул. Калмыкова;</a:t>
            </a:r>
          </a:p>
          <a:p>
            <a:pPr marL="265113" indent="-192088"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Обустройство пешеходных переходов в районе образовательных организаций;</a:t>
            </a:r>
          </a:p>
          <a:p>
            <a:pPr marL="265113" indent="-192088"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Внедрение системы автоматизированного управления наружным освещением на автомобильных дорогах;</a:t>
            </a:r>
          </a:p>
          <a:p>
            <a:pPr marL="265113" indent="-192088"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Реконструкция ул. Авиаторов (1 этап), и др.</a:t>
            </a:r>
          </a:p>
        </p:txBody>
      </p:sp>
      <p:sp>
        <p:nvSpPr>
          <p:cNvPr id="30732" name="TextBox 14"/>
          <p:cNvSpPr txBox="1">
            <a:spLocks noChangeArrowheads="1"/>
          </p:cNvSpPr>
          <p:nvPr/>
        </p:nvSpPr>
        <p:spPr bwMode="auto">
          <a:xfrm>
            <a:off x="142875" y="6429375"/>
            <a:ext cx="357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" dirty="0" smtClean="0"/>
              <a:t>16</a:t>
            </a:r>
            <a:endParaRPr lang="ru-RU" sz="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1520" y="116632"/>
            <a:ext cx="87849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7C4B3B"/>
                </a:solidFill>
              </a:rPr>
              <a:t>Подпрограмма 3. "Обеспечение безопасности эксплуатации автомобильных дорог местного значения и доступности общественных транспортных услуг"</a:t>
            </a:r>
            <a:endParaRPr lang="ru-RU" b="1" dirty="0">
              <a:solidFill>
                <a:srgbClr val="7C4B3B"/>
              </a:solidFill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77072"/>
            <a:ext cx="3892325" cy="2160240"/>
          </a:xfrm>
          <a:prstGeom prst="rect">
            <a:avLst/>
          </a:prstGeom>
          <a:noFill/>
          <a:ln w="9525">
            <a:solidFill>
              <a:srgbClr val="7C4B3B"/>
            </a:solidFill>
            <a:miter lim="800000"/>
            <a:headEnd/>
            <a:tailEnd/>
          </a:ln>
          <a:effectLst/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0409" y="4084992"/>
            <a:ext cx="3878055" cy="2152320"/>
          </a:xfrm>
          <a:prstGeom prst="rect">
            <a:avLst/>
          </a:prstGeom>
          <a:noFill/>
          <a:ln w="9525">
            <a:solidFill>
              <a:srgbClr val="7C4B3B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 Box 37"/>
          <p:cNvSpPr txBox="1">
            <a:spLocks noChangeArrowheads="1"/>
          </p:cNvSpPr>
          <p:nvPr/>
        </p:nvSpPr>
        <p:spPr bwMode="auto">
          <a:xfrm>
            <a:off x="5715000" y="6400800"/>
            <a:ext cx="318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i="1">
                <a:latin typeface="Times Roman"/>
              </a:rPr>
              <a:t>Администрация МО "Городской округ "Город Нарьян-Мар"</a:t>
            </a:r>
          </a:p>
        </p:txBody>
      </p:sp>
      <p:pic>
        <p:nvPicPr>
          <p:cNvPr id="35842" name="Picture 38" descr="герб город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66150" y="6286500"/>
            <a:ext cx="363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214313" y="6286500"/>
            <a:ext cx="8358187" cy="158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251520" y="1214438"/>
            <a:ext cx="867816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Объем финансирования в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2019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году был запланирован в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сумме 38,6 млн.руб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. , исполнение за отчетный год составило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35,3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млн.руб. или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91,4%.</a:t>
            </a:r>
            <a:endParaRPr lang="ru-RU" b="1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1916832"/>
            <a:ext cx="8712968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rgbClr val="7C4B3B"/>
                </a:solidFill>
              </a:rPr>
              <a:t>Капитальный ремонт сетей ТС, ГВС, ХВС;</a:t>
            </a:r>
            <a:endParaRPr lang="ru-RU" dirty="0">
              <a:solidFill>
                <a:srgbClr val="7C4B3B"/>
              </a:solidFill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7C4B3B"/>
                </a:solidFill>
              </a:rPr>
              <a:t> </a:t>
            </a:r>
            <a:r>
              <a:rPr lang="ru-RU" dirty="0" smtClean="0">
                <a:solidFill>
                  <a:srgbClr val="7C4B3B"/>
                </a:solidFill>
              </a:rPr>
              <a:t>Приобретение насосного оборудования, газового оборудования;</a:t>
            </a:r>
            <a:endParaRPr lang="ru-RU" dirty="0">
              <a:solidFill>
                <a:srgbClr val="7C4B3B"/>
              </a:solidFill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7C4B3B"/>
                </a:solidFill>
              </a:rPr>
              <a:t> </a:t>
            </a:r>
            <a:r>
              <a:rPr lang="ru-RU" dirty="0" smtClean="0">
                <a:solidFill>
                  <a:srgbClr val="7C4B3B"/>
                </a:solidFill>
              </a:rPr>
              <a:t>Капитальный ремонт канализационного колодца КК № 8 наружной канализации на перекрестке ул. </a:t>
            </a:r>
            <a:r>
              <a:rPr lang="ru-RU" dirty="0" err="1" smtClean="0">
                <a:solidFill>
                  <a:srgbClr val="7C4B3B"/>
                </a:solidFill>
              </a:rPr>
              <a:t>Оленная</a:t>
            </a:r>
            <a:r>
              <a:rPr lang="ru-RU" dirty="0" smtClean="0">
                <a:solidFill>
                  <a:srgbClr val="7C4B3B"/>
                </a:solidFill>
              </a:rPr>
              <a:t> и Ненецкая;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dirty="0" smtClean="0">
                <a:solidFill>
                  <a:srgbClr val="7C4B3B"/>
                </a:solidFill>
              </a:rPr>
              <a:t>Капитальный ремонт участка сети канализации и др.</a:t>
            </a:r>
            <a:endParaRPr lang="ru-RU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42844" y="285728"/>
            <a:ext cx="8886796" cy="714380"/>
          </a:xfrm>
          <a:prstGeom prst="rect">
            <a:avLst/>
          </a:prstGeom>
        </p:spPr>
        <p:txBody>
          <a:bodyPr anchor="ctr"/>
          <a:lstStyle/>
          <a:p>
            <a:pPr marL="274320" indent="-274320" algn="ctr" fontAlgn="auto">
              <a:spcAft>
                <a:spcPts val="0"/>
              </a:spcAft>
              <a:defRPr/>
            </a:pPr>
            <a:r>
              <a:rPr lang="ru-RU" sz="1700" b="1" dirty="0" smtClean="0">
                <a:solidFill>
                  <a:srgbClr val="7C4B3B"/>
                </a:solidFill>
              </a:rPr>
              <a:t>Подпрограмма 4. "Обеспечение предоставления качественных услуг потребителям в сфере жилищно-коммунального хозяйства, степени устойчивости и надежности функционирования коммунальных систем на территории муниципального образования"</a:t>
            </a:r>
            <a:endParaRPr lang="ru-RU" sz="1700" b="1" cap="all" dirty="0">
              <a:solidFill>
                <a:srgbClr val="7C4B3B"/>
              </a:solidFill>
              <a:effectLst>
                <a:reflection blurRad="12700" stA="48000" endA="300" endPos="55000" dir="5400000" sy="-90000" algn="bl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5851" name="TextBox 14"/>
          <p:cNvSpPr txBox="1">
            <a:spLocks noChangeArrowheads="1"/>
          </p:cNvSpPr>
          <p:nvPr/>
        </p:nvSpPr>
        <p:spPr bwMode="auto">
          <a:xfrm>
            <a:off x="142875" y="6429375"/>
            <a:ext cx="357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" dirty="0" smtClean="0"/>
              <a:t>17</a:t>
            </a:r>
            <a:endParaRPr lang="ru-RU" sz="800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501008"/>
            <a:ext cx="3744416" cy="2495302"/>
          </a:xfrm>
          <a:prstGeom prst="rect">
            <a:avLst/>
          </a:prstGeom>
          <a:noFill/>
          <a:ln w="9525">
            <a:solidFill>
              <a:srgbClr val="7C4B3B"/>
            </a:solidFill>
            <a:miter lim="800000"/>
            <a:headEnd/>
            <a:tailEnd/>
          </a:ln>
          <a:effectLst/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90092" y="3501008"/>
            <a:ext cx="4430379" cy="2520280"/>
          </a:xfrm>
          <a:prstGeom prst="rect">
            <a:avLst/>
          </a:prstGeom>
          <a:noFill/>
          <a:ln w="9525">
            <a:solidFill>
              <a:srgbClr val="7C4B3B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37"/>
          <p:cNvSpPr txBox="1">
            <a:spLocks noChangeArrowheads="1"/>
          </p:cNvSpPr>
          <p:nvPr/>
        </p:nvSpPr>
        <p:spPr bwMode="auto">
          <a:xfrm>
            <a:off x="5741988" y="6367463"/>
            <a:ext cx="318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i="1">
                <a:latin typeface="Times Roman"/>
              </a:rPr>
              <a:t>Администрация МО "Городской округ "Город Нарьян-Мар"</a:t>
            </a:r>
          </a:p>
        </p:txBody>
      </p:sp>
      <p:pic>
        <p:nvPicPr>
          <p:cNvPr id="29698" name="Picture 38" descr="герб город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66150" y="6286500"/>
            <a:ext cx="363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214313" y="6286500"/>
            <a:ext cx="8358187" cy="158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1"/>
          <p:cNvSpPr txBox="1">
            <a:spLocks/>
          </p:cNvSpPr>
          <p:nvPr/>
        </p:nvSpPr>
        <p:spPr>
          <a:xfrm>
            <a:off x="323528" y="142852"/>
            <a:ext cx="8568952" cy="714380"/>
          </a:xfrm>
          <a:prstGeom prst="rect">
            <a:avLst/>
          </a:prstGeom>
        </p:spPr>
        <p:txBody>
          <a:bodyPr anchor="ctr"/>
          <a:lstStyle/>
          <a:p>
            <a:pPr marL="274320" indent="-274320" algn="ctr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2000" b="1" dirty="0" smtClean="0">
                <a:solidFill>
                  <a:srgbClr val="7C4B3B"/>
                </a:solidFill>
              </a:rPr>
              <a:t>Подпрограмма 5 "Обеспечение комфортных условий проживания на территории муниципального образования "Городской округ "Город Нарьян-Мар"</a:t>
            </a:r>
            <a:endParaRPr lang="ru-RU" sz="2000" b="1" cap="all" dirty="0">
              <a:solidFill>
                <a:srgbClr val="7C4B3B"/>
              </a:solidFill>
              <a:effectLst>
                <a:reflection blurRad="12700" stA="48000" endA="300" endPos="55000" dir="5400000" sy="-90000" algn="bl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1124744"/>
            <a:ext cx="860616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 marL="9525" indent="-9525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Объем финансирования в 2019 году был запланирован в сумме 105,9 млн.руб. , исполнение за отчетный год составило 103,6 млн.руб. или 97,8%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1772816"/>
            <a:ext cx="5328592" cy="21236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 Организация освещения улиц;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 Уборка территории;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Организация благоустройства и озеленения;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Обустройство территории между домами № 19 и № 21 по ул. Ленина;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Устройство покрытия из брусчатки в районе дома № 44 по ул. Ленина;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Устройство площадок для выгула собак в городе Нарьян-Маре;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Приобретение и установка элементов праздничного и тематического оформления города Нарьян-Мара;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Устройство тротуаров с автостоянкой между многоквартирным домом № 29 по ул. Ленина и школой № 1;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Ликвидация несанкционированных свалок  и др.</a:t>
            </a:r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1"/>
          </p:nvPr>
        </p:nvSpPr>
        <p:spPr>
          <a:xfrm flipV="1">
            <a:off x="3581400" y="-458788"/>
            <a:ext cx="2895600" cy="458788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9708" name="TextBox 16"/>
          <p:cNvSpPr txBox="1">
            <a:spLocks noChangeArrowheads="1"/>
          </p:cNvSpPr>
          <p:nvPr/>
        </p:nvSpPr>
        <p:spPr bwMode="auto">
          <a:xfrm>
            <a:off x="142875" y="6429375"/>
            <a:ext cx="357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" dirty="0" smtClean="0"/>
              <a:t>18</a:t>
            </a:r>
            <a:endParaRPr lang="ru-RU" sz="800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844824"/>
            <a:ext cx="3293613" cy="1832152"/>
          </a:xfrm>
          <a:prstGeom prst="rect">
            <a:avLst/>
          </a:prstGeom>
          <a:noFill/>
          <a:ln w="9525">
            <a:solidFill>
              <a:srgbClr val="7C4B3B"/>
            </a:solidFill>
            <a:miter lim="800000"/>
            <a:headEnd/>
            <a:tailEnd/>
          </a:ln>
          <a:effectLst/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4293096"/>
            <a:ext cx="3373346" cy="1872208"/>
          </a:xfrm>
          <a:prstGeom prst="rect">
            <a:avLst/>
          </a:prstGeom>
          <a:noFill/>
          <a:ln w="9525">
            <a:solidFill>
              <a:srgbClr val="7C4B3B"/>
            </a:solidFill>
            <a:miter lim="800000"/>
            <a:headEnd/>
            <a:tailEnd/>
          </a:ln>
          <a:effectLst/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4293096"/>
            <a:ext cx="2097980" cy="1872208"/>
          </a:xfrm>
          <a:prstGeom prst="rect">
            <a:avLst/>
          </a:prstGeom>
          <a:noFill/>
          <a:ln w="9525">
            <a:solidFill>
              <a:srgbClr val="7C4B3B"/>
            </a:solidFill>
            <a:miter lim="800000"/>
            <a:headEnd/>
            <a:tailEnd/>
          </a:ln>
          <a:effectLst/>
        </p:spPr>
      </p:pic>
      <p:pic>
        <p:nvPicPr>
          <p:cNvPr id="4096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24128" y="3933055"/>
            <a:ext cx="3312368" cy="2208245"/>
          </a:xfrm>
          <a:prstGeom prst="rect">
            <a:avLst/>
          </a:prstGeom>
          <a:noFill/>
          <a:ln w="9525">
            <a:solidFill>
              <a:srgbClr val="7C4B3B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37"/>
          <p:cNvSpPr txBox="1">
            <a:spLocks noChangeArrowheads="1"/>
          </p:cNvSpPr>
          <p:nvPr/>
        </p:nvSpPr>
        <p:spPr bwMode="auto">
          <a:xfrm>
            <a:off x="5741988" y="6367463"/>
            <a:ext cx="318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i="1">
                <a:latin typeface="Times Roman"/>
              </a:rPr>
              <a:t>Администрация МО "Городской округ "Город Нарьян-Мар"</a:t>
            </a:r>
          </a:p>
        </p:txBody>
      </p:sp>
      <p:pic>
        <p:nvPicPr>
          <p:cNvPr id="29698" name="Picture 38" descr="герб город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66150" y="6286500"/>
            <a:ext cx="363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214313" y="6286500"/>
            <a:ext cx="8358187" cy="158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1"/>
          <p:cNvSpPr txBox="1">
            <a:spLocks/>
          </p:cNvSpPr>
          <p:nvPr/>
        </p:nvSpPr>
        <p:spPr>
          <a:xfrm>
            <a:off x="0" y="142852"/>
            <a:ext cx="9144000" cy="714380"/>
          </a:xfrm>
          <a:prstGeom prst="rect">
            <a:avLst/>
          </a:prstGeom>
        </p:spPr>
        <p:txBody>
          <a:bodyPr anchor="ctr"/>
          <a:lstStyle/>
          <a:p>
            <a:pPr marL="274320" indent="-274320" algn="ctr" fontAlgn="auto">
              <a:spcAft>
                <a:spcPts val="0"/>
              </a:spcAft>
              <a:buFont typeface="Wingdings"/>
              <a:buNone/>
              <a:defRPr/>
            </a:pPr>
            <a:r>
              <a:rPr lang="ru-RU" b="1" dirty="0" smtClean="0">
                <a:solidFill>
                  <a:srgbClr val="7C4B3B"/>
                </a:solidFill>
              </a:rPr>
              <a:t>Подпрограмма 6 "Создание дополнительных условий для обеспечения жилищных прав граждан, проживающих в городе Нарьян-Мар</a:t>
            </a:r>
            <a:endParaRPr lang="ru-RU" b="1" cap="all" dirty="0">
              <a:solidFill>
                <a:srgbClr val="7C4B3B"/>
              </a:solidFill>
              <a:effectLst>
                <a:reflection blurRad="12700" stA="48000" endA="300" endPos="55000" dir="5400000" sy="-90000" algn="bl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1124745"/>
            <a:ext cx="8784976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 marL="9525" indent="-9525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Объем финансирования в 2019 году был запланирован в сумме 158,6 млн.руб. , исполнение за отчетный год составило 83,3 млн.руб. или 65,3%</a:t>
            </a:r>
            <a:endParaRPr lang="ru-RU" b="1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1844824"/>
            <a:ext cx="8784975" cy="16004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600" dirty="0" smtClean="0">
                <a:solidFill>
                  <a:srgbClr val="7C4B3B"/>
                </a:solidFill>
              </a:rPr>
              <a:t>Реализация мероприятий по обеспечению жильем молодых семей;</a:t>
            </a:r>
            <a:endParaRPr lang="ru-RU" sz="1600" dirty="0">
              <a:solidFill>
                <a:srgbClr val="7C4B3B"/>
              </a:solidFill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rgbClr val="7C4B3B"/>
                </a:solidFill>
              </a:rPr>
              <a:t> </a:t>
            </a:r>
            <a:r>
              <a:rPr lang="ru-RU" sz="1600" dirty="0" smtClean="0">
                <a:solidFill>
                  <a:srgbClr val="7C4B3B"/>
                </a:solidFill>
              </a:rPr>
              <a:t>Жилищные компенсационные выплаты по оплате процентов за пользование кредитом на приобретение (строительство) жилья;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7C4B3B"/>
                </a:solidFill>
              </a:rPr>
              <a:t>Осуществление отдельных государственных полномочий по предоставлению гражданам компенсационных выплат в целях создания дополнительных условий для расселения граждан из жилых помещений в домах, признанных аварийными.</a:t>
            </a:r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1"/>
          </p:nvPr>
        </p:nvSpPr>
        <p:spPr>
          <a:xfrm flipV="1">
            <a:off x="3581400" y="-458788"/>
            <a:ext cx="2895600" cy="458788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9708" name="TextBox 16"/>
          <p:cNvSpPr txBox="1">
            <a:spLocks noChangeArrowheads="1"/>
          </p:cNvSpPr>
          <p:nvPr/>
        </p:nvSpPr>
        <p:spPr bwMode="auto">
          <a:xfrm>
            <a:off x="142875" y="6429375"/>
            <a:ext cx="357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" dirty="0" smtClean="0"/>
              <a:t>19</a:t>
            </a:r>
            <a:endParaRPr lang="ru-RU" sz="800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3501008"/>
            <a:ext cx="4880132" cy="2708473"/>
          </a:xfrm>
          <a:prstGeom prst="rect">
            <a:avLst/>
          </a:prstGeom>
          <a:noFill/>
          <a:ln w="9525">
            <a:solidFill>
              <a:srgbClr val="7C4B3B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14290"/>
            <a:ext cx="8458200" cy="122237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/>
              <a:t>Параметры городского бюджета в 2019 году</a:t>
            </a:r>
            <a:endParaRPr lang="ru-RU" sz="2800" dirty="0"/>
          </a:p>
        </p:txBody>
      </p:sp>
      <p:graphicFrame>
        <p:nvGraphicFramePr>
          <p:cNvPr id="16442" name="Group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87266902"/>
              </p:ext>
            </p:extLst>
          </p:nvPr>
        </p:nvGraphicFramePr>
        <p:xfrm>
          <a:off x="142875" y="1071563"/>
          <a:ext cx="8965629" cy="5005146"/>
        </p:xfrm>
        <a:graphic>
          <a:graphicData uri="http://schemas.openxmlformats.org/drawingml/2006/table">
            <a:tbl>
              <a:tblPr/>
              <a:tblGrid>
                <a:gridCol w="41410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963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079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027637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Первая редакция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Уточнен-ный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план</a:t>
                      </a:r>
                    </a:p>
                  </a:txBody>
                  <a:tcPr marL="0" marR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Исполне-ние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исполне-ния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3696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kern="1200" dirty="0" smtClean="0">
                          <a:solidFill>
                            <a:srgbClr val="7C4B3B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876,6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C4B3B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kern="1200" dirty="0" smtClean="0">
                          <a:solidFill>
                            <a:srgbClr val="7C4B3B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1208,3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C4B3B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1206,6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99,9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879,4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kern="1200" dirty="0" smtClean="0">
                          <a:solidFill>
                            <a:srgbClr val="7C4B3B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1 235,8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C4B3B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1105,4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89,4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ДЕФИЦИТ /ПРОФИЦИТ (-/+)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kern="1200" dirty="0" smtClean="0">
                          <a:solidFill>
                            <a:srgbClr val="7C4B3B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-2,8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C4B3B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kern="1200" dirty="0" smtClean="0">
                          <a:solidFill>
                            <a:srgbClr val="7C4B3B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-27,5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C4B3B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101,2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в том числе: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C4B3B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C4B3B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C4B3B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C4B3B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89784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Привлечение кредитов кредитных организаций в валюте Российской Федерации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69,0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60,0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60,0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Погашение кредитов кредитных организаций в валюте Российской Федерации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69,0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69,0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69,0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Привлечение бюджетных кредитов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50,0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50,0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50,0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3499239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Погашение бюджетных кредитов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50,0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50,0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50,0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26809342"/>
                  </a:ext>
                </a:extLst>
              </a:tr>
              <a:tr h="559477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Изменение остатков средств на счетах по учету средств бюджета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2,8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36,5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92,2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5418" name="Text Box 37"/>
          <p:cNvSpPr txBox="1">
            <a:spLocks noChangeArrowheads="1"/>
          </p:cNvSpPr>
          <p:nvPr/>
        </p:nvSpPr>
        <p:spPr bwMode="auto">
          <a:xfrm>
            <a:off x="5393483" y="6308725"/>
            <a:ext cx="318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i="1" dirty="0">
                <a:latin typeface="Times Roman"/>
              </a:rPr>
              <a:t>Администрация МО "Городской округ "Город Нарьян-Мар"</a:t>
            </a:r>
          </a:p>
        </p:txBody>
      </p:sp>
      <p:pic>
        <p:nvPicPr>
          <p:cNvPr id="15419" name="Picture 38" descr="герб город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66150" y="6286500"/>
            <a:ext cx="363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214313" y="6286500"/>
            <a:ext cx="8358187" cy="158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21" name="Text Box 87"/>
          <p:cNvSpPr txBox="1">
            <a:spLocks noChangeArrowheads="1"/>
          </p:cNvSpPr>
          <p:nvPr/>
        </p:nvSpPr>
        <p:spPr bwMode="auto">
          <a:xfrm>
            <a:off x="8308975" y="785813"/>
            <a:ext cx="977900" cy="204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10800" rIns="0" bIns="10800">
            <a:spAutoFit/>
          </a:bodyPr>
          <a:lstStyle/>
          <a:p>
            <a:r>
              <a:rPr lang="ru-RU" sz="1200" b="1">
                <a:solidFill>
                  <a:schemeClr val="tx2"/>
                </a:solidFill>
                <a:latin typeface="Calibri" pitchFamily="34" charset="0"/>
              </a:rPr>
              <a:t>млн. руб.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85750" y="1000125"/>
            <a:ext cx="86439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23" name="TextBox 8"/>
          <p:cNvSpPr txBox="1">
            <a:spLocks noChangeArrowheads="1"/>
          </p:cNvSpPr>
          <p:nvPr/>
        </p:nvSpPr>
        <p:spPr bwMode="auto">
          <a:xfrm>
            <a:off x="142875" y="6429375"/>
            <a:ext cx="2857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37"/>
          <p:cNvSpPr txBox="1">
            <a:spLocks noChangeArrowheads="1"/>
          </p:cNvSpPr>
          <p:nvPr/>
        </p:nvSpPr>
        <p:spPr bwMode="auto">
          <a:xfrm>
            <a:off x="5741988" y="6367463"/>
            <a:ext cx="318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i="1">
                <a:latin typeface="Times Roman"/>
              </a:rPr>
              <a:t>Администрация МО "Городской округ "Город Нарьян-Мар"</a:t>
            </a:r>
          </a:p>
        </p:txBody>
      </p:sp>
      <p:pic>
        <p:nvPicPr>
          <p:cNvPr id="31746" name="Picture 38" descr="герб город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66150" y="6286500"/>
            <a:ext cx="363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214313" y="5951538"/>
            <a:ext cx="8358187" cy="158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1"/>
          <p:cNvSpPr txBox="1">
            <a:spLocks/>
          </p:cNvSpPr>
          <p:nvPr/>
        </p:nvSpPr>
        <p:spPr>
          <a:xfrm>
            <a:off x="0" y="332656"/>
            <a:ext cx="9144000" cy="714380"/>
          </a:xfrm>
          <a:prstGeom prst="rect">
            <a:avLst/>
          </a:prstGeom>
        </p:spPr>
        <p:txBody>
          <a:bodyPr anchor="ctr"/>
          <a:lstStyle/>
          <a:p>
            <a:pPr lvl="0" algn="ctr">
              <a:buClr>
                <a:schemeClr val="accent1"/>
              </a:buClr>
              <a:buSzPct val="70000"/>
            </a:pPr>
            <a:r>
              <a:rPr lang="ru-RU" sz="2000" b="1" dirty="0" smtClean="0">
                <a:solidFill>
                  <a:srgbClr val="7C4B3B"/>
                </a:solidFill>
                <a:latin typeface="Arial" pitchFamily="34" charset="0"/>
                <a:cs typeface="Arial" pitchFamily="34" charset="0"/>
              </a:rPr>
              <a:t>Муниципальная программа "Формирование комфортной городской среды в муниципальном образовании"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1124745"/>
            <a:ext cx="8784976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В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2019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году было предусмотрено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66,6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млн.рублей, фактическое исполнение составило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65,1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млн.рублей или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97,7%.</a:t>
            </a:r>
            <a:endParaRPr lang="ru-RU" b="1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1844824"/>
            <a:ext cx="8784976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Устройство спортивной  игровой площадки по пер. Рождественский в районе д. 16;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Обустройство общественной территории на пересечении ул. Ненецкой и ул. Смидовича в районе Центра занятости; </a:t>
            </a:r>
            <a:endParaRPr lang="ru-RU" sz="1200" dirty="0">
              <a:solidFill>
                <a:srgbClr val="7C4B3B"/>
              </a:solidFill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>
                <a:solidFill>
                  <a:srgbClr val="7C4B3B"/>
                </a:solidFill>
              </a:rPr>
              <a:t> </a:t>
            </a:r>
            <a:r>
              <a:rPr lang="ru-RU" sz="1200" dirty="0" smtClean="0">
                <a:solidFill>
                  <a:srgbClr val="7C4B3B"/>
                </a:solidFill>
              </a:rPr>
              <a:t>Обустройство общественной территории  в районе средней школы № 5;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Благоустройство общественной территории  в районе строения № 6 по  ул. им. В.И.Ленина  в городе Нарьян-Маре;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Благоустройство территории в районе д. № 42 по ул. им. 60 лет Октября;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Благоустройство территории дома № 5 по улице им. В.И. Ленина;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Обустройство городского парка в районе ул. Юбилейная в г. Нарьян-Маре;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Благоустройство территории сквера по ул. </a:t>
            </a:r>
            <a:r>
              <a:rPr lang="ru-RU" sz="1200" dirty="0" err="1" smtClean="0">
                <a:solidFill>
                  <a:srgbClr val="7C4B3B"/>
                </a:solidFill>
              </a:rPr>
              <a:t>Выучейского</a:t>
            </a:r>
            <a:r>
              <a:rPr lang="ru-RU" sz="1200" dirty="0" smtClean="0">
                <a:solidFill>
                  <a:srgbClr val="7C4B3B"/>
                </a:solidFill>
              </a:rPr>
              <a:t> и др.</a:t>
            </a:r>
          </a:p>
        </p:txBody>
      </p:sp>
      <p:sp>
        <p:nvSpPr>
          <p:cNvPr id="31753" name="TextBox 11"/>
          <p:cNvSpPr txBox="1">
            <a:spLocks noChangeArrowheads="1"/>
          </p:cNvSpPr>
          <p:nvPr/>
        </p:nvSpPr>
        <p:spPr bwMode="auto">
          <a:xfrm>
            <a:off x="142875" y="6429375"/>
            <a:ext cx="357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" dirty="0" smtClean="0"/>
              <a:t>20</a:t>
            </a:r>
            <a:endParaRPr lang="ru-RU" sz="800" dirty="0"/>
          </a:p>
        </p:txBody>
      </p:sp>
      <p:pic>
        <p:nvPicPr>
          <p:cNvPr id="12" name="Рисунок 11" descr="\\192.168.0.11\obmen\УС,ЖКХ и ГД\Чуклин А.Г\Фото Рождественский, Центр занятости\DSC_036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501008"/>
            <a:ext cx="3472898" cy="2310168"/>
          </a:xfrm>
          <a:prstGeom prst="rect">
            <a:avLst/>
          </a:prstGeom>
          <a:noFill/>
          <a:ln w="9525">
            <a:solidFill>
              <a:srgbClr val="7C4B3B"/>
            </a:solidFill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02698" y="3500590"/>
            <a:ext cx="4141890" cy="2304674"/>
          </a:xfrm>
          <a:prstGeom prst="rect">
            <a:avLst/>
          </a:prstGeom>
          <a:ln>
            <a:solidFill>
              <a:srgbClr val="7C4B3B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37"/>
          <p:cNvSpPr txBox="1">
            <a:spLocks noChangeArrowheads="1"/>
          </p:cNvSpPr>
          <p:nvPr/>
        </p:nvSpPr>
        <p:spPr bwMode="auto">
          <a:xfrm>
            <a:off x="5741988" y="6367463"/>
            <a:ext cx="318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i="1">
                <a:latin typeface="Times Roman"/>
              </a:rPr>
              <a:t>Администрация МО "Городской округ "Город Нарьян-Мар"</a:t>
            </a:r>
          </a:p>
        </p:txBody>
      </p:sp>
      <p:pic>
        <p:nvPicPr>
          <p:cNvPr id="31746" name="Picture 38" descr="герб город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66150" y="6286500"/>
            <a:ext cx="363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214313" y="5951538"/>
            <a:ext cx="8358187" cy="158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1"/>
          <p:cNvSpPr txBox="1">
            <a:spLocks/>
          </p:cNvSpPr>
          <p:nvPr/>
        </p:nvSpPr>
        <p:spPr>
          <a:xfrm>
            <a:off x="0" y="332656"/>
            <a:ext cx="9144000" cy="714380"/>
          </a:xfrm>
          <a:prstGeom prst="rect">
            <a:avLst/>
          </a:prstGeom>
        </p:spPr>
        <p:txBody>
          <a:bodyPr anchor="ctr"/>
          <a:lstStyle/>
          <a:p>
            <a:pPr algn="ctr">
              <a:buClr>
                <a:schemeClr val="accent1"/>
              </a:buClr>
              <a:buSzPct val="70000"/>
            </a:pPr>
            <a:r>
              <a:rPr lang="ru-RU" sz="2000" b="1" dirty="0" smtClean="0">
                <a:solidFill>
                  <a:srgbClr val="7C4B3B"/>
                </a:solidFill>
                <a:latin typeface="Arial" pitchFamily="34" charset="0"/>
                <a:cs typeface="Arial" pitchFamily="34" charset="0"/>
              </a:rPr>
              <a:t>Муниципальная программа "Поддержка отдельных категорий граждан муниципального образования"</a:t>
            </a:r>
          </a:p>
          <a:p>
            <a:pPr lvl="0" algn="ctr">
              <a:buClr>
                <a:schemeClr val="accent1"/>
              </a:buClr>
              <a:buSzPct val="70000"/>
            </a:pPr>
            <a:endParaRPr lang="ru-RU" sz="2000" b="1" dirty="0" smtClean="0">
              <a:solidFill>
                <a:srgbClr val="7C4B3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1124745"/>
            <a:ext cx="8784976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В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2019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году было </a:t>
            </a:r>
            <a:r>
              <a:rPr lang="ru-RU">
                <a:solidFill>
                  <a:schemeClr val="accent2">
                    <a:lumMod val="75000"/>
                  </a:schemeClr>
                </a:solidFill>
              </a:rPr>
              <a:t>предусмотрено </a:t>
            </a:r>
            <a:r>
              <a:rPr lang="ru-RU" smtClean="0">
                <a:solidFill>
                  <a:schemeClr val="accent2">
                    <a:lumMod val="75000"/>
                  </a:schemeClr>
                </a:solidFill>
              </a:rPr>
              <a:t>38,4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млн.рублей, фактическое исполнение составило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38,0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млн.рублей или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99%.</a:t>
            </a:r>
            <a:endParaRPr lang="ru-RU" b="1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1844824"/>
            <a:ext cx="8784976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Единовременная денежная выплата гражданам, которые награждаются Почетной грамотой МО "Городской округ "Город Нарьян-Мар";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Единовременная денежная выплата гражданам, которым присваивается звание "Ветеран города Нарьян-Мара";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Выплаты гражданам, которым присвоено звание "Почетный гражданин города Нарьян-Мара";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Выплаты гражданам, награжденным знаком отличия "За заслуги перед городом Нарьян-Маром";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Подписка на общественно-политическую газету Ненецкого автономного округа "</a:t>
            </a:r>
            <a:r>
              <a:rPr lang="ru-RU" sz="1200" dirty="0" err="1" smtClean="0">
                <a:solidFill>
                  <a:srgbClr val="7C4B3B"/>
                </a:solidFill>
              </a:rPr>
              <a:t>Няръяна</a:t>
            </a:r>
            <a:r>
              <a:rPr lang="ru-RU" sz="1200" dirty="0" smtClean="0">
                <a:solidFill>
                  <a:srgbClr val="7C4B3B"/>
                </a:solidFill>
              </a:rPr>
              <a:t> </a:t>
            </a:r>
            <a:r>
              <a:rPr lang="ru-RU" sz="1200" dirty="0" err="1" smtClean="0">
                <a:solidFill>
                  <a:srgbClr val="7C4B3B"/>
                </a:solidFill>
              </a:rPr>
              <a:t>вындер</a:t>
            </a:r>
            <a:r>
              <a:rPr lang="ru-RU" sz="1200" dirty="0" smtClean="0">
                <a:solidFill>
                  <a:srgbClr val="7C4B3B"/>
                </a:solidFill>
              </a:rPr>
              <a:t>" лицам, имеющим право на бесплатную подписку";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Единовременная материальная помощь;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200" dirty="0" smtClean="0">
                <a:solidFill>
                  <a:srgbClr val="7C4B3B"/>
                </a:solidFill>
              </a:rPr>
              <a:t>Пенсии за выслугу лет лицам, замещавшим должности муниципальной службы в муниципальном образовании "Городской округ "Город Нарьян-Мар".</a:t>
            </a:r>
          </a:p>
        </p:txBody>
      </p:sp>
      <p:sp>
        <p:nvSpPr>
          <p:cNvPr id="31753" name="TextBox 11"/>
          <p:cNvSpPr txBox="1">
            <a:spLocks noChangeArrowheads="1"/>
          </p:cNvSpPr>
          <p:nvPr/>
        </p:nvSpPr>
        <p:spPr bwMode="auto">
          <a:xfrm>
            <a:off x="142875" y="6429375"/>
            <a:ext cx="357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" dirty="0" smtClean="0"/>
              <a:t>21</a:t>
            </a:r>
            <a:endParaRPr lang="ru-RU" sz="800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933056"/>
            <a:ext cx="3384376" cy="1878329"/>
          </a:xfrm>
          <a:prstGeom prst="rect">
            <a:avLst/>
          </a:prstGeom>
          <a:noFill/>
          <a:ln w="9525">
            <a:solidFill>
              <a:srgbClr val="7C4B3B"/>
            </a:solidFill>
            <a:miter lim="800000"/>
            <a:headEnd/>
            <a:tailEnd/>
          </a:ln>
          <a:effectLst/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3933055"/>
            <a:ext cx="2880320" cy="1879409"/>
          </a:xfrm>
          <a:prstGeom prst="rect">
            <a:avLst/>
          </a:prstGeom>
          <a:noFill/>
          <a:ln w="9525">
            <a:solidFill>
              <a:srgbClr val="7C4B3B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 Box 37"/>
          <p:cNvSpPr txBox="1">
            <a:spLocks noChangeArrowheads="1"/>
          </p:cNvSpPr>
          <p:nvPr/>
        </p:nvSpPr>
        <p:spPr bwMode="auto">
          <a:xfrm>
            <a:off x="5741988" y="6367463"/>
            <a:ext cx="318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i="1">
                <a:latin typeface="Times Roman"/>
              </a:rPr>
              <a:t>Администрация МО "Городской округ "Город Нарьян-Мар"</a:t>
            </a:r>
          </a:p>
        </p:txBody>
      </p:sp>
      <p:pic>
        <p:nvPicPr>
          <p:cNvPr id="43010" name="Picture 38" descr="герб город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66150" y="6286500"/>
            <a:ext cx="363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214313" y="6286500"/>
            <a:ext cx="8358187" cy="158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827088" y="692150"/>
            <a:ext cx="7929562" cy="115267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 fontAlgn="ctr">
              <a:defRPr/>
            </a:pPr>
            <a:r>
              <a:rPr lang="en-US" sz="1700" dirty="0">
                <a:hlinkClick r:id="rId3" tooltip="Главная"/>
              </a:rPr>
              <a:t>http://adm-nmar.ru </a:t>
            </a:r>
            <a:endParaRPr lang="ru-RU" sz="1700" dirty="0">
              <a:hlinkClick r:id="rId3" tooltip="Главная"/>
            </a:endParaRPr>
          </a:p>
          <a:p>
            <a:pPr fontAlgn="ctr">
              <a:defRPr/>
            </a:pPr>
            <a:r>
              <a:rPr lang="ru-RU" sz="1700" dirty="0">
                <a:hlinkClick r:id="rId3" tooltip="Главная"/>
              </a:rPr>
              <a:t>Главная</a:t>
            </a:r>
            <a:endParaRPr lang="ru-RU" sz="1700" dirty="0"/>
          </a:p>
          <a:p>
            <a:pPr fontAlgn="ctr">
              <a:defRPr/>
            </a:pPr>
            <a:r>
              <a:rPr lang="ru-RU" sz="1700" dirty="0">
                <a:hlinkClick r:id="rId4" tooltip="Гражданам"/>
              </a:rPr>
              <a:t>Гражданам</a:t>
            </a:r>
            <a:endParaRPr lang="ru-RU" sz="1700" dirty="0"/>
          </a:p>
          <a:p>
            <a:pPr fontAlgn="ctr">
              <a:defRPr/>
            </a:pPr>
            <a:r>
              <a:rPr lang="ru-RU" sz="1700" dirty="0">
                <a:hlinkClick r:id="rId4" tooltip="Гражданам"/>
              </a:rPr>
              <a:t>Бюджет для граждан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27088" y="1916113"/>
            <a:ext cx="7929562" cy="369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Основные термины и понятия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57204" y="142852"/>
            <a:ext cx="8886796" cy="714380"/>
          </a:xfrm>
          <a:prstGeom prst="rect">
            <a:avLst/>
          </a:prstGeom>
        </p:spPr>
        <p:txBody>
          <a:bodyPr anchor="ctr"/>
          <a:lstStyle/>
          <a:p>
            <a:pPr marL="274320" indent="-274320" algn="ctr" fontAlgn="auto">
              <a:spcAft>
                <a:spcPts val="0"/>
              </a:spcAft>
              <a:defRPr/>
            </a:pPr>
            <a:r>
              <a:rPr lang="ru-RU" sz="2800" b="1" cap="all" dirty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"бюджет для граждан"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827088" y="2349500"/>
            <a:ext cx="7929562" cy="3698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Общественное участие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27088" y="2781300"/>
            <a:ext cx="7929562" cy="3698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Прогноз социально-экономического развития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27088" y="3213100"/>
            <a:ext cx="7929562" cy="3698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Бюджет МО "Городской округ "Город Нарьян-Мар"</a:t>
            </a:r>
            <a:endParaRPr lang="ru-RU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27088" y="3644900"/>
            <a:ext cx="7929562" cy="3698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Годовой отчет об исполнении бюджета</a:t>
            </a:r>
            <a:endParaRPr lang="ru-RU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27088" y="4076700"/>
            <a:ext cx="7929562" cy="3698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Решения Совета городского округа</a:t>
            </a:r>
            <a:endParaRPr lang="ru-RU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27088" y="4508500"/>
            <a:ext cx="7929562" cy="3698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Текущее исполнение бюджета</a:t>
            </a:r>
            <a:endParaRPr lang="ru-RU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27088" y="4941888"/>
            <a:ext cx="7929562" cy="369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Контактная информация для граждан</a:t>
            </a:r>
            <a:endParaRPr lang="ru-RU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27088" y="5373688"/>
            <a:ext cx="7929562" cy="369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Обратная связь</a:t>
            </a:r>
            <a:endParaRPr lang="ru-RU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3026" name="TextBox 23"/>
          <p:cNvSpPr txBox="1">
            <a:spLocks noChangeArrowheads="1"/>
          </p:cNvSpPr>
          <p:nvPr/>
        </p:nvSpPr>
        <p:spPr bwMode="auto">
          <a:xfrm>
            <a:off x="142875" y="6429375"/>
            <a:ext cx="357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" dirty="0" smtClean="0"/>
              <a:t>22</a:t>
            </a:r>
            <a:endParaRPr lang="ru-RU" sz="8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827088" y="5805488"/>
            <a:ext cx="7929562" cy="369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Публичные слушания</a:t>
            </a:r>
            <a:endParaRPr lang="ru-RU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6297" y="692696"/>
            <a:ext cx="93856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60648"/>
            <a:ext cx="8458200" cy="122237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dirty="0" smtClean="0"/>
              <a:t>Контактная информация для граждан</a:t>
            </a:r>
            <a:endParaRPr lang="ru-RU" sz="2400" dirty="0"/>
          </a:p>
        </p:txBody>
      </p:sp>
      <p:graphicFrame>
        <p:nvGraphicFramePr>
          <p:cNvPr id="13390" name="Group 78"/>
          <p:cNvGraphicFramePr>
            <a:graphicFrameLocks noGrp="1"/>
          </p:cNvGraphicFramePr>
          <p:nvPr/>
        </p:nvGraphicFramePr>
        <p:xfrm>
          <a:off x="428596" y="1643050"/>
          <a:ext cx="8072437" cy="2346960"/>
        </p:xfrm>
        <a:graphic>
          <a:graphicData uri="http://schemas.openxmlformats.org/drawingml/2006/table">
            <a:tbl>
              <a:tblPr/>
              <a:tblGrid>
                <a:gridCol w="5461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828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764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5251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1448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00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800" marR="508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должности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800" marR="508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800" marR="508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кабинета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800" marR="508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Телефон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800" marR="508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9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50800" marR="508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Заместитель главы Администрации МО "Городской округ "Город Нарьян-Мар" по экономике и финансам</a:t>
                      </a: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Жукова Ольга Владимировна</a:t>
                      </a:r>
                    </a:p>
                  </a:txBody>
                  <a:tcPr marL="50800" marR="508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(2 этаж)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800" marR="508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4-23-19</a:t>
                      </a:r>
                    </a:p>
                  </a:txBody>
                  <a:tcPr marL="50800" marR="508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115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50800" marR="508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Начальник Управления финансов администрации МО "Городской округ "Город Нарьян-Мар" </a:t>
                      </a:r>
                    </a:p>
                  </a:txBody>
                  <a:tcPr marL="50800" marR="508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Захарова Марина Анатольевна</a:t>
                      </a:r>
                    </a:p>
                  </a:txBody>
                  <a:tcPr marL="50800" marR="508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(3 этаж)</a:t>
                      </a:r>
                    </a:p>
                  </a:txBody>
                  <a:tcPr marL="50800" marR="508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4-53-82</a:t>
                      </a:r>
                    </a:p>
                  </a:txBody>
                  <a:tcPr marL="50800" marR="508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3388" name="TextBox 4"/>
          <p:cNvSpPr txBox="1">
            <a:spLocks noChangeArrowheads="1"/>
          </p:cNvSpPr>
          <p:nvPr/>
        </p:nvSpPr>
        <p:spPr bwMode="auto">
          <a:xfrm>
            <a:off x="428596" y="4143380"/>
            <a:ext cx="8143875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i="1" u="sng" dirty="0">
                <a:latin typeface="Times New Roman" pitchFamily="18" charset="0"/>
                <a:cs typeface="Times New Roman" pitchFamily="18" charset="0"/>
              </a:rPr>
              <a:t>почтовый адрес: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166000, Ненецкий автономный округ, г. Нарьян-Мар, ул. Ленина, 12</a:t>
            </a:r>
            <a:endParaRPr lang="ru-RU" sz="1600" i="1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i="1" u="sng" dirty="0">
                <a:latin typeface="Times New Roman" pitchFamily="18" charset="0"/>
                <a:cs typeface="Times New Roman" pitchFamily="18" charset="0"/>
              </a:rPr>
              <a:t>электронный адрес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gorfinup@</a:t>
            </a:r>
            <a:r>
              <a:rPr lang="en-US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adm-nmar.ru</a:t>
            </a:r>
            <a:endParaRPr lang="en-US" sz="1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i="1" u="sng" dirty="0">
                <a:latin typeface="Times New Roman" pitchFamily="18" charset="0"/>
                <a:cs typeface="Times New Roman" pitchFamily="18" charset="0"/>
              </a:rPr>
              <a:t>сайт: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3"/>
              </a:rPr>
              <a:t>www.adm-nmar.ru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28596" y="928670"/>
            <a:ext cx="80724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i="1" u="sng" dirty="0" smtClean="0">
                <a:latin typeface="Times New Roman" pitchFamily="18" charset="0"/>
                <a:cs typeface="Times New Roman" pitchFamily="18" charset="0"/>
              </a:rPr>
              <a:t>График работы: </a:t>
            </a:r>
            <a:r>
              <a:rPr lang="ru-RU" sz="1600" i="1" u="sng" dirty="0" err="1" smtClean="0">
                <a:latin typeface="Times New Roman" pitchFamily="18" charset="0"/>
                <a:cs typeface="Times New Roman" pitchFamily="18" charset="0"/>
              </a:rPr>
              <a:t>пн-пт</a:t>
            </a:r>
            <a:r>
              <a:rPr lang="ru-RU" sz="1600" i="1" u="sng" dirty="0" smtClean="0">
                <a:latin typeface="Times New Roman" pitchFamily="18" charset="0"/>
                <a:cs typeface="Times New Roman" pitchFamily="18" charset="0"/>
              </a:rPr>
              <a:t> с 8:30 до 17:30; обед с 12:30 до 13:30; </a:t>
            </a:r>
            <a:r>
              <a:rPr lang="ru-RU" sz="1600" i="1" u="sng" dirty="0" err="1" smtClean="0">
                <a:latin typeface="Times New Roman" pitchFamily="18" charset="0"/>
                <a:cs typeface="Times New Roman" pitchFamily="18" charset="0"/>
              </a:rPr>
              <a:t>сб,вс</a:t>
            </a:r>
            <a:r>
              <a:rPr lang="ru-RU" sz="1600" i="1" u="sng" dirty="0" smtClean="0">
                <a:latin typeface="Times New Roman" pitchFamily="18" charset="0"/>
                <a:cs typeface="Times New Roman" pitchFamily="18" charset="0"/>
              </a:rPr>
              <a:t>- выходной день.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57188" y="-71438"/>
            <a:ext cx="8572500" cy="92868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2"/>
              </a:solidFill>
              <a:latin typeface="+mj-lt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7417" name="Text Box 87"/>
          <p:cNvSpPr txBox="1">
            <a:spLocks noChangeArrowheads="1"/>
          </p:cNvSpPr>
          <p:nvPr/>
        </p:nvSpPr>
        <p:spPr bwMode="auto">
          <a:xfrm>
            <a:off x="8072438" y="785813"/>
            <a:ext cx="977900" cy="204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10800" rIns="0" bIns="10800">
            <a:spAutoFit/>
          </a:bodyPr>
          <a:lstStyle/>
          <a:p>
            <a:r>
              <a:rPr lang="ru-RU" sz="1200" b="1">
                <a:solidFill>
                  <a:schemeClr val="tx2"/>
                </a:solidFill>
                <a:latin typeface="Calibri" pitchFamily="34" charset="0"/>
              </a:rPr>
              <a:t>млн. руб.</a:t>
            </a:r>
          </a:p>
        </p:txBody>
      </p:sp>
      <p:sp>
        <p:nvSpPr>
          <p:cNvPr id="17418" name="Text Box 37"/>
          <p:cNvSpPr txBox="1">
            <a:spLocks noChangeArrowheads="1"/>
          </p:cNvSpPr>
          <p:nvPr/>
        </p:nvSpPr>
        <p:spPr bwMode="auto">
          <a:xfrm>
            <a:off x="5741988" y="6367463"/>
            <a:ext cx="318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i="1">
                <a:latin typeface="Times Roman"/>
              </a:rPr>
              <a:t>Администрация МО "Городской округ "Город Нарьян-Мар"</a:t>
            </a:r>
          </a:p>
        </p:txBody>
      </p:sp>
      <p:pic>
        <p:nvPicPr>
          <p:cNvPr id="17419" name="Picture 38" descr="герб город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66150" y="6286500"/>
            <a:ext cx="363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Прямая соединительная линия 20"/>
          <p:cNvCxnSpPr/>
          <p:nvPr/>
        </p:nvCxnSpPr>
        <p:spPr>
          <a:xfrm>
            <a:off x="214313" y="1000125"/>
            <a:ext cx="86439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14313" y="6286500"/>
            <a:ext cx="8358187" cy="158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415" name="Object 3"/>
          <p:cNvGraphicFramePr>
            <a:graphicFrameLocks noChangeAspect="1"/>
          </p:cNvGraphicFramePr>
          <p:nvPr/>
        </p:nvGraphicFramePr>
        <p:xfrm>
          <a:off x="0" y="923925"/>
          <a:ext cx="4306888" cy="5049838"/>
        </p:xfrm>
        <a:graphic>
          <a:graphicData uri="http://schemas.openxmlformats.org/presentationml/2006/ole">
            <p:oleObj spid="_x0000_s17430" name="Worksheet" r:id="rId4" imgW="7648578" imgH="7915314" progId="">
              <p:embed/>
            </p:oleObj>
          </a:graphicData>
        </a:graphic>
      </p:graphicFrame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85707" y="6350"/>
            <a:ext cx="8640762" cy="9286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cap="all" dirty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Поступление собственных доходов в </a:t>
            </a:r>
            <a:r>
              <a:rPr lang="ru-RU" sz="2800" b="1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2019 </a:t>
            </a:r>
            <a:r>
              <a:rPr lang="ru-RU" sz="2800" b="1" cap="all" dirty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году</a:t>
            </a:r>
          </a:p>
        </p:txBody>
      </p:sp>
      <p:graphicFrame>
        <p:nvGraphicFramePr>
          <p:cNvPr id="18494" name="Group 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34268425"/>
              </p:ext>
            </p:extLst>
          </p:nvPr>
        </p:nvGraphicFramePr>
        <p:xfrm>
          <a:off x="3995936" y="1124744"/>
          <a:ext cx="4929192" cy="4819335"/>
        </p:xfrm>
        <a:graphic>
          <a:graphicData uri="http://schemas.openxmlformats.org/drawingml/2006/table">
            <a:tbl>
              <a:tblPr/>
              <a:tblGrid>
                <a:gridCol w="15001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4323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713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22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ИСПОЛНЕНО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ИСПОЛНЕНИЯ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9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НАЛОГОВЫЕ  И НЕНАЛОГОВЫЕ ДОХОДЫ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641,6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649,7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101,2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59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том числе: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C4B3B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2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Налоги на прибыль, доходы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471,3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472,2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4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Налоги на имущество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24,1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23,8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92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Налоги на совокупный доход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82,3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87,3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22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от использования имущества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17,6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19,7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111,9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Штрафы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16,5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17,1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103,6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46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29,8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29,6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17475" name="TextBox 10"/>
          <p:cNvSpPr txBox="1">
            <a:spLocks noChangeArrowheads="1"/>
          </p:cNvSpPr>
          <p:nvPr/>
        </p:nvSpPr>
        <p:spPr bwMode="auto">
          <a:xfrm>
            <a:off x="142875" y="6429375"/>
            <a:ext cx="2857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382675799"/>
              </p:ext>
            </p:extLst>
          </p:nvPr>
        </p:nvGraphicFramePr>
        <p:xfrm>
          <a:off x="357188" y="2357438"/>
          <a:ext cx="9209087" cy="4037012"/>
        </p:xfrm>
        <a:graphic>
          <a:graphicData uri="http://schemas.openxmlformats.org/presentationml/2006/ole">
            <p:oleObj spid="_x0000_s16400" name="Лист" r:id="rId3" imgW="9296598" imgH="4067230" progId="Excel.Sheet.8">
              <p:embed/>
            </p:oleObj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14282" y="0"/>
            <a:ext cx="8640762" cy="9286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cap="all" dirty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Собственные доходы городского бюджета</a:t>
            </a:r>
          </a:p>
        </p:txBody>
      </p:sp>
      <p:sp>
        <p:nvSpPr>
          <p:cNvPr id="16387" name="Text Box 87"/>
          <p:cNvSpPr txBox="1">
            <a:spLocks noChangeArrowheads="1"/>
          </p:cNvSpPr>
          <p:nvPr/>
        </p:nvSpPr>
        <p:spPr bwMode="auto">
          <a:xfrm>
            <a:off x="8237538" y="2143125"/>
            <a:ext cx="977900" cy="2047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10800" rIns="0" bIns="10800">
            <a:spAutoFit/>
          </a:bodyPr>
          <a:lstStyle/>
          <a:p>
            <a:r>
              <a:rPr lang="ru-RU" sz="1200" b="1">
                <a:solidFill>
                  <a:schemeClr val="tx2"/>
                </a:solidFill>
                <a:latin typeface="Calibri" pitchFamily="34" charset="0"/>
              </a:rPr>
              <a:t>млн. руб.</a:t>
            </a:r>
          </a:p>
        </p:txBody>
      </p:sp>
      <p:sp>
        <p:nvSpPr>
          <p:cNvPr id="16388" name="Text Box 37"/>
          <p:cNvSpPr txBox="1">
            <a:spLocks noChangeArrowheads="1"/>
          </p:cNvSpPr>
          <p:nvPr/>
        </p:nvSpPr>
        <p:spPr bwMode="auto">
          <a:xfrm>
            <a:off x="5148263" y="6400800"/>
            <a:ext cx="318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i="1" dirty="0">
                <a:latin typeface="Times Roman"/>
              </a:rPr>
              <a:t>Администрация МО "Городской округ "Город Нарьян-Мар"</a:t>
            </a:r>
          </a:p>
        </p:txBody>
      </p:sp>
      <p:pic>
        <p:nvPicPr>
          <p:cNvPr id="16389" name="Picture 38" descr="герб город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2813" y="6308725"/>
            <a:ext cx="3635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кругленный прямоугольник 14"/>
          <p:cNvSpPr/>
          <p:nvPr/>
        </p:nvSpPr>
        <p:spPr>
          <a:xfrm>
            <a:off x="285750" y="857250"/>
            <a:ext cx="3571875" cy="121443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/>
              <a:t>Налоговые доходы </a:t>
            </a:r>
            <a:r>
              <a:rPr lang="ru-RU" sz="1400" b="1" dirty="0"/>
              <a:t>–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/>
              <a:t>поступления от уплаты налогов, установленных Налоговым кодексом Российской Федерации</a:t>
            </a:r>
            <a:endParaRPr lang="ru-RU" sz="1200" b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643438" y="857250"/>
            <a:ext cx="3714750" cy="121443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/>
              <a:t>Неналоговые доходы</a:t>
            </a:r>
            <a:r>
              <a:rPr lang="ru-RU" sz="1400" b="1" dirty="0"/>
              <a:t> –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/>
              <a:t>поступления от уплаты других пошлин и сборов, установленных законодательством  Российской Федерации, а также штрафов за нарушение законодательства</a:t>
            </a:r>
            <a:endParaRPr lang="ru-RU" sz="1200" i="1" dirty="0">
              <a:solidFill>
                <a:srgbClr val="FF0000"/>
              </a:solidFill>
            </a:endParaRPr>
          </a:p>
        </p:txBody>
      </p:sp>
      <p:sp>
        <p:nvSpPr>
          <p:cNvPr id="17416" name="TextBox 17"/>
          <p:cNvSpPr txBox="1">
            <a:spLocks noChangeArrowheads="1"/>
          </p:cNvSpPr>
          <p:nvPr/>
        </p:nvSpPr>
        <p:spPr bwMode="auto">
          <a:xfrm>
            <a:off x="642938" y="2357438"/>
            <a:ext cx="75009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latin typeface="+mj-lt"/>
              </a:rPr>
              <a:t>Динамика поступлений собственных доходов 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285750" y="2357438"/>
            <a:ext cx="8643938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14313" y="6286500"/>
            <a:ext cx="8358187" cy="158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95" name="TextBox 11"/>
          <p:cNvSpPr txBox="1">
            <a:spLocks noChangeArrowheads="1"/>
          </p:cNvSpPr>
          <p:nvPr/>
        </p:nvSpPr>
        <p:spPr bwMode="auto">
          <a:xfrm>
            <a:off x="142875" y="6429375"/>
            <a:ext cx="2857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"/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6" name="Прямая соединительная линия 85"/>
          <p:cNvCxnSpPr/>
          <p:nvPr/>
        </p:nvCxnSpPr>
        <p:spPr>
          <a:xfrm>
            <a:off x="2483768" y="1916832"/>
            <a:ext cx="20882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539552" y="2564904"/>
            <a:ext cx="2304256" cy="108012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Проведение комиссий по доходам МО "Городской округ "Город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Нарьян-Мар" (ежеквартально)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39552" y="4869160"/>
            <a:ext cx="2304256" cy="122413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Проведение оценки эффективности налоговых льгот, установленных муниципальным образованием</a:t>
            </a:r>
            <a:endParaRPr lang="ru-RU" sz="12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499992" y="1556792"/>
            <a:ext cx="3312367" cy="93610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Анализ поступлений доходов в городской бюджет и осуществление мониторинга недоимки в городской бюджет по налоговым и неналоговым доходам</a:t>
            </a:r>
            <a:endParaRPr lang="ru-RU" sz="12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2"/>
          <p:cNvSpPr txBox="1">
            <a:spLocks noChangeArrowheads="1"/>
          </p:cNvSpPr>
          <p:nvPr/>
        </p:nvSpPr>
        <p:spPr>
          <a:xfrm>
            <a:off x="285720" y="142853"/>
            <a:ext cx="8640762" cy="47783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 cap="all" dirty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Работа по увеличению доходной части городского бюджета</a:t>
            </a:r>
          </a:p>
        </p:txBody>
      </p:sp>
      <p:sp>
        <p:nvSpPr>
          <p:cNvPr id="21513" name="Text Box 37"/>
          <p:cNvSpPr txBox="1">
            <a:spLocks noChangeArrowheads="1"/>
          </p:cNvSpPr>
          <p:nvPr/>
        </p:nvSpPr>
        <p:spPr bwMode="auto">
          <a:xfrm>
            <a:off x="5741988" y="6367463"/>
            <a:ext cx="318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i="1">
                <a:latin typeface="Times Roman"/>
              </a:rPr>
              <a:t>Администрация МО "Городской округ "Город Нарьян-Мар"</a:t>
            </a:r>
          </a:p>
        </p:txBody>
      </p:sp>
      <p:pic>
        <p:nvPicPr>
          <p:cNvPr id="21514" name="Picture 38" descr="герб город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66150" y="6286500"/>
            <a:ext cx="363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5" name="Прямая соединительная линия 24"/>
          <p:cNvCxnSpPr/>
          <p:nvPr/>
        </p:nvCxnSpPr>
        <p:spPr>
          <a:xfrm>
            <a:off x="250825" y="6308725"/>
            <a:ext cx="8358188" cy="158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Скругленный прямоугольник 22"/>
          <p:cNvSpPr/>
          <p:nvPr/>
        </p:nvSpPr>
        <p:spPr>
          <a:xfrm>
            <a:off x="1763688" y="620689"/>
            <a:ext cx="5760640" cy="72007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b="1" dirty="0">
                <a:latin typeface="Arial" pitchFamily="34" charset="0"/>
                <a:cs typeface="Arial" pitchFamily="34" charset="0"/>
              </a:rPr>
              <a:t>План мероприятий по увеличению доходов в бюджет МО "Городской округ "Город Нарьян-Мар"</a:t>
            </a:r>
            <a:endParaRPr lang="ru-RU" sz="17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39552" y="3717032"/>
            <a:ext cx="2304256" cy="108012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Реализация мероприятий по финансовому оздоровлению убыточных муниципальных предприятий</a:t>
            </a:r>
            <a:endParaRPr lang="ru-RU" sz="12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275856" y="2636912"/>
            <a:ext cx="2520280" cy="10081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/>
              <a:t>Мероприятия, направленные на повышение уровня собираемости налога на доходы физических лиц</a:t>
            </a:r>
            <a:endParaRPr lang="ru-RU" sz="12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21" name="TextBox 28"/>
          <p:cNvSpPr txBox="1">
            <a:spLocks noChangeArrowheads="1"/>
          </p:cNvSpPr>
          <p:nvPr/>
        </p:nvSpPr>
        <p:spPr bwMode="auto">
          <a:xfrm>
            <a:off x="142875" y="6429375"/>
            <a:ext cx="2857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" dirty="0" smtClean="0"/>
              <a:t>5</a:t>
            </a:r>
            <a:endParaRPr lang="ru-RU" sz="800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300192" y="3861048"/>
            <a:ext cx="2664296" cy="10081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/>
              <a:t>Мероприятия, направленные на повышение собираемости доходов по арендной плате за земельные участки и аренде имущества</a:t>
            </a:r>
            <a:endParaRPr lang="ru-RU" sz="12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275856" y="3861048"/>
            <a:ext cx="2520280" cy="10081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/>
              <a:t>Мероприятия, направленные на увеличение налоговой базы и повышение собираемости по налогам на имущество</a:t>
            </a:r>
            <a:endParaRPr lang="ru-RU" sz="12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263680" y="2636912"/>
            <a:ext cx="2700808" cy="10081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/>
              <a:t>Мероприятия, направленные на повышение собираемости налогов на совокупный доход</a:t>
            </a:r>
            <a:endParaRPr lang="ru-RU" sz="12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4644008" y="5013176"/>
            <a:ext cx="2592288" cy="115212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/>
              <a:t>Мероприятия, направленные на повышение собираемости по прочим налоговым и неналоговым платежам</a:t>
            </a:r>
            <a:endParaRPr lang="ru-RU" sz="12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179512" y="1556792"/>
            <a:ext cx="2411760" cy="93610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/>
              <a:t>Общие мероприятия по увеличению доходов местного бюджета</a:t>
            </a:r>
            <a:endParaRPr lang="ru-RU" sz="12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2" name="Shape 41"/>
          <p:cNvCxnSpPr>
            <a:endCxn id="20" idx="1"/>
          </p:cNvCxnSpPr>
          <p:nvPr/>
        </p:nvCxnSpPr>
        <p:spPr>
          <a:xfrm rot="16200000" flipH="1">
            <a:off x="125506" y="2690918"/>
            <a:ext cx="612068" cy="21602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hape 43"/>
          <p:cNvCxnSpPr/>
          <p:nvPr/>
        </p:nvCxnSpPr>
        <p:spPr>
          <a:xfrm rot="16200000" flipH="1">
            <a:off x="-126522" y="3519010"/>
            <a:ext cx="1116124" cy="21602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323528" y="4149080"/>
            <a:ext cx="0" cy="1440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323528" y="544522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323528" y="5589240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6012160" y="2492896"/>
            <a:ext cx="0" cy="25202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>
            <a:stCxn id="26" idx="3"/>
            <a:endCxn id="33" idx="1"/>
          </p:cNvCxnSpPr>
          <p:nvPr/>
        </p:nvCxnSpPr>
        <p:spPr>
          <a:xfrm>
            <a:off x="5796136" y="3140968"/>
            <a:ext cx="4675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>
            <a:stCxn id="32" idx="3"/>
            <a:endCxn id="29" idx="1"/>
          </p:cNvCxnSpPr>
          <p:nvPr/>
        </p:nvCxnSpPr>
        <p:spPr>
          <a:xfrm>
            <a:off x="5796136" y="4365104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>
            <a:off x="3347864" y="1340768"/>
            <a:ext cx="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 txBox="1">
            <a:spLocks/>
          </p:cNvSpPr>
          <p:nvPr/>
        </p:nvSpPr>
        <p:spPr bwMode="auto">
          <a:xfrm>
            <a:off x="214282" y="642918"/>
            <a:ext cx="864393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500" b="1" cap="all" dirty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Times New Roman" pitchFamily="18" charset="0"/>
              </a:rPr>
              <a:t>ОБЪЕМ МУНИЦИПАЛЬНОГО ДОЛГА </a:t>
            </a:r>
            <a:r>
              <a:rPr lang="ru-RU" sz="2500" b="1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Times New Roman" pitchFamily="18" charset="0"/>
              </a:rPr>
              <a:t> МО «Городской округ «Город </a:t>
            </a:r>
            <a:r>
              <a:rPr lang="ru-RU" sz="2500" b="1" cap="all" dirty="0" err="1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Times New Roman" pitchFamily="18" charset="0"/>
              </a:rPr>
              <a:t>нарьян-мар</a:t>
            </a:r>
            <a:r>
              <a:rPr lang="ru-RU" sz="2500" b="1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Times New Roman" pitchFamily="18" charset="0"/>
              </a:rPr>
              <a:t>» НА 01.01.2020Г</a:t>
            </a:r>
            <a:r>
              <a:rPr lang="ru-RU" sz="2500" b="1" cap="all" dirty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Times New Roman" pitchFamily="18" charset="0"/>
              </a:rPr>
              <a:t>.</a:t>
            </a:r>
            <a:r>
              <a:rPr lang="ru-RU" sz="2500" b="1" dirty="0">
                <a:solidFill>
                  <a:schemeClr val="accent2"/>
                </a:solidFill>
                <a:latin typeface="+mj-lt"/>
                <a:cs typeface="Times New Roman" pitchFamily="18" charset="0"/>
              </a:rPr>
              <a:t>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28875" y="1556792"/>
            <a:ext cx="3756025" cy="12961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u="sng" dirty="0">
                <a:solidFill>
                  <a:schemeClr val="accent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МУНИЦИПАЛЬНЫЙ ДОЛГ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cs typeface="Times New Roman" pitchFamily="18" charset="0"/>
              </a:rPr>
              <a:t>60,0 млн. руб.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1" name="Скругленный прямоугольник 13"/>
          <p:cNvSpPr/>
          <p:nvPr/>
        </p:nvSpPr>
        <p:spPr>
          <a:xfrm>
            <a:off x="1000125" y="3714750"/>
            <a:ext cx="2857500" cy="10715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u="sng" dirty="0" smtClean="0">
                <a:solidFill>
                  <a:schemeClr val="accent2">
                    <a:lumMod val="75000"/>
                  </a:schemeClr>
                </a:solidFill>
                <a:latin typeface="+mj-lt"/>
                <a:cs typeface="Arial" charset="0"/>
              </a:rPr>
              <a:t>ПОГАШЕНИЕ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cs typeface="Arial" charset="0"/>
              </a:rPr>
              <a:t>69,0 млн. руб.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+mj-lt"/>
              <a:cs typeface="Arial" charset="0"/>
            </a:endParaRPr>
          </a:p>
        </p:txBody>
      </p:sp>
      <p:sp>
        <p:nvSpPr>
          <p:cNvPr id="13" name="Скругленный прямоугольник 13"/>
          <p:cNvSpPr/>
          <p:nvPr/>
        </p:nvSpPr>
        <p:spPr>
          <a:xfrm>
            <a:off x="4859338" y="3716338"/>
            <a:ext cx="3141662" cy="107156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u="sng" dirty="0">
                <a:solidFill>
                  <a:schemeClr val="accent2">
                    <a:lumMod val="75000"/>
                  </a:schemeClr>
                </a:solidFill>
                <a:latin typeface="+mj-lt"/>
                <a:cs typeface="Arial" charset="0"/>
              </a:rPr>
              <a:t>ПРИВЛЕЧЕНИЕ </a:t>
            </a:r>
          </a:p>
          <a:p>
            <a:pPr algn="ctr">
              <a:defRPr/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+mj-lt"/>
                <a:cs typeface="Arial" charset="0"/>
              </a:rPr>
              <a:t>ПАО "Сбербанк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cs typeface="Arial" charset="0"/>
              </a:rPr>
              <a:t>России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cs typeface="Arial" charset="0"/>
              </a:rPr>
              <a:t>"</a:t>
            </a:r>
            <a:endParaRPr lang="ru-RU" sz="2000" b="1" dirty="0" smtClean="0">
              <a:solidFill>
                <a:schemeClr val="accent2">
                  <a:lumMod val="75000"/>
                </a:schemeClr>
              </a:solidFill>
              <a:latin typeface="+mj-lt"/>
              <a:cs typeface="Arial" charset="0"/>
            </a:endParaRPr>
          </a:p>
          <a:p>
            <a:pPr algn="ctr">
              <a:defRPr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cs typeface="Arial" charset="0"/>
              </a:rPr>
              <a:t>60,0 млн. руб.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+mj-lt"/>
              <a:cs typeface="Arial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 rot="18511366">
            <a:off x="5508430" y="2952796"/>
            <a:ext cx="804146" cy="756666"/>
          </a:xfrm>
          <a:prstGeom prst="downArrow">
            <a:avLst/>
          </a:prstGeom>
          <a:solidFill>
            <a:schemeClr val="bg2"/>
          </a:solidFill>
          <a:ln>
            <a:solidFill>
              <a:schemeClr val="accent1"/>
            </a:solidFill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2437473">
            <a:off x="2489182" y="2951537"/>
            <a:ext cx="804146" cy="756666"/>
          </a:xfrm>
          <a:prstGeom prst="downArrow">
            <a:avLst/>
          </a:prstGeom>
          <a:solidFill>
            <a:schemeClr val="bg2"/>
          </a:solidFill>
          <a:ln>
            <a:solidFill>
              <a:schemeClr val="accent1"/>
            </a:solidFill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611" name="Text Box 37"/>
          <p:cNvSpPr txBox="1">
            <a:spLocks noChangeArrowheads="1"/>
          </p:cNvSpPr>
          <p:nvPr/>
        </p:nvSpPr>
        <p:spPr bwMode="auto">
          <a:xfrm>
            <a:off x="5741988" y="6224588"/>
            <a:ext cx="318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i="1">
                <a:latin typeface="Times Roman"/>
              </a:rPr>
              <a:t>Администрация МО "Городской округ "Город Нарьян-Мар"</a:t>
            </a:r>
          </a:p>
        </p:txBody>
      </p:sp>
      <p:pic>
        <p:nvPicPr>
          <p:cNvPr id="25612" name="Picture 38" descr="герб город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43938" y="6143625"/>
            <a:ext cx="3635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214313" y="6143625"/>
            <a:ext cx="8358187" cy="158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14" name="TextBox 15"/>
          <p:cNvSpPr txBox="1">
            <a:spLocks noChangeArrowheads="1"/>
          </p:cNvSpPr>
          <p:nvPr/>
        </p:nvSpPr>
        <p:spPr bwMode="auto">
          <a:xfrm>
            <a:off x="142875" y="6429375"/>
            <a:ext cx="2857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" dirty="0" smtClean="0"/>
              <a:t>6</a:t>
            </a:r>
            <a:endParaRPr lang="ru-RU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"/>
          <p:cNvSpPr>
            <a:spLocks noGrp="1"/>
          </p:cNvSpPr>
          <p:nvPr>
            <p:ph type="ctrTitle"/>
          </p:nvPr>
        </p:nvSpPr>
        <p:spPr>
          <a:xfrm>
            <a:off x="403196" y="46014"/>
            <a:ext cx="8458200" cy="71438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/>
              <a:t>Расходы городского бюджета в 2019 году</a:t>
            </a:r>
            <a:endParaRPr lang="ru-RU" sz="2800" b="1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57188" y="-71438"/>
            <a:ext cx="8572500" cy="92868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2"/>
              </a:solidFill>
              <a:latin typeface="+mj-lt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3631" name="Text Box 87"/>
          <p:cNvSpPr txBox="1">
            <a:spLocks noChangeArrowheads="1"/>
          </p:cNvSpPr>
          <p:nvPr/>
        </p:nvSpPr>
        <p:spPr bwMode="auto">
          <a:xfrm>
            <a:off x="7643813" y="500063"/>
            <a:ext cx="977900" cy="204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10800" rIns="0" bIns="10800">
            <a:spAutoFit/>
          </a:bodyPr>
          <a:lstStyle/>
          <a:p>
            <a:r>
              <a:rPr lang="ru-RU" sz="1200" b="1">
                <a:solidFill>
                  <a:schemeClr val="tx2"/>
                </a:solidFill>
                <a:latin typeface="Calibri" pitchFamily="34" charset="0"/>
              </a:rPr>
              <a:t>млн. руб.</a:t>
            </a:r>
          </a:p>
        </p:txBody>
      </p:sp>
      <p:sp>
        <p:nvSpPr>
          <p:cNvPr id="23632" name="Text Box 37"/>
          <p:cNvSpPr txBox="1">
            <a:spLocks noChangeArrowheads="1"/>
          </p:cNvSpPr>
          <p:nvPr/>
        </p:nvSpPr>
        <p:spPr bwMode="auto">
          <a:xfrm>
            <a:off x="5741988" y="6367463"/>
            <a:ext cx="318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i="1">
                <a:latin typeface="Times Roman"/>
              </a:rPr>
              <a:t>Администрация МО "Городской округ "Город Нарьян-Мар"</a:t>
            </a:r>
          </a:p>
        </p:txBody>
      </p:sp>
      <p:pic>
        <p:nvPicPr>
          <p:cNvPr id="23633" name="Picture 38" descr="герб город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66150" y="6286500"/>
            <a:ext cx="363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Прямая соединительная линия 20"/>
          <p:cNvCxnSpPr/>
          <p:nvPr/>
        </p:nvCxnSpPr>
        <p:spPr>
          <a:xfrm>
            <a:off x="214313" y="714375"/>
            <a:ext cx="86439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14313" y="6286500"/>
            <a:ext cx="8358187" cy="158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486" name="Group 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25566728"/>
              </p:ext>
            </p:extLst>
          </p:nvPr>
        </p:nvGraphicFramePr>
        <p:xfrm>
          <a:off x="285750" y="714375"/>
          <a:ext cx="8501122" cy="3134667"/>
        </p:xfrm>
        <a:graphic>
          <a:graphicData uri="http://schemas.openxmlformats.org/drawingml/2006/table">
            <a:tbl>
              <a:tblPr/>
              <a:tblGrid>
                <a:gridCol w="7146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9472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8219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0120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0833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60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Исполнено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исполнения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Общегосударственные вопросы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264,6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255,6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97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15,0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14,7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Национальная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282,8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273,6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Жилищно-коммунальное хозяйство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616,8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507,5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Образование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4,9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4,2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Социальная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47,9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46,6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Средства массовой информации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0,6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0,6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60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Обслуживание государственного и муниципального долга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3,2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2,6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ВСЕГО: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1235,8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1105,4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aphicFrame>
        <p:nvGraphicFramePr>
          <p:cNvPr id="23628" name="Object 2"/>
          <p:cNvGraphicFramePr>
            <a:graphicFrameLocks noChangeAspect="1"/>
          </p:cNvGraphicFramePr>
          <p:nvPr/>
        </p:nvGraphicFramePr>
        <p:xfrm>
          <a:off x="539750" y="3927475"/>
          <a:ext cx="8128000" cy="2238375"/>
        </p:xfrm>
        <a:graphic>
          <a:graphicData uri="http://schemas.openxmlformats.org/presentationml/2006/ole">
            <p:oleObj spid="_x0000_s23643" name="Лист" r:id="rId4" imgW="8648636" imgH="2047824" progId="Excel.Sheet.8">
              <p:embed/>
            </p:oleObj>
          </a:graphicData>
        </a:graphic>
      </p:graphicFrame>
      <p:sp>
        <p:nvSpPr>
          <p:cNvPr id="23704" name="TextBox 10"/>
          <p:cNvSpPr txBox="1">
            <a:spLocks noChangeArrowheads="1"/>
          </p:cNvSpPr>
          <p:nvPr/>
        </p:nvSpPr>
        <p:spPr bwMode="auto">
          <a:xfrm>
            <a:off x="142875" y="6429375"/>
            <a:ext cx="2857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" dirty="0" smtClean="0"/>
              <a:t>7</a:t>
            </a:r>
            <a:endParaRPr lang="ru-RU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"/>
          <p:cNvSpPr>
            <a:spLocks noGrp="1"/>
          </p:cNvSpPr>
          <p:nvPr>
            <p:ph type="ctrTitle"/>
          </p:nvPr>
        </p:nvSpPr>
        <p:spPr>
          <a:xfrm>
            <a:off x="357158" y="285728"/>
            <a:ext cx="8458200" cy="71438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/>
              <a:t>Муниципальные программы в 2019 году</a:t>
            </a:r>
            <a:endParaRPr lang="ru-RU" sz="2800" b="1" dirty="0"/>
          </a:p>
        </p:txBody>
      </p:sp>
      <p:graphicFrame>
        <p:nvGraphicFramePr>
          <p:cNvPr id="21592" name="Group 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86763264"/>
              </p:ext>
            </p:extLst>
          </p:nvPr>
        </p:nvGraphicFramePr>
        <p:xfrm>
          <a:off x="428625" y="987425"/>
          <a:ext cx="8424863" cy="4866006"/>
        </p:xfrm>
        <a:graphic>
          <a:graphicData uri="http://schemas.openxmlformats.org/drawingml/2006/table">
            <a:tbl>
              <a:tblPr/>
              <a:tblGrid>
                <a:gridCol w="5000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910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144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7633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68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/>
                          <a:cs typeface="Arial" charset="0"/>
                        </a:rPr>
                        <a:t>№ 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/>
                          <a:cs typeface="Arial" charset="0"/>
                        </a:rPr>
                        <a:t>п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/>
                          <a:cs typeface="Arial" charset="0"/>
                        </a:rPr>
                        <a:t>/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/>
                          <a:cs typeface="Arial" charset="0"/>
                        </a:rPr>
                        <a:t>п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/>
                          <a:cs typeface="Arial" charset="0"/>
                        </a:rPr>
                        <a:t>Наименование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/>
                          <a:cs typeface="Arial" charset="0"/>
                        </a:rPr>
                        <a:t>утверждено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/>
                          <a:cs typeface="Arial" charset="0"/>
                        </a:rPr>
                        <a:t>исполнено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/>
                          <a:cs typeface="Arial" charset="0"/>
                        </a:rPr>
                        <a:t>%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/>
                          <a:cs typeface="Arial" charset="0"/>
                        </a:rPr>
                        <a:t>исполнения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МП "Повышение эффективности реализации молодежной политики в муниципальном образовании"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2,0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1,4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70,0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МП "Совершенствование и развитие муниципального управления в муниципальном образовании "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343,1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336,9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98,2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87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МП "Развитие предпринимательства в муниципальном образовании"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4,3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4,2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97,7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МП "Развитие институтов гражданского общества в муниципальном образовании"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2,1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1,9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90,5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МП "Повышение уровня жизнеобеспечения и безопасности жизнедеятельности населения муниципального образования"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725,7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609,7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84,0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57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МП "Формирование комфортной городской среды в муниципальном образовании"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66,6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65,1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97,7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57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МП "Поддержка отдельных категорий граждан муниципального образования"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38,4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38,0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99,0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57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1182,2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C4B3B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1057,2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C4B3B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084"/>
                        </a:gs>
                        <a:gs pos="35001">
                          <a:srgbClr val="FFDCA9"/>
                        </a:gs>
                        <a:gs pos="100000">
                          <a:srgbClr val="FFF0DB"/>
                        </a:gs>
                      </a:gsLst>
                      <a:lin ang="162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26706" name="Text Box 87"/>
          <p:cNvSpPr txBox="1">
            <a:spLocks noChangeArrowheads="1"/>
          </p:cNvSpPr>
          <p:nvPr/>
        </p:nvSpPr>
        <p:spPr bwMode="auto">
          <a:xfrm>
            <a:off x="8166100" y="785813"/>
            <a:ext cx="977900" cy="204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10800" rIns="0" bIns="10800">
            <a:spAutoFit/>
          </a:bodyPr>
          <a:lstStyle/>
          <a:p>
            <a:r>
              <a:rPr lang="ru-RU" sz="1200" b="1">
                <a:latin typeface="Calibri" pitchFamily="34" charset="0"/>
              </a:rPr>
              <a:t>млн. руб.</a:t>
            </a:r>
          </a:p>
        </p:txBody>
      </p:sp>
      <p:sp>
        <p:nvSpPr>
          <p:cNvPr id="26707" name="Text Box 37"/>
          <p:cNvSpPr txBox="1">
            <a:spLocks noChangeArrowheads="1"/>
          </p:cNvSpPr>
          <p:nvPr/>
        </p:nvSpPr>
        <p:spPr bwMode="auto">
          <a:xfrm>
            <a:off x="5741988" y="6367463"/>
            <a:ext cx="318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i="1">
                <a:latin typeface="Times Roman"/>
              </a:rPr>
              <a:t>Администрация МО "Городской округ "Город Нарьян-Мар"</a:t>
            </a:r>
          </a:p>
        </p:txBody>
      </p:sp>
      <p:pic>
        <p:nvPicPr>
          <p:cNvPr id="26708" name="Picture 38" descr="герб город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66150" y="6286500"/>
            <a:ext cx="363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Прямая соединительная линия 17"/>
          <p:cNvCxnSpPr/>
          <p:nvPr/>
        </p:nvCxnSpPr>
        <p:spPr>
          <a:xfrm>
            <a:off x="214313" y="6286500"/>
            <a:ext cx="8358187" cy="158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710" name="TextBox 7"/>
          <p:cNvSpPr txBox="1">
            <a:spLocks noChangeArrowheads="1"/>
          </p:cNvSpPr>
          <p:nvPr/>
        </p:nvSpPr>
        <p:spPr bwMode="auto">
          <a:xfrm>
            <a:off x="142875" y="6429375"/>
            <a:ext cx="357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" dirty="0" smtClean="0"/>
              <a:t>8</a:t>
            </a:r>
            <a:endParaRPr lang="ru-RU" sz="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 Box 37"/>
          <p:cNvSpPr txBox="1">
            <a:spLocks noChangeArrowheads="1"/>
          </p:cNvSpPr>
          <p:nvPr/>
        </p:nvSpPr>
        <p:spPr bwMode="auto">
          <a:xfrm>
            <a:off x="5741988" y="6367463"/>
            <a:ext cx="318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i="1">
                <a:latin typeface="Times Roman"/>
              </a:rPr>
              <a:t>Администрация МО "Городской округ "Город Нарьян-Мар"</a:t>
            </a:r>
          </a:p>
        </p:txBody>
      </p:sp>
      <p:pic>
        <p:nvPicPr>
          <p:cNvPr id="40962" name="Picture 38" descr="герб город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66150" y="6286500"/>
            <a:ext cx="363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214313" y="6286500"/>
            <a:ext cx="8358187" cy="158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257204" y="260648"/>
            <a:ext cx="8886796" cy="720080"/>
          </a:xfrm>
          <a:prstGeom prst="rect">
            <a:avLst/>
          </a:prstGeom>
        </p:spPr>
        <p:txBody>
          <a:bodyPr anchor="ctr"/>
          <a:lstStyle/>
          <a:p>
            <a:pPr lvl="0" algn="ctr">
              <a:buClr>
                <a:schemeClr val="accent1"/>
              </a:buClr>
              <a:buSzPct val="70000"/>
            </a:pPr>
            <a:r>
              <a:rPr lang="ru-RU" sz="2000" b="1" dirty="0" smtClean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"Повышение эффективности реализации молодежной политики в муниципальном образовании"</a:t>
            </a:r>
          </a:p>
          <a:p>
            <a:pPr marL="274320" indent="-274320" algn="ctr" fontAlgn="auto">
              <a:spcAft>
                <a:spcPts val="0"/>
              </a:spcAft>
              <a:defRPr/>
            </a:pPr>
            <a:endParaRPr lang="ru-RU" sz="2800" b="1" cap="all" dirty="0"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0965" name="Text Box 37"/>
          <p:cNvSpPr txBox="1">
            <a:spLocks noChangeArrowheads="1"/>
          </p:cNvSpPr>
          <p:nvPr/>
        </p:nvSpPr>
        <p:spPr bwMode="auto">
          <a:xfrm>
            <a:off x="5741988" y="6367463"/>
            <a:ext cx="318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i="1">
                <a:latin typeface="Times Roman"/>
              </a:rPr>
              <a:t>Администрация МО "Городской округ "Город Нарьян-Мар"</a:t>
            </a:r>
          </a:p>
        </p:txBody>
      </p:sp>
      <p:pic>
        <p:nvPicPr>
          <p:cNvPr id="40966" name="Picture 38" descr="герб город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66150" y="6286500"/>
            <a:ext cx="363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214313" y="6286500"/>
            <a:ext cx="8358187" cy="158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395536" y="764704"/>
            <a:ext cx="8504485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accent2">
                    <a:lumMod val="75000"/>
                  </a:schemeClr>
                </a:solidFill>
              </a:rPr>
              <a:t>Объем финансирования программы в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2019 </a:t>
            </a:r>
            <a:r>
              <a:rPr lang="ru-RU" sz="1200" dirty="0">
                <a:solidFill>
                  <a:schemeClr val="accent2">
                    <a:lumMod val="75000"/>
                  </a:schemeClr>
                </a:solidFill>
              </a:rPr>
              <a:t>году за счет средств городского бюджета в сумме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2,0 </a:t>
            </a:r>
            <a:r>
              <a:rPr lang="ru-RU" sz="1200" dirty="0">
                <a:solidFill>
                  <a:schemeClr val="accent2">
                    <a:lumMod val="75000"/>
                  </a:schemeClr>
                </a:solidFill>
              </a:rPr>
              <a:t>млн.руб., исполнение составило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1,4 </a:t>
            </a:r>
            <a:r>
              <a:rPr lang="ru-RU" sz="1200" dirty="0">
                <a:solidFill>
                  <a:schemeClr val="accent2">
                    <a:lumMod val="75000"/>
                  </a:schemeClr>
                </a:solidFill>
              </a:rPr>
              <a:t>млн.руб.,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или 70 </a:t>
            </a:r>
            <a:r>
              <a:rPr lang="ru-RU" sz="1200" dirty="0">
                <a:solidFill>
                  <a:schemeClr val="accent2">
                    <a:lumMod val="75000"/>
                  </a:schemeClr>
                </a:solidFill>
              </a:rPr>
              <a:t>% от плана.</a:t>
            </a:r>
            <a:endParaRPr lang="ru-RU" sz="1200" dirty="0">
              <a:solidFill>
                <a:schemeClr val="accent2">
                  <a:lumMod val="75000"/>
                </a:schemeClr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95536" y="2708920"/>
            <a:ext cx="3456384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dirty="0" smtClean="0">
                <a:solidFill>
                  <a:srgbClr val="4E3B30"/>
                </a:solidFill>
              </a:rPr>
              <a:t>Новогоднее мероприятие для молодых семей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395536" y="1268760"/>
            <a:ext cx="3456384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dirty="0" smtClean="0">
                <a:solidFill>
                  <a:srgbClr val="4E3B30"/>
                </a:solidFill>
              </a:rPr>
              <a:t>Семинар "Школа лидеров"</a:t>
            </a:r>
            <a:endParaRPr lang="ru-RU" sz="1200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95536" y="1988840"/>
            <a:ext cx="3456383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dirty="0" smtClean="0">
                <a:solidFill>
                  <a:srgbClr val="4E3B30"/>
                </a:solidFill>
              </a:rPr>
              <a:t>Проведение игр КВН в г. Нарьян-Маре</a:t>
            </a:r>
            <a:endParaRPr lang="ru-RU" sz="1200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95537" y="2348880"/>
            <a:ext cx="3456384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dirty="0" smtClean="0">
                <a:solidFill>
                  <a:srgbClr val="4E3B30"/>
                </a:solidFill>
              </a:rPr>
              <a:t>Акция "Мой подарок городу»</a:t>
            </a:r>
            <a:endParaRPr lang="ru-RU" sz="1200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95536" y="1628800"/>
            <a:ext cx="3456384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dirty="0" smtClean="0">
                <a:solidFill>
                  <a:srgbClr val="4E3B30"/>
                </a:solidFill>
              </a:rPr>
              <a:t>День самоуправления</a:t>
            </a:r>
            <a:endParaRPr lang="ru-RU" sz="1200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0984" name="TextBox 27"/>
          <p:cNvSpPr txBox="1">
            <a:spLocks noChangeArrowheads="1"/>
          </p:cNvSpPr>
          <p:nvPr/>
        </p:nvSpPr>
        <p:spPr bwMode="auto">
          <a:xfrm>
            <a:off x="142875" y="6429375"/>
            <a:ext cx="357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" dirty="0" smtClean="0"/>
              <a:t>9</a:t>
            </a:r>
            <a:endParaRPr lang="ru-RU" sz="800" dirty="0"/>
          </a:p>
        </p:txBody>
      </p:sp>
      <p:sp>
        <p:nvSpPr>
          <p:cNvPr id="43010" name="AutoShape 2" descr="http://www.adm-nmar.ru/upload/iblock/d53/KVN_sait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23928" y="1988840"/>
            <a:ext cx="4968552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4E3B30"/>
                </a:solidFill>
              </a:rPr>
              <a:t>Участие команды города Нарьян-Мара в спортивно-туристическом слете "Дорогами отцов-героев"</a:t>
            </a:r>
            <a:endParaRPr lang="ru-RU" sz="1200" dirty="0">
              <a:solidFill>
                <a:srgbClr val="4E3B3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923928" y="1628800"/>
            <a:ext cx="4968552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4E3B30"/>
                </a:solidFill>
              </a:rPr>
              <a:t>Городская военно-спортивная игра "К защите Родины готов"</a:t>
            </a:r>
            <a:endParaRPr lang="ru-RU" sz="1200" dirty="0">
              <a:solidFill>
                <a:srgbClr val="4E3B3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923928" y="1268760"/>
            <a:ext cx="4968552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4E3B30"/>
                </a:solidFill>
              </a:rPr>
              <a:t>Участие молодежи города во Всероссийских форумах</a:t>
            </a:r>
            <a:endParaRPr lang="ru-RU" sz="1200" dirty="0">
              <a:solidFill>
                <a:srgbClr val="4E3B30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923928" y="2492896"/>
            <a:ext cx="4968552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sx="5000" sy="5000" algn="t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200" dirty="0" smtClean="0">
                <a:solidFill>
                  <a:srgbClr val="4E3B30"/>
                </a:solidFill>
              </a:rPr>
              <a:t>Ежегодная акция "Мои здоровые выходные"</a:t>
            </a:r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389106"/>
            <a:ext cx="2736304" cy="1824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2852936"/>
            <a:ext cx="2880320" cy="160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4653136"/>
            <a:ext cx="2721735" cy="1514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3068960"/>
            <a:ext cx="2160239" cy="1201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83768" y="3573016"/>
            <a:ext cx="3149597" cy="1752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11398</TotalTime>
  <Words>2592</Words>
  <Application>Microsoft Office PowerPoint</Application>
  <PresentationFormat>Экран (4:3)</PresentationFormat>
  <Paragraphs>410</Paragraphs>
  <Slides>23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Трек</vt:lpstr>
      <vt:lpstr>Worksheet</vt:lpstr>
      <vt:lpstr>Лист</vt:lpstr>
      <vt:lpstr>Слайд 1</vt:lpstr>
      <vt:lpstr>Параметры городского бюджета в 2019 году</vt:lpstr>
      <vt:lpstr>Слайд 3</vt:lpstr>
      <vt:lpstr>Слайд 4</vt:lpstr>
      <vt:lpstr>Слайд 5</vt:lpstr>
      <vt:lpstr>Слайд 6</vt:lpstr>
      <vt:lpstr>Расходы городского бюджета в 2019 году</vt:lpstr>
      <vt:lpstr>Муниципальные программы в 2019 году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Контактная информация для граждан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термины и понятия</dc:title>
  <dc:creator>Alex</dc:creator>
  <cp:lastModifiedBy>Finkon4</cp:lastModifiedBy>
  <cp:revision>1106</cp:revision>
  <dcterms:created xsi:type="dcterms:W3CDTF">2016-02-18T11:57:44Z</dcterms:created>
  <dcterms:modified xsi:type="dcterms:W3CDTF">2020-04-06T10:50:39Z</dcterms:modified>
</cp:coreProperties>
</file>