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9" r:id="rId1"/>
  </p:sldMasterIdLst>
  <p:notesMasterIdLst>
    <p:notesMasterId r:id="rId25"/>
  </p:notesMasterIdLst>
  <p:sldIdLst>
    <p:sldId id="259" r:id="rId2"/>
    <p:sldId id="258" r:id="rId3"/>
    <p:sldId id="301" r:id="rId4"/>
    <p:sldId id="260" r:id="rId5"/>
    <p:sldId id="346" r:id="rId6"/>
    <p:sldId id="344" r:id="rId7"/>
    <p:sldId id="303" r:id="rId8"/>
    <p:sldId id="329" r:id="rId9"/>
    <p:sldId id="341" r:id="rId10"/>
    <p:sldId id="339" r:id="rId11"/>
    <p:sldId id="334" r:id="rId12"/>
    <p:sldId id="342" r:id="rId13"/>
    <p:sldId id="350" r:id="rId14"/>
    <p:sldId id="351" r:id="rId15"/>
    <p:sldId id="352" r:id="rId16"/>
    <p:sldId id="315" r:id="rId17"/>
    <p:sldId id="337" r:id="rId18"/>
    <p:sldId id="353" r:id="rId19"/>
    <p:sldId id="331" r:id="rId20"/>
    <p:sldId id="332" r:id="rId21"/>
    <p:sldId id="354" r:id="rId22"/>
    <p:sldId id="343" r:id="rId23"/>
    <p:sldId id="349" r:id="rId24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C4B3B"/>
    <a:srgbClr val="4E3B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0437C4-A86C-4CB3-8D54-552F6C2BB2E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2AAEE-FCB0-4233-9E17-1FB3F170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B37BB-D1DC-4934-946A-2D04A5D4DC9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6284B-F767-4463-AF33-16B9677023E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1B6F-C9B9-4AB8-9C80-3DF9891EA78C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D5CA-DBF4-4FAE-83D1-36292172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A41C-04C7-47CF-85E2-60B9F9A81364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4F2F-94BE-4350-9DE3-5AE4E8F5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9DA9-F9D3-4FD7-8C33-C547A2822C9F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F15A-7A42-4A9B-80A0-68A7F4E50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55CA-6779-495B-A084-CE632EAEE98C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8566-F4A1-4C27-9FE3-5BFDE31B1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3D28-EAC5-4F4D-A3CC-F6467FFE7B05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9FED2-F735-41AB-A819-9EF1742A0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DD69-4618-4455-8BB4-B92DF123E4CB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9D09-7CC2-4AFB-A7FF-843BF7619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B5DB2-FF61-45E8-A407-3D8DE6779591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A376A-61D6-4C5D-A41D-6486943C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A9F8-CF70-4322-BC6B-E3766C81CC93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0317-C8D2-499E-A7D9-B1F77A1B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9F4D-02F3-4EB3-B324-FAA6971CD708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F8C0-7BA8-43AF-800E-93EFB185D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80D4-6A74-4219-B023-D76B8F6D3281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B75B-AA51-447D-A308-D19312EBE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D867-83FB-420F-B8F3-5A8DD68F8CDB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21C4-1BA1-447F-9A12-9F2D8E6E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D793B0C-116F-4D79-AF12-98AD4B79D6E8}" type="datetime1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2A2409-318C-4416-859A-C28DBFFD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58" r:id="rId4"/>
    <p:sldLayoutId id="2147483864" r:id="rId5"/>
    <p:sldLayoutId id="2147483859" r:id="rId6"/>
    <p:sldLayoutId id="2147483865" r:id="rId7"/>
    <p:sldLayoutId id="2147483866" r:id="rId8"/>
    <p:sldLayoutId id="2147483867" r:id="rId9"/>
    <p:sldLayoutId id="2147483860" r:id="rId10"/>
    <p:sldLayoutId id="21474838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nmar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adm-nmar.ru/grazhdana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-nmar.ru/" TargetMode="External"/><Relationship Id="rId2" Type="http://schemas.openxmlformats.org/officeDocument/2006/relationships/hyperlink" Target="mailto:gorfinup@at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рьян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23528" y="5013176"/>
            <a:ext cx="8572560" cy="1714512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Отчет об исполнении бюджета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МО "Городской округ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"Город Нарьян-Мар" за </a:t>
            </a:r>
            <a:r>
              <a:rPr lang="ru-RU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2019 </a:t>
            </a:r>
            <a:r>
              <a:rPr lang="ru-RU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8914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764704"/>
            <a:ext cx="872108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составил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343,1 млн.руб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., исполнение за отчетный год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336,9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млн.руб.или 98,2 %.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12776"/>
            <a:ext cx="8712968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Финансовое обеспечение деятельности Администрации;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Обеспечение проведения и участия в праздничных и официальных мероприятиях (Буран Дей, вручение наград "Ветеран города", "Почетный гражданин", знака "За заслуги перед городом Нарьян-Маром", и др.); 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Осуществление переданных государственных полномочий;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Мероприятия, направленные на информирование населения о деятельности органов местного самоуправления;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Обеспечение деятельности подведомственных казенных учреждений (МКУ "УГХ г. Нарьян-Мара");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Мероприятия в сфере информатизации  (внедрение и сопровождение ИС и ПО);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7C4B3B"/>
                </a:solidFill>
              </a:rPr>
              <a:t> </a:t>
            </a:r>
            <a:r>
              <a:rPr lang="ru-RU" sz="1400" dirty="0" smtClean="0">
                <a:solidFill>
                  <a:srgbClr val="7C4B3B"/>
                </a:solidFill>
              </a:rPr>
              <a:t>Мероприятия в сфере имущественных и земельных отношений;</a:t>
            </a:r>
            <a:endParaRPr lang="ru-RU" sz="14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7C4B3B"/>
                </a:solidFill>
              </a:rPr>
              <a:t>Формирование и управление муниципальной собственностью;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rgbClr val="7C4B3B"/>
                </a:solidFill>
              </a:rPr>
              <a:t>Выплата доплат к пенсиям муниципальных служащих муниципального образования "Городской округ "Город Нарьян-Мар" и т.д.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188640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"Совершенствование и развитие муниципального управления в муниципальном образовании "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10</a:t>
            </a:r>
            <a:endParaRPr lang="ru-RU" sz="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2627784" cy="1753610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7112"/>
            <a:ext cx="3106726" cy="1728192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2952328" cy="1732805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2770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16632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предпринимательства в муниципальном образовании"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836712"/>
            <a:ext cx="87129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На реализацию подпрограммы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было запланировано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4,3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млн.рублей. Освоение за отчетный год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4,2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97,7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84784"/>
            <a:ext cx="439248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Предоставление грантов начинающим предпринимателям на создание собственного бизнеса;</a:t>
            </a:r>
            <a:r>
              <a:rPr lang="ru-RU" sz="1200" i="1" dirty="0" smtClean="0">
                <a:solidFill>
                  <a:srgbClr val="7C4B3B"/>
                </a:solidFill>
              </a:rPr>
              <a:t> </a:t>
            </a:r>
            <a:endParaRPr lang="ru-RU" sz="12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Субсидия на возмещение части затрат по приобретению и доставке имущества, необходимого для осуществления предпринимательской деятельности;</a:t>
            </a:r>
            <a:endParaRPr lang="ru-RU" sz="1200" dirty="0">
              <a:solidFill>
                <a:srgbClr val="7C4B3B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i="1" dirty="0">
                <a:solidFill>
                  <a:srgbClr val="7C4B3B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Субсидия на возмещение части затрат по аренде нежилых помещений немуниципальной формы собственности, используемых субъектами малого </a:t>
            </a:r>
            <a:br>
              <a:rPr lang="ru-RU" sz="1200" dirty="0" smtClean="0">
                <a:solidFill>
                  <a:srgbClr val="7C4B3B"/>
                </a:solidFill>
              </a:rPr>
            </a:br>
            <a:r>
              <a:rPr lang="ru-RU" sz="1200" dirty="0" smtClean="0">
                <a:solidFill>
                  <a:srgbClr val="7C4B3B"/>
                </a:solidFill>
              </a:rPr>
              <a:t>и среднего предпринимательства;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Проведение конкурса швейного мастерства;</a:t>
            </a:r>
          </a:p>
        </p:txBody>
      </p: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11</a:t>
            </a:r>
            <a:endParaRPr lang="ru-RU" sz="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896544" cy="27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644008" y="1484784"/>
            <a:ext cx="432048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Субсидия на возмещение части затрат по подготовке, переподготовке и повышению квалификации кадров субъектов малого и среднего предпринимательства (включая работников);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Проведение конкурса "Лучший предприниматель года";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Организация сезонной торговли и летних кафе;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Обеспечение субъектам малого и среднего предпринимательства доступа к неиспользуемому муниципальному имуществу и т.д.</a:t>
            </a:r>
            <a:endParaRPr lang="ru-RU" sz="1200" dirty="0" smtClean="0">
              <a:solidFill>
                <a:srgbClr val="7C4B3B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4198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505" y="1143000"/>
            <a:ext cx="87507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 запланирован в сумме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2,1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млн.руб., исполнение за отчетный год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1,9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млн.руб.или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90,5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772816"/>
            <a:ext cx="878497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C4B3B"/>
                </a:solidFill>
              </a:rPr>
              <a:t>Оказание поддержки некоммерческим организациям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C4B3B"/>
                </a:solidFill>
              </a:rPr>
              <a:t> Предоставление ТОС грантов на реализацию социально значимых проектов;</a:t>
            </a:r>
            <a:endParaRPr lang="ru-RU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7C4B3B"/>
                </a:solidFill>
              </a:rPr>
              <a:t> </a:t>
            </a:r>
            <a:r>
              <a:rPr lang="ru-RU" dirty="0" smtClean="0">
                <a:solidFill>
                  <a:srgbClr val="7C4B3B"/>
                </a:solidFill>
              </a:rPr>
              <a:t>Материальное поощрение председателей ТОС, работающих на общественных началах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C4B3B"/>
                </a:solidFill>
              </a:rPr>
              <a:t>Организация и проведение конкурса «Лучший ТОС»</a:t>
            </a:r>
            <a:endParaRPr lang="ru-RU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7C4B3B"/>
                </a:solidFill>
              </a:rPr>
              <a:t> </a:t>
            </a:r>
            <a:r>
              <a:rPr lang="ru-RU" dirty="0" smtClean="0">
                <a:solidFill>
                  <a:srgbClr val="7C4B3B"/>
                </a:solidFill>
              </a:rPr>
              <a:t>Предоставление грантов в форме субсидий на организацию деятельности территориальных общественных самоуправлений и т.д.</a:t>
            </a:r>
            <a:endParaRPr lang="ru-RU" dirty="0">
              <a:solidFill>
                <a:srgbClr val="7C4B3B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260648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"Развитие институтов гражданского общества в муниципальном образовании"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99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12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934" y="3933056"/>
            <a:ext cx="4021231" cy="2232248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4032448" cy="2238009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5951538"/>
            <a:ext cx="8358187" cy="15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88640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"Повышение уровня жизнеобеспечения и безопасности жизнедеятельности населения муниципального образования"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124744"/>
            <a:ext cx="8433619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году было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предусмотрено 725,7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млн.рублей, фактическое исполнение составило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609,7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84%.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88840"/>
            <a:ext cx="8784976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Подпрограмма 1. "Организация благоприятных и безопасных условий для проживания граждан";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 Подпрограмма 2.  Обеспечение безопасности жизнедеятельности населения городского округа "Город Нарьян-Мар";</a:t>
            </a:r>
            <a:endParaRPr lang="ru-RU" sz="16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Подпрограмма 3. "Обеспечение безопасности эксплуатации автомобильных дорог местного значения и доступности общественных транспортных услуг";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Подпрограмма 4.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Подпрограмма 5."Обеспечение комфортных условий проживания на территории муниципального образования "Городской округ "Город Нарьян-Мар";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Подпрограмма 6 "Создание дополнительных условий для обеспечения жилищных прав граждан, проживающих в МО "Городской округ "Город Нарьян-Мар".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13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993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3528" y="1124744"/>
            <a:ext cx="8576494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2075" algn="just" fontAlgn="auto">
              <a:spcAft>
                <a:spcPts val="0"/>
              </a:spcAft>
              <a:defRPr/>
            </a:pP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году был запланирован в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сумме 129,7 млн.руб., исполнение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за отчетный год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составило 103,9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млн.руб.или 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80%.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844824"/>
            <a:ext cx="856895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 Проведение мероприятий по сносу, домов, признанных в установленном порядке ветхими или аварийными и непригодными для проживания;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Приобретение   оборудования для организации системы обращения с твердыми коммунальными отходами;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Устройство площадки на полигоне;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Модернизация системы энергоснабжения  объекта размещения отходов;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Строительство канализационного коллектора от КГ1 до КНС в п. Новый г. Нарьян-Мара;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Выполнение работ по устройству уличного освещения объекта размещения отходов г. Нарьян-Мара и т.д.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476672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Подпрограмма 1. "Организация благоприятных и безопасных условий для проживания граждан"</a:t>
            </a:r>
            <a:r>
              <a:rPr lang="ru-RU" sz="20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20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945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14</a:t>
            </a:r>
            <a:endParaRPr lang="ru-RU" sz="8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096344" cy="2063423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3059385" cy="1890469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3239523" cy="1802063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rgbClr val="7C4B3B"/>
                </a:solidFill>
              </a:rPr>
              <a:t>Подпрограмма 2.  Обеспечение безопасности жизнедеятельности населения городского округа "Город Нарьян-Мар</a:t>
            </a:r>
            <a:r>
              <a:rPr lang="ru-RU" b="1" dirty="0" smtClean="0"/>
              <a:t>"</a:t>
            </a:r>
            <a:endParaRPr lang="ru-RU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24744"/>
            <a:ext cx="87129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2019 году был запланирован в сумме 15 млн.руб., исполнение за отчетный год составило 13,9 млн.руб.или  92,6%.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844824"/>
            <a:ext cx="8712968" cy="307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Разработка и распространение среди населения памяток (листовок) о порядке действия при совершении в отношении них правонарушений, а также печатных изданий, направленных на противодействие идеологии терроризма и экстремизма;</a:t>
            </a:r>
            <a:endParaRPr lang="ru-RU" sz="16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Денежное поощрение членам народной дружины МО "Городской округ "Город Нарьян-Мар", участвующим в охране общественного порядка;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Выполнение работ по разработке (выравниванию) песка с целью защиты г. Нарьян-Мара от затопления паводковыми водами;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Создание муниципальной системы оповещения населения об опасностях и чрезвычайных ситуациях;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Приобретение оборудования для обеспечения пожарной безопасности;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Обеспечение первичных мер пожарной безопасности;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Капитальный ремонт пожарных водоемов и др.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 flipV="1">
            <a:off x="3581400" y="-458788"/>
            <a:ext cx="2895600" cy="4587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15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0723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1124744"/>
            <a:ext cx="88569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году было запланировано в сумме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278,0  млн.рублей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исполнение составило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268,9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млн. рублей или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96,7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%.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844824"/>
            <a:ext cx="8893621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Расходы на организацию транспортного обслуживания населения автомобильным транспортом по муниципальным маршрутам регулярных перевозок по регулируемым тарифам;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Приобретение техники для муниципальных предприятий;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Приобретение и установка, техническое обслуживание и сопровождение системы автоматизации ГЛОНАС;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пешеходного перехода на автомобильной дороге по ул. им. С.Н. Калмыкова в г. Нарьян-Маре;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тротуаров в районе дома № 3 по пр. им. капитана Матросова, в районе дома № 43А по ул. им. В.И.Ленина, ул. им. В.И. Ленина, д. 50, ул. Ненецкая по четной стороне, по ул. им. В.И. Ленина, д. 5 до ул. Первомайская, д. 34 г., по ул. Калмыкова;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пешеходных переходов в районе образовательных организаций;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Внедрение системы автоматизированного управления наружным освещением на автомобильных дорогах;</a:t>
            </a:r>
          </a:p>
          <a:p>
            <a:pPr marL="265113" indent="-192088"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Реконструкция ул. Авиаторов (1 этап), и др.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C4B3B"/>
                </a:solidFill>
              </a:rPr>
              <a:t>Подпрограмма 3. "Обеспечение безопасности эксплуатации автомобильных дорог местного значения и доступности общественных транспортных услуг"</a:t>
            </a:r>
            <a:endParaRPr lang="ru-RU" b="1" dirty="0">
              <a:solidFill>
                <a:srgbClr val="7C4B3B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892325" cy="2160240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409" y="4084992"/>
            <a:ext cx="3878055" cy="2152320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7"/>
          <p:cNvSpPr txBox="1">
            <a:spLocks noChangeArrowheads="1"/>
          </p:cNvSpPr>
          <p:nvPr/>
        </p:nvSpPr>
        <p:spPr bwMode="auto">
          <a:xfrm>
            <a:off x="5715000" y="6400800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5842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1214438"/>
            <a:ext cx="86781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 запланирован 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сумме 38,6 млн.руб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, исполнение за отчетный год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35,3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млн.руб.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91,4%.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916832"/>
            <a:ext cx="871296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7C4B3B"/>
                </a:solidFill>
              </a:rPr>
              <a:t>Капитальный ремонт сетей ТС, ГВС, ХВС;</a:t>
            </a:r>
            <a:endParaRPr lang="ru-RU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7C4B3B"/>
                </a:solidFill>
              </a:rPr>
              <a:t> </a:t>
            </a:r>
            <a:r>
              <a:rPr lang="ru-RU" dirty="0" smtClean="0">
                <a:solidFill>
                  <a:srgbClr val="7C4B3B"/>
                </a:solidFill>
              </a:rPr>
              <a:t>Приобретение насосного оборудования, газового оборудования;</a:t>
            </a:r>
            <a:endParaRPr lang="ru-RU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7C4B3B"/>
                </a:solidFill>
              </a:rPr>
              <a:t> </a:t>
            </a:r>
            <a:r>
              <a:rPr lang="ru-RU" dirty="0" smtClean="0">
                <a:solidFill>
                  <a:srgbClr val="7C4B3B"/>
                </a:solidFill>
              </a:rPr>
              <a:t>Капитальный ремонт канализационного колодца КК № 8 наружной канализации на перекрестке ул. </a:t>
            </a:r>
            <a:r>
              <a:rPr lang="ru-RU" dirty="0" err="1" smtClean="0">
                <a:solidFill>
                  <a:srgbClr val="7C4B3B"/>
                </a:solidFill>
              </a:rPr>
              <a:t>Оленная</a:t>
            </a:r>
            <a:r>
              <a:rPr lang="ru-RU" dirty="0" smtClean="0">
                <a:solidFill>
                  <a:srgbClr val="7C4B3B"/>
                </a:solidFill>
              </a:rPr>
              <a:t> и Ненецкая;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7C4B3B"/>
                </a:solidFill>
              </a:rPr>
              <a:t>Капитальный ремонт участка сети канализации и др.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2844" y="285728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rgbClr val="7C4B3B"/>
                </a:solidFill>
              </a:rPr>
              <a:t>Подпрограмма 4. "Обеспечение предоставления качественных услуг потребителям в сфере жилищно-коммунального хозяйства, степени устойчивости и надежности функционирования коммунальных систем на территории муниципального образования"</a:t>
            </a:r>
            <a:endParaRPr lang="ru-RU" sz="1700" b="1" cap="all" dirty="0">
              <a:solidFill>
                <a:srgbClr val="7C4B3B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17</a:t>
            </a:r>
            <a:endParaRPr lang="ru-RU" sz="8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3744416" cy="2495302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0092" y="3501008"/>
            <a:ext cx="4430379" cy="2520280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42852"/>
            <a:ext cx="8568952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rgbClr val="7C4B3B"/>
                </a:solidFill>
              </a:rPr>
              <a:t>Подпрограмма 5 "Обеспечение комфортных условий проживания на территории муниципального образования "Городской округ "Город Нарьян-Мар"</a:t>
            </a:r>
            <a:endParaRPr lang="ru-RU" sz="2000" b="1" cap="all" dirty="0">
              <a:solidFill>
                <a:srgbClr val="7C4B3B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24744"/>
            <a:ext cx="86061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525" indent="-9525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в 2019 году был запланирован в сумме 105,9 млн.руб. , исполнение за отчетный год составило 103,6 млн.руб. или 97,8%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772816"/>
            <a:ext cx="5328592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 Организация освещения улиц;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 Уборка территории;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Организация благоустройства и озеленения;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территории между домами № 19 и № 21 по ул. Ленина;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Устройство покрытия из брусчатки в районе дома № 44 по ул. Ленина;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Устройство площадок для выгула собак в городе Нарьян-Маре;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Приобретение и установка элементов праздничного и тематического оформления города Нарьян-Мара;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Устройство тротуаров с автостоянкой между многоквартирным домом № 29 по ул. Ленина и школой № 1;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Ликвидация несанкционированных свалок  и др.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 flipV="1">
            <a:off x="3581400" y="-458788"/>
            <a:ext cx="2895600" cy="4587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18</a:t>
            </a:r>
            <a:endParaRPr lang="ru-RU" sz="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3293613" cy="1832152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3373346" cy="1872208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93096"/>
            <a:ext cx="2097980" cy="1872208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933055"/>
            <a:ext cx="3312368" cy="2208245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9698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142852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7C4B3B"/>
                </a:solidFill>
              </a:rPr>
              <a:t>Подпрограмма 6 "Создание дополнительных условий для обеспечения жилищных прав граждан, проживающих в городе Нарьян-Мар</a:t>
            </a:r>
            <a:endParaRPr lang="ru-RU" b="1" cap="all" dirty="0">
              <a:solidFill>
                <a:srgbClr val="7C4B3B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9525" indent="-9525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Объем финансирования в 2019 году был запланирован в сумме 158,6 млн.руб. , исполнение за отчетный год составило 83,3 млн.руб. или 65,3%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44824"/>
            <a:ext cx="8784975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Реализация мероприятий по обеспечению жильем молодых семей;</a:t>
            </a:r>
            <a:endParaRPr lang="ru-RU" sz="16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7C4B3B"/>
                </a:solidFill>
              </a:rPr>
              <a:t> </a:t>
            </a:r>
            <a:r>
              <a:rPr lang="ru-RU" sz="1600" dirty="0" smtClean="0">
                <a:solidFill>
                  <a:srgbClr val="7C4B3B"/>
                </a:solidFill>
              </a:rPr>
              <a:t>Жилищные компенсационные выплаты по оплате процентов за пользование кредитом на приобретение (строительство) жилья;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7C4B3B"/>
                </a:solidFill>
              </a:rPr>
              <a:t>Осуществление отдельных государственных полномочий по предоставлению гражданам компенсационных выплат в целях создания дополнительных условий для расселения граждан из жилых помещений в домах, признанных аварийными.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 flipV="1">
            <a:off x="3581400" y="-458788"/>
            <a:ext cx="2895600" cy="458788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19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4880132" cy="2708473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Параметры городского бюджета в 2019 году</a:t>
            </a:r>
            <a:endParaRPr lang="ru-RU" sz="2800" dirty="0"/>
          </a:p>
        </p:txBody>
      </p:sp>
      <p:graphicFrame>
        <p:nvGraphicFramePr>
          <p:cNvPr id="1644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7266902"/>
              </p:ext>
            </p:extLst>
          </p:nvPr>
        </p:nvGraphicFramePr>
        <p:xfrm>
          <a:off x="142875" y="1071563"/>
          <a:ext cx="8965629" cy="5005146"/>
        </p:xfrm>
        <a:graphic>
          <a:graphicData uri="http://schemas.openxmlformats.org/drawingml/2006/table">
            <a:tbl>
              <a:tblPr/>
              <a:tblGrid>
                <a:gridCol w="4141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9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763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редакция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Уточнен-ный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6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rgbClr val="7C4B3B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rgbClr val="7C4B3B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1208,3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1206,6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rgbClr val="7C4B3B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1 235,8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/ПРОФИЦИТ (-/+)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rgbClr val="7C4B3B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kern="1200" dirty="0" smtClean="0">
                          <a:solidFill>
                            <a:srgbClr val="7C4B3B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-27,5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в том числе: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7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кредитных организаций в валюте Российской Федерации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 кредитных организаций в валюте Российской Федерации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бюджетных кредитов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99239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809342"/>
                  </a:ext>
                </a:extLst>
              </a:tr>
              <a:tr h="5594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418" name="Text Box 37"/>
          <p:cNvSpPr txBox="1">
            <a:spLocks noChangeArrowheads="1"/>
          </p:cNvSpPr>
          <p:nvPr/>
        </p:nvSpPr>
        <p:spPr bwMode="auto">
          <a:xfrm>
            <a:off x="5393483" y="6308725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15419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1" name="Text Box 87"/>
          <p:cNvSpPr txBox="1">
            <a:spLocks noChangeArrowheads="1"/>
          </p:cNvSpPr>
          <p:nvPr/>
        </p:nvSpPr>
        <p:spPr bwMode="auto">
          <a:xfrm>
            <a:off x="8308975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50" y="1000125"/>
            <a:ext cx="8643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23" name="TextBox 8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5951538"/>
            <a:ext cx="8358187" cy="15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332656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Муниципальная программа "Формирование комфортной городской среды в муниципальном образовании"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было предусмотрено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66,6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млн.рублей, фактическое исполнение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65,1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97,7%.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44824"/>
            <a:ext cx="87849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Устройство спортивной  игровой площадки по пер. Рождественский в районе д. 16;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общественной территории на пересечении ул. Ненецкой и ул. Смидовича в районе Центра занятости; </a:t>
            </a:r>
            <a:endParaRPr lang="ru-RU" sz="1200" dirty="0">
              <a:solidFill>
                <a:srgbClr val="7C4B3B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C4B3B"/>
                </a:solidFill>
              </a:rPr>
              <a:t> </a:t>
            </a:r>
            <a:r>
              <a:rPr lang="ru-RU" sz="1200" dirty="0" smtClean="0">
                <a:solidFill>
                  <a:srgbClr val="7C4B3B"/>
                </a:solidFill>
              </a:rPr>
              <a:t>Обустройство общественной территории  в районе средней школы № 5;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общественной территории  в районе строения № 6 по  ул. им. В.И.Ленина  в городе Нарьян-Маре;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территории в районе д. № 42 по ул. им. 60 лет Октября;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территории дома № 5 по улице им. В.И. Ленина;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Обустройство городского парка в районе ул. Юбилейная в г. Нарьян-Маре;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Благоустройство территории сквера по ул. </a:t>
            </a:r>
            <a:r>
              <a:rPr lang="ru-RU" sz="1200" dirty="0" err="1" smtClean="0">
                <a:solidFill>
                  <a:srgbClr val="7C4B3B"/>
                </a:solidFill>
              </a:rPr>
              <a:t>Выучейского</a:t>
            </a:r>
            <a:r>
              <a:rPr lang="ru-RU" sz="1200" dirty="0" smtClean="0">
                <a:solidFill>
                  <a:srgbClr val="7C4B3B"/>
                </a:solidFill>
              </a:rPr>
              <a:t> и др.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20</a:t>
            </a:r>
            <a:endParaRPr lang="ru-RU" sz="800" dirty="0"/>
          </a:p>
        </p:txBody>
      </p:sp>
      <p:pic>
        <p:nvPicPr>
          <p:cNvPr id="12" name="Рисунок 11" descr="\\192.168.0.11\obmen\УС,ЖКХ и ГД\Чуклин А.Г\Фото Рождественский, Центр занятости\DSC_03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472898" cy="2310168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2698" y="3500590"/>
            <a:ext cx="4141890" cy="2304674"/>
          </a:xfrm>
          <a:prstGeom prst="rect">
            <a:avLst/>
          </a:prstGeom>
          <a:ln>
            <a:solidFill>
              <a:srgbClr val="7C4B3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3174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5951538"/>
            <a:ext cx="8358187" cy="15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0" y="332656"/>
            <a:ext cx="9144000" cy="714380"/>
          </a:xfrm>
          <a:prstGeom prst="rect">
            <a:avLst/>
          </a:prstGeom>
        </p:spPr>
        <p:txBody>
          <a:bodyPr anchor="ctr"/>
          <a:lstStyle/>
          <a:p>
            <a:pPr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7C4B3B"/>
                </a:solidFill>
                <a:latin typeface="Arial" pitchFamily="34" charset="0"/>
                <a:cs typeface="Arial" pitchFamily="34" charset="0"/>
              </a:rPr>
              <a:t>Муниципальная программа "Поддержка отдельных категорий граждан муниципального образования"</a:t>
            </a:r>
          </a:p>
          <a:p>
            <a:pPr lvl="0" algn="ctr">
              <a:buClr>
                <a:schemeClr val="accent1"/>
              </a:buClr>
              <a:buSzPct val="70000"/>
            </a:pPr>
            <a:endParaRPr lang="ru-RU" sz="2000" b="1" dirty="0" smtClean="0">
              <a:solidFill>
                <a:srgbClr val="7C4B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24745"/>
            <a:ext cx="87849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году было </a:t>
            </a:r>
            <a:r>
              <a:rPr lang="ru-RU">
                <a:solidFill>
                  <a:schemeClr val="accent2">
                    <a:lumMod val="75000"/>
                  </a:schemeClr>
                </a:solidFill>
              </a:rPr>
              <a:t>предусмотрено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38,4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млн.рублей, фактическое исполнение составило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38,0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млн.рублей или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99%.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44824"/>
            <a:ext cx="878497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Единовременная денежная выплата гражданам, которые награждаются Почетной грамотой МО "Городской округ "Город Нарьян-Мар";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Единовременная денежная выплата гражданам, которым присваивается звание "Ветеран города Нарьян-Мара";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Выплаты гражданам, которым присвоено звание "Почетный гражданин города Нарьян-Мара";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Выплаты гражданам, награжденным знаком отличия "За заслуги перед городом Нарьян-Маром";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Подписка на общественно-политическую газету Ненецкого автономного округа "</a:t>
            </a:r>
            <a:r>
              <a:rPr lang="ru-RU" sz="1200" dirty="0" err="1" smtClean="0">
                <a:solidFill>
                  <a:srgbClr val="7C4B3B"/>
                </a:solidFill>
              </a:rPr>
              <a:t>Няръяна</a:t>
            </a:r>
            <a:r>
              <a:rPr lang="ru-RU" sz="1200" dirty="0" smtClean="0">
                <a:solidFill>
                  <a:srgbClr val="7C4B3B"/>
                </a:solidFill>
              </a:rPr>
              <a:t> </a:t>
            </a:r>
            <a:r>
              <a:rPr lang="ru-RU" sz="1200" dirty="0" err="1" smtClean="0">
                <a:solidFill>
                  <a:srgbClr val="7C4B3B"/>
                </a:solidFill>
              </a:rPr>
              <a:t>вындер</a:t>
            </a:r>
            <a:r>
              <a:rPr lang="ru-RU" sz="1200" dirty="0" smtClean="0">
                <a:solidFill>
                  <a:srgbClr val="7C4B3B"/>
                </a:solidFill>
              </a:rPr>
              <a:t>" лицам, имеющим право на бесплатную подписку";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Единовременная материальная помощь;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200" dirty="0" smtClean="0">
                <a:solidFill>
                  <a:srgbClr val="7C4B3B"/>
                </a:solidFill>
              </a:rPr>
              <a:t>Пенсии за выслугу лет лицам, замещавшим должности муниципальной службы в муниципальном образовании "Городской округ "Город Нарьян-Мар".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21</a:t>
            </a:r>
            <a:endParaRPr lang="ru-RU" sz="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3384376" cy="1878329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3055"/>
            <a:ext cx="2880320" cy="1879409"/>
          </a:xfrm>
          <a:prstGeom prst="rect">
            <a:avLst/>
          </a:prstGeom>
          <a:noFill/>
          <a:ln w="9525">
            <a:solidFill>
              <a:srgbClr val="7C4B3B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43010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7088" y="692150"/>
            <a:ext cx="7929562" cy="11526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1700" dirty="0">
                <a:hlinkClick r:id="rId3" tooltip="Главная"/>
              </a:rPr>
              <a:t>http://adm-nmar.ru </a:t>
            </a:r>
            <a:endParaRPr lang="ru-RU" sz="1700" dirty="0">
              <a:hlinkClick r:id="rId3" tooltip="Главная"/>
            </a:endParaRPr>
          </a:p>
          <a:p>
            <a:pPr fontAlgn="ctr">
              <a:defRPr/>
            </a:pPr>
            <a:r>
              <a:rPr lang="ru-RU" sz="1700" dirty="0">
                <a:hlinkClick r:id="rId3" tooltip="Главная"/>
              </a:rPr>
              <a:t>Главная</a:t>
            </a:r>
            <a:endParaRPr lang="ru-RU" sz="1700" dirty="0"/>
          </a:p>
          <a:p>
            <a:pPr fontAlgn="ctr">
              <a:defRPr/>
            </a:pPr>
            <a:r>
              <a:rPr lang="ru-RU" sz="1700" dirty="0">
                <a:hlinkClick r:id="rId4" tooltip="Гражданам"/>
              </a:rPr>
              <a:t>Гражданам</a:t>
            </a:r>
            <a:endParaRPr lang="ru-RU" sz="1700" dirty="0"/>
          </a:p>
          <a:p>
            <a:pPr fontAlgn="ctr">
              <a:defRPr/>
            </a:pPr>
            <a:r>
              <a:rPr lang="ru-RU" sz="1700" dirty="0">
                <a:hlinkClick r:id="rId4" tooltip="Гражданам"/>
              </a:rPr>
              <a:t>Бюджет для граждан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088" y="1916113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термины и понятия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142852"/>
            <a:ext cx="8886796" cy="714380"/>
          </a:xfrm>
          <a:prstGeom prst="rect">
            <a:avLst/>
          </a:prstGeom>
        </p:spPr>
        <p:txBody>
          <a:bodyPr anchor="ctr"/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"бюджет для граждан"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088" y="23495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Общественное участие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7088" y="27813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Прогноз социально-экономического развития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7088" y="32131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Бюджет МО "Городской округ "Город Нарьян-Мар"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088" y="36449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Годовой отчет об исполнении бюджета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088" y="40767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Решения Совета городского округа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088" y="4508500"/>
            <a:ext cx="7929562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Текущее исполнение бюджета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088" y="4941888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Контактная информация для граждан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088" y="5373688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Обратная связь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3026" name="TextBox 23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22</a:t>
            </a:r>
            <a:endParaRPr lang="ru-RU" sz="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7088" y="5805488"/>
            <a:ext cx="7929562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7" y="692696"/>
            <a:ext cx="9385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Контактная информация для граждан</a:t>
            </a:r>
            <a:endParaRPr lang="ru-RU" sz="2400" dirty="0"/>
          </a:p>
        </p:txBody>
      </p:sp>
      <p:graphicFrame>
        <p:nvGraphicFramePr>
          <p:cNvPr id="13390" name="Group 78"/>
          <p:cNvGraphicFramePr>
            <a:graphicFrameLocks noGrp="1"/>
          </p:cNvGraphicFramePr>
          <p:nvPr/>
        </p:nvGraphicFramePr>
        <p:xfrm>
          <a:off x="428596" y="1643050"/>
          <a:ext cx="8072437" cy="2346960"/>
        </p:xfrm>
        <a:graphic>
          <a:graphicData uri="http://schemas.openxmlformats.org/drawingml/2006/table">
            <a:tbl>
              <a:tblPr/>
              <a:tblGrid>
                <a:gridCol w="546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2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6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4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МО "Городской округ "Город Нарьян-Мар" по экономике и финансам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0" marR="508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388" name="TextBox 4"/>
          <p:cNvSpPr txBox="1">
            <a:spLocks noChangeArrowheads="1"/>
          </p:cNvSpPr>
          <p:nvPr/>
        </p:nvSpPr>
        <p:spPr bwMode="auto">
          <a:xfrm>
            <a:off x="428596" y="4143380"/>
            <a:ext cx="81438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почтовый адрес: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gorfinup@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  <a:endParaRPr lang="en-US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www.adm-nmar.ru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596" y="92867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График работы: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 с 8:30 до 17:30; обед с 12:30 до 13:30;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сб,вс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- выходной день.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Text Box 87"/>
          <p:cNvSpPr txBox="1">
            <a:spLocks noChangeArrowheads="1"/>
          </p:cNvSpPr>
          <p:nvPr/>
        </p:nvSpPr>
        <p:spPr bwMode="auto">
          <a:xfrm>
            <a:off x="8072438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sp>
        <p:nvSpPr>
          <p:cNvPr id="17418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17419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14313" y="1000125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5" name="Object 3"/>
          <p:cNvGraphicFramePr>
            <a:graphicFrameLocks noChangeAspect="1"/>
          </p:cNvGraphicFramePr>
          <p:nvPr/>
        </p:nvGraphicFramePr>
        <p:xfrm>
          <a:off x="0" y="923925"/>
          <a:ext cx="4306888" cy="5049838"/>
        </p:xfrm>
        <a:graphic>
          <a:graphicData uri="http://schemas.openxmlformats.org/presentationml/2006/ole">
            <p:oleObj spid="_x0000_s17430" name="Worksheet" r:id="rId4" imgW="7648578" imgH="7915314" progId="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5707" y="6350"/>
            <a:ext cx="8640762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Поступление собственных доходов в </a:t>
            </a:r>
            <a:r>
              <a:rPr lang="ru-RU" sz="28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2019 </a:t>
            </a: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</a:t>
            </a:r>
          </a:p>
        </p:txBody>
      </p:sp>
      <p:graphicFrame>
        <p:nvGraphicFramePr>
          <p:cNvPr id="1849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4268425"/>
              </p:ext>
            </p:extLst>
          </p:nvPr>
        </p:nvGraphicFramePr>
        <p:xfrm>
          <a:off x="3995936" y="1124744"/>
          <a:ext cx="4929192" cy="4819335"/>
        </p:xfrm>
        <a:graphic>
          <a:graphicData uri="http://schemas.openxmlformats.org/drawingml/2006/table">
            <a:tbl>
              <a:tblPr/>
              <a:tblGrid>
                <a:gridCol w="1500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7475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2675799"/>
              </p:ext>
            </p:extLst>
          </p:nvPr>
        </p:nvGraphicFramePr>
        <p:xfrm>
          <a:off x="357188" y="2357438"/>
          <a:ext cx="9209087" cy="4037012"/>
        </p:xfrm>
        <a:graphic>
          <a:graphicData uri="http://schemas.openxmlformats.org/presentationml/2006/ole">
            <p:oleObj spid="_x0000_s16400" name="Лист" r:id="rId3" imgW="9296598" imgH="4067230" progId="Excel.Sheet.8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0"/>
            <a:ext cx="8640762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Собственные доходы городского бюджета</a:t>
            </a:r>
          </a:p>
        </p:txBody>
      </p:sp>
      <p:sp>
        <p:nvSpPr>
          <p:cNvPr id="16387" name="Text Box 87"/>
          <p:cNvSpPr txBox="1">
            <a:spLocks noChangeArrowheads="1"/>
          </p:cNvSpPr>
          <p:nvPr/>
        </p:nvSpPr>
        <p:spPr bwMode="auto">
          <a:xfrm>
            <a:off x="8237538" y="2143125"/>
            <a:ext cx="977900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sp>
        <p:nvSpPr>
          <p:cNvPr id="16388" name="Text Box 37"/>
          <p:cNvSpPr txBox="1">
            <a:spLocks noChangeArrowheads="1"/>
          </p:cNvSpPr>
          <p:nvPr/>
        </p:nvSpPr>
        <p:spPr bwMode="auto">
          <a:xfrm>
            <a:off x="5148263" y="6400800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 dirty="0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16389" name="Picture 38" descr="герб гор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6308725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85750" y="857250"/>
            <a:ext cx="3571875" cy="1214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Налоговые доходы </a:t>
            </a:r>
            <a:r>
              <a:rPr lang="ru-RU" sz="1400" b="1" dirty="0"/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поступления от уплаты налогов, установленных Налоговым кодексом Российской Федерации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857250"/>
            <a:ext cx="3714750" cy="1214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Неналоговые доходы</a:t>
            </a:r>
            <a:r>
              <a:rPr lang="ru-RU" sz="1400" b="1" dirty="0"/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поступления от уплаты других пошлин и сборов, установленных законодательством  Российской Федерации, а также штрафов за нарушение законодательства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642938" y="2357438"/>
            <a:ext cx="750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Динамика поступлений собственных доходов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85750" y="2357438"/>
            <a:ext cx="86439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1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85"/>
          <p:cNvCxnSpPr/>
          <p:nvPr/>
        </p:nvCxnSpPr>
        <p:spPr>
          <a:xfrm>
            <a:off x="2483768" y="191683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39552" y="2564904"/>
            <a:ext cx="23042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Проведение комиссий по доходам МО "Городской округ "Город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Нарьян-Мар" (ежеквартально)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4869160"/>
            <a:ext cx="230425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Проведение оценки эффективности налоговых льгот, установленных муниципальным образованием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99992" y="1556792"/>
            <a:ext cx="3312367" cy="936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Анализ поступлений доходов в городской бюджет и осуществление мониторинга недоимки в городской бюджет по налоговым и неналоговым доходам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85720" y="142853"/>
            <a:ext cx="8640762" cy="4778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Работа по увеличению доходной части городского бюджета</a:t>
            </a:r>
          </a:p>
        </p:txBody>
      </p:sp>
      <p:sp>
        <p:nvSpPr>
          <p:cNvPr id="21513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1514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50825" y="6308725"/>
            <a:ext cx="835818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1763688" y="620689"/>
            <a:ext cx="5760640" cy="720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План мероприятий по увеличению доходов в бюджет МО "Городской округ "Город Нарьян-Мар"</a:t>
            </a:r>
            <a:endParaRPr lang="ru-RU" sz="17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9552" y="3717032"/>
            <a:ext cx="23042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Реализация мероприятий по финансовому оздоровлению убыточных муниципальных предприятий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2636912"/>
            <a:ext cx="252028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Мероприятия, направленные на повышение уровня собираемости налога на доходы физических лиц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1" name="TextBox 28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00192" y="3861048"/>
            <a:ext cx="266429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Мероприятия, направленные на повышение собираемости доходов по арендной плате за земельные участки и аренде имущества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75856" y="3861048"/>
            <a:ext cx="252028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Мероприятия, направленные на увеличение налоговой базы и повышение собираемости по налогам на имущество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63680" y="2636912"/>
            <a:ext cx="270080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Мероприятия, направленные на повышение собираемости налогов на совокупный доход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44008" y="5013176"/>
            <a:ext cx="259228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Мероприятия, направленные на повышение собираемости по прочим налоговым и неналоговым платежам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79512" y="1556792"/>
            <a:ext cx="241176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Общие мероприятия по увеличению доходов местного бюджета</a:t>
            </a:r>
            <a:endParaRPr lang="ru-RU" sz="1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hape 41"/>
          <p:cNvCxnSpPr>
            <a:endCxn id="20" idx="1"/>
          </p:cNvCxnSpPr>
          <p:nvPr/>
        </p:nvCxnSpPr>
        <p:spPr>
          <a:xfrm rot="16200000" flipH="1">
            <a:off x="125506" y="2690918"/>
            <a:ext cx="612068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/>
          <p:nvPr/>
        </p:nvCxnSpPr>
        <p:spPr>
          <a:xfrm rot="16200000" flipH="1">
            <a:off x="-126522" y="3519010"/>
            <a:ext cx="1116124" cy="216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23528" y="41490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23528" y="5445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23528" y="558924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012160" y="2492896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26" idx="3"/>
            <a:endCxn id="33" idx="1"/>
          </p:cNvCxnSpPr>
          <p:nvPr/>
        </p:nvCxnSpPr>
        <p:spPr>
          <a:xfrm>
            <a:off x="5796136" y="3140968"/>
            <a:ext cx="467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32" idx="3"/>
            <a:endCxn id="29" idx="1"/>
          </p:cNvCxnSpPr>
          <p:nvPr/>
        </p:nvCxnSpPr>
        <p:spPr>
          <a:xfrm>
            <a:off x="5796136" y="43651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347864" y="134076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214282" y="642918"/>
            <a:ext cx="8643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5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Times New Roman" pitchFamily="18" charset="0"/>
              </a:rPr>
              <a:t>ОБЪЕМ МУНИЦИПАЛЬНОГО ДОЛГА </a:t>
            </a:r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Times New Roman" pitchFamily="18" charset="0"/>
              </a:rPr>
              <a:t> МО «Городской округ «Город </a:t>
            </a:r>
            <a:r>
              <a:rPr lang="ru-RU" sz="2500" b="1" cap="all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Times New Roman" pitchFamily="18" charset="0"/>
              </a:rPr>
              <a:t>нарьян-мар</a:t>
            </a:r>
            <a:r>
              <a:rPr lang="ru-RU" sz="25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Times New Roman" pitchFamily="18" charset="0"/>
              </a:rPr>
              <a:t>» НА 01.01.2020Г</a:t>
            </a:r>
            <a:r>
              <a:rPr lang="ru-RU" sz="25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Times New Roman" pitchFamily="18" charset="0"/>
              </a:rPr>
              <a:t>.</a:t>
            </a:r>
            <a:r>
              <a:rPr lang="ru-RU" sz="25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75" y="1556792"/>
            <a:ext cx="3756025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МУНИЦИПАЛЬНЫЙ ДОЛГ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60,0 млн. руб.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Скругленный прямоугольник 13"/>
          <p:cNvSpPr/>
          <p:nvPr/>
        </p:nvSpPr>
        <p:spPr>
          <a:xfrm>
            <a:off x="1000125" y="3714750"/>
            <a:ext cx="2857500" cy="1071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ПОГАШЕНИЕ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69,0 млн. руб.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3" name="Скругленный прямоугольник 13"/>
          <p:cNvSpPr/>
          <p:nvPr/>
        </p:nvSpPr>
        <p:spPr>
          <a:xfrm>
            <a:off x="4859338" y="3716338"/>
            <a:ext cx="3141662" cy="1071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ПРИВЛЕЧЕНИЕ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ПАО "Сбербанк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России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"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60,0 млн. руб.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8511366">
            <a:off x="5508430" y="2952796"/>
            <a:ext cx="804146" cy="756666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437473">
            <a:off x="2489182" y="2951537"/>
            <a:ext cx="804146" cy="756666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1" name="Text Box 37"/>
          <p:cNvSpPr txBox="1">
            <a:spLocks noChangeArrowheads="1"/>
          </p:cNvSpPr>
          <p:nvPr/>
        </p:nvSpPr>
        <p:spPr bwMode="auto">
          <a:xfrm>
            <a:off x="5741988" y="6224588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5612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38" y="6143625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14313" y="6143625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15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6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403196" y="46014"/>
            <a:ext cx="84582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Расходы городского бюджета в 2019 году</a:t>
            </a:r>
            <a:endParaRPr lang="ru-RU" sz="28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-71438"/>
            <a:ext cx="8572500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31" name="Text Box 87"/>
          <p:cNvSpPr txBox="1">
            <a:spLocks noChangeArrowheads="1"/>
          </p:cNvSpPr>
          <p:nvPr/>
        </p:nvSpPr>
        <p:spPr bwMode="auto">
          <a:xfrm>
            <a:off x="7643813" y="50006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solidFill>
                  <a:schemeClr val="tx2"/>
                </a:solidFill>
                <a:latin typeface="Calibri" pitchFamily="34" charset="0"/>
              </a:rPr>
              <a:t>млн. руб.</a:t>
            </a:r>
          </a:p>
        </p:txBody>
      </p:sp>
      <p:sp>
        <p:nvSpPr>
          <p:cNvPr id="23632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3633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214313" y="714375"/>
            <a:ext cx="8643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8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566728"/>
              </p:ext>
            </p:extLst>
          </p:nvPr>
        </p:nvGraphicFramePr>
        <p:xfrm>
          <a:off x="285750" y="714375"/>
          <a:ext cx="8501122" cy="3134667"/>
        </p:xfrm>
        <a:graphic>
          <a:graphicData uri="http://schemas.openxmlformats.org/drawingml/2006/table">
            <a:tbl>
              <a:tblPr/>
              <a:tblGrid>
                <a:gridCol w="714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4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1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1235,8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3628" name="Object 2"/>
          <p:cNvGraphicFramePr>
            <a:graphicFrameLocks noChangeAspect="1"/>
          </p:cNvGraphicFramePr>
          <p:nvPr/>
        </p:nvGraphicFramePr>
        <p:xfrm>
          <a:off x="539750" y="3927475"/>
          <a:ext cx="8128000" cy="2238375"/>
        </p:xfrm>
        <a:graphic>
          <a:graphicData uri="http://schemas.openxmlformats.org/presentationml/2006/ole">
            <p:oleObj spid="_x0000_s23643" name="Лист" r:id="rId4" imgW="8648636" imgH="2047824" progId="Excel.Sheet.8">
              <p:embed/>
            </p:oleObj>
          </a:graphicData>
        </a:graphic>
      </p:graphicFrame>
      <p:sp>
        <p:nvSpPr>
          <p:cNvPr id="23704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285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7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Муниципальные программы в 2019 году</a:t>
            </a:r>
            <a:endParaRPr lang="ru-RU" sz="2800" b="1" dirty="0"/>
          </a:p>
        </p:txBody>
      </p:sp>
      <p:graphicFrame>
        <p:nvGraphicFramePr>
          <p:cNvPr id="21592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6763264"/>
              </p:ext>
            </p:extLst>
          </p:nvPr>
        </p:nvGraphicFramePr>
        <p:xfrm>
          <a:off x="428625" y="987425"/>
          <a:ext cx="8424863" cy="4866006"/>
        </p:xfrm>
        <a:graphic>
          <a:graphicData uri="http://schemas.openxmlformats.org/drawingml/2006/table">
            <a:tbl>
              <a:tblPr/>
              <a:tblGrid>
                <a:gridCol w="500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№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утверждено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%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эффективности реализации молодежной политики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"Совершенствование и развитие муниципального управления в муниципальном образовании 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предпринимательства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институтов гражданского общества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"Формирование комфортной городской среды в муниципальном образовании"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"Поддержка отдельных категорий граждан муниципального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C4B3B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1057,2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C4B3B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D084"/>
                        </a:gs>
                        <a:gs pos="35001">
                          <a:srgbClr val="FFDCA9"/>
                        </a:gs>
                        <a:gs pos="100000">
                          <a:srgbClr val="FFF0DB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6706" name="Text Box 87"/>
          <p:cNvSpPr txBox="1">
            <a:spLocks noChangeArrowheads="1"/>
          </p:cNvSpPr>
          <p:nvPr/>
        </p:nvSpPr>
        <p:spPr bwMode="auto">
          <a:xfrm>
            <a:off x="8166100" y="785813"/>
            <a:ext cx="977900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200" b="1">
                <a:latin typeface="Calibri" pitchFamily="34" charset="0"/>
              </a:rPr>
              <a:t>млн. руб.</a:t>
            </a:r>
          </a:p>
        </p:txBody>
      </p:sp>
      <p:sp>
        <p:nvSpPr>
          <p:cNvPr id="26707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26708" name="Picture 38" descr="герб 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10" name="TextBox 7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8</a:t>
            </a:r>
            <a:endParaRPr lang="ru-RU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40962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57204" y="260648"/>
            <a:ext cx="8886796" cy="720080"/>
          </a:xfrm>
          <a:prstGeom prst="rect">
            <a:avLst/>
          </a:prstGeom>
        </p:spPr>
        <p:txBody>
          <a:bodyPr anchor="ctr"/>
          <a:lstStyle/>
          <a:p>
            <a:pPr lvl="0" algn="ctr">
              <a:buClr>
                <a:schemeClr val="accent1"/>
              </a:buClr>
              <a:buSzPct val="70000"/>
            </a:pPr>
            <a:r>
              <a:rPr lang="ru-RU" sz="2000" b="1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"Повышение эффективности реализации молодежной политики в муниципальном образовании"</a:t>
            </a:r>
          </a:p>
          <a:p>
            <a:pPr marL="274320" indent="-274320" algn="ctr" fontAlgn="auto">
              <a:spcAft>
                <a:spcPts val="0"/>
              </a:spcAft>
              <a:defRPr/>
            </a:pPr>
            <a:endParaRPr lang="ru-RU" sz="28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5" name="Text Box 37"/>
          <p:cNvSpPr txBox="1">
            <a:spLocks noChangeArrowheads="1"/>
          </p:cNvSpPr>
          <p:nvPr/>
        </p:nvSpPr>
        <p:spPr bwMode="auto">
          <a:xfrm>
            <a:off x="5741988" y="6367463"/>
            <a:ext cx="318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Times Roman"/>
              </a:rPr>
              <a:t>Администрация МО "Городской округ "Город Нарьян-Мар"</a:t>
            </a:r>
          </a:p>
        </p:txBody>
      </p:sp>
      <p:pic>
        <p:nvPicPr>
          <p:cNvPr id="40966" name="Picture 38" descr="герб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6150" y="62865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4313" y="6286500"/>
            <a:ext cx="8358187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536" y="764704"/>
            <a:ext cx="850448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Объем финансирования программы в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2019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году за счет средств городского бюджета в сумме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2,0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млн.руб., исполнение составило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1,4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млн.руб.,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или 70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% от плана.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270892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Новогоднее мероприятие для молодых семей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26876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Семинар "Школа лидеров"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1988840"/>
            <a:ext cx="345638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Проведение игр КВН в г. Нарьян-Маре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5537" y="234888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Акция "Мой подарок городу»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1628800"/>
            <a:ext cx="34563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День самоуправления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84" name="TextBox 27"/>
          <p:cNvSpPr txBox="1">
            <a:spLocks noChangeArrowheads="1"/>
          </p:cNvSpPr>
          <p:nvPr/>
        </p:nvSpPr>
        <p:spPr bwMode="auto">
          <a:xfrm>
            <a:off x="142875" y="6429375"/>
            <a:ext cx="357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43010" name="AutoShape 2" descr="http://www.adm-nmar.ru/upload/iblock/d53/KVN_sai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23928" y="1988840"/>
            <a:ext cx="49685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E3B30"/>
                </a:solidFill>
              </a:rPr>
              <a:t>Участие команды города Нарьян-Мара в спортивно-туристическом слете "Дорогами отцов-героев"</a:t>
            </a:r>
            <a:endParaRPr lang="ru-RU" sz="1200" dirty="0">
              <a:solidFill>
                <a:srgbClr val="4E3B3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3928" y="1628800"/>
            <a:ext cx="49685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E3B30"/>
                </a:solidFill>
              </a:rPr>
              <a:t>Городская военно-спортивная игра "К защите Родины готов"</a:t>
            </a:r>
            <a:endParaRPr lang="ru-RU" sz="1200" dirty="0">
              <a:solidFill>
                <a:srgbClr val="4E3B3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3928" y="1268760"/>
            <a:ext cx="49685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4E3B30"/>
                </a:solidFill>
              </a:rPr>
              <a:t>Участие молодежи города во Всероссийских форумах</a:t>
            </a:r>
            <a:endParaRPr lang="ru-RU" sz="1200" dirty="0">
              <a:solidFill>
                <a:srgbClr val="4E3B3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2492896"/>
            <a:ext cx="496855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sx="5000" sy="5000" algn="t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E3B30"/>
                </a:solidFill>
              </a:rPr>
              <a:t>Ежегодная акция "Мои здоровые выходные"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89106"/>
            <a:ext cx="2736304" cy="18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2880320" cy="16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653136"/>
            <a:ext cx="2721735" cy="15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068960"/>
            <a:ext cx="2160239" cy="120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573016"/>
            <a:ext cx="3149597" cy="175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11398</TotalTime>
  <Words>2592</Words>
  <Application>Microsoft Office PowerPoint</Application>
  <PresentationFormat>Экран (4:3)</PresentationFormat>
  <Paragraphs>410</Paragraphs>
  <Slides>23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Трек</vt:lpstr>
      <vt:lpstr>Worksheet</vt:lpstr>
      <vt:lpstr>Лист</vt:lpstr>
      <vt:lpstr>Слайд 1</vt:lpstr>
      <vt:lpstr>Параметры городского бюджета в 2019 году</vt:lpstr>
      <vt:lpstr>Слайд 3</vt:lpstr>
      <vt:lpstr>Слайд 4</vt:lpstr>
      <vt:lpstr>Слайд 5</vt:lpstr>
      <vt:lpstr>Слайд 6</vt:lpstr>
      <vt:lpstr>Расходы городского бюджета в 2019 году</vt:lpstr>
      <vt:lpstr>Муниципальные программы в 2019 году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Контактная информация для граждан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термины и понятия</dc:title>
  <dc:creator>Alex</dc:creator>
  <cp:lastModifiedBy>Finkon4</cp:lastModifiedBy>
  <cp:revision>1106</cp:revision>
  <dcterms:created xsi:type="dcterms:W3CDTF">2016-02-18T11:57:44Z</dcterms:created>
  <dcterms:modified xsi:type="dcterms:W3CDTF">2020-04-06T10:50:39Z</dcterms:modified>
</cp:coreProperties>
</file>