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1" autoAdjust="0"/>
    <p:restoredTop sz="94667" autoAdjust="0"/>
  </p:normalViewPr>
  <p:slideViewPr>
    <p:cSldViewPr>
      <p:cViewPr>
        <p:scale>
          <a:sx n="100" d="100"/>
          <a:sy n="100" d="100"/>
        </p:scale>
        <p:origin x="-121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3311742522118296E-2"/>
          <c:y val="0.24297697967026249"/>
          <c:w val="0.45947351343065351"/>
          <c:h val="0.661557743343396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-0.14561899140788889"/>
                  <c:y val="-0.21504461411093806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2.0898504555293441E-2"/>
                </c:manualLayout>
              </c:layout>
              <c:showVal val="1"/>
            </c:dLbl>
            <c:dLbl>
              <c:idx val="3"/>
              <c:layout>
                <c:manualLayout>
                  <c:x val="-2.5436822667276881E-2"/>
                  <c:y val="1.1033245365997663E-2"/>
                </c:manualLayout>
              </c:layout>
              <c:showVal val="1"/>
            </c:dLbl>
            <c:dLbl>
              <c:idx val="5"/>
              <c:layout>
                <c:manualLayout>
                  <c:x val="-8.9459666733827298E-2"/>
                  <c:y val="-0.10076499902012952"/>
                </c:manualLayout>
              </c:layout>
              <c:showVal val="1"/>
            </c:dLbl>
            <c:dLbl>
              <c:idx val="6"/>
              <c:layout>
                <c:manualLayout>
                  <c:x val="-7.6467775106145279E-4"/>
                  <c:y val="-6.4180300130207424E-2"/>
                </c:manualLayout>
              </c:layout>
              <c:showVal val="1"/>
            </c:dLbl>
            <c:dLbl>
              <c:idx val="7"/>
              <c:layout>
                <c:manualLayout>
                  <c:x val="6.2297743910918753E-2"/>
                  <c:y val="-0.16828455836811987"/>
                </c:manualLayout>
              </c:layout>
              <c:showVal val="1"/>
            </c:dLbl>
            <c:dLbl>
              <c:idx val="8"/>
              <c:layout>
                <c:manualLayout>
                  <c:x val="9.6257834949393509E-2"/>
                  <c:y val="-9.8793310160252279E-2"/>
                </c:manualLayout>
              </c:layout>
              <c:showVal val="1"/>
            </c:dLbl>
            <c:dLbl>
              <c:idx val="9"/>
              <c:layout>
                <c:manualLayout>
                  <c:x val="0.17903292503094509"/>
                  <c:y val="-0.12764301077170095"/>
                </c:manualLayout>
              </c:layout>
              <c:showVal val="1"/>
            </c:dLbl>
            <c:dLbl>
              <c:idx val="11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государственной и муниципальной собственности </c:v>
                </c:pt>
                <c:pt idx="6">
                  <c:v>Платежи при пользовании природными ресурсами</c:v>
                </c:pt>
                <c:pt idx="7">
                  <c:v>Доходы от оказания платных услуг (работ) и компенсации затрат государства </c:v>
                </c:pt>
                <c:pt idx="8">
                  <c:v>Доходы от продажи метериальных и нематериальных активов</c:v>
                </c:pt>
                <c:pt idx="9">
                  <c:v>Штрафы, санкции, возмещение ущерба</c:v>
                </c:pt>
                <c:pt idx="11">
                  <c:v>Прочие неналоговые доходы (-156,4 тыс. руб.)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137414.79999999999</c:v>
                </c:pt>
                <c:pt idx="1">
                  <c:v>919.7</c:v>
                </c:pt>
                <c:pt idx="2">
                  <c:v>17383.8</c:v>
                </c:pt>
                <c:pt idx="3">
                  <c:v>6107.8</c:v>
                </c:pt>
                <c:pt idx="4">
                  <c:v>1513.1</c:v>
                </c:pt>
                <c:pt idx="5">
                  <c:v>7012.5</c:v>
                </c:pt>
                <c:pt idx="6">
                  <c:v>667.3</c:v>
                </c:pt>
                <c:pt idx="7">
                  <c:v>251.9</c:v>
                </c:pt>
                <c:pt idx="8">
                  <c:v>4298.3999999999996</c:v>
                </c:pt>
                <c:pt idx="9">
                  <c:v>2203.3000000000002</c:v>
                </c:pt>
              </c:numCache>
            </c:numRef>
          </c:val>
        </c:ser>
      </c:pie3DChart>
    </c:plotArea>
    <c:legend>
      <c:legendPos val="r"/>
      <c:legendEntry>
        <c:idx val="10"/>
        <c:delete val="1"/>
      </c:legendEntry>
      <c:layout>
        <c:manualLayout>
          <c:xMode val="edge"/>
          <c:yMode val="edge"/>
          <c:x val="0.49119848966821633"/>
          <c:y val="2.3160184234991318E-2"/>
          <c:w val="0.50005840212698482"/>
          <c:h val="0.95367963153001756"/>
        </c:manualLayout>
      </c:layout>
      <c:overlay val="1"/>
      <c:spPr>
        <a:ln w="9525"/>
      </c:spPr>
      <c:txPr>
        <a:bodyPr/>
        <a:lstStyle/>
        <a:p>
          <a:pPr>
            <a:defRPr sz="1000" b="1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60"/>
      <c:perspective val="50"/>
    </c:view3D>
    <c:plotArea>
      <c:layout>
        <c:manualLayout>
          <c:layoutTarget val="inner"/>
          <c:xMode val="edge"/>
          <c:yMode val="edge"/>
          <c:x val="0"/>
          <c:y val="0.15353690235965775"/>
          <c:w val="0.52358964026584554"/>
          <c:h val="0.75362713660258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-0.16310520781748641"/>
                  <c:y val="-0.10564362427236527"/>
                </c:manualLayout>
              </c:layout>
              <c:showVal val="1"/>
            </c:dLbl>
            <c:dLbl>
              <c:idx val="7"/>
              <c:layout/>
              <c:dLblPos val="outEnd"/>
              <c:showVal val="1"/>
            </c:dLbl>
            <c:dLbl>
              <c:idx val="8"/>
              <c:layout>
                <c:manualLayout>
                  <c:x val="0.1778601208247069"/>
                  <c:y val="-9.2555537055074105E-2"/>
                </c:manualLayout>
              </c:layout>
              <c:showVal val="1"/>
            </c:dLbl>
            <c:txPr>
              <a:bodyPr/>
              <a:lstStyle/>
              <a:p>
                <a:pPr>
                  <a:defRPr sz="15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Средства массовой информации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46487.8</c:v>
                </c:pt>
                <c:pt idx="1">
                  <c:v>2020.4</c:v>
                </c:pt>
                <c:pt idx="2">
                  <c:v>29451</c:v>
                </c:pt>
                <c:pt idx="3">
                  <c:v>132244.5</c:v>
                </c:pt>
                <c:pt idx="4">
                  <c:v>476.8</c:v>
                </c:pt>
                <c:pt idx="5">
                  <c:v>9898.7000000000007</c:v>
                </c:pt>
                <c:pt idx="6">
                  <c:v>74.7</c:v>
                </c:pt>
                <c:pt idx="7">
                  <c:v>525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565830556268212"/>
          <c:y val="0"/>
          <c:w val="0.43460155062810379"/>
          <c:h val="1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latin typeface="Times New Roman" pitchFamily="18" charset="0"/>
              <a:cs typeface="Times New Roman" pitchFamily="18" charset="0"/>
            </a:rPr>
            <a:t>ВСЕГО ДОХОДОВ </a:t>
          </a:r>
          <a:r>
            <a:rPr lang="ru-RU" sz="1400" b="1" u="sng" dirty="0" smtClean="0">
              <a:latin typeface="Times New Roman" pitchFamily="18" charset="0"/>
              <a:cs typeface="Times New Roman" pitchFamily="18" charset="0"/>
            </a:rPr>
            <a:t>176 209,0 тыс</a:t>
          </a:r>
          <a:r>
            <a:rPr lang="ru-RU" sz="1600" b="1" u="sng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b="1" u="sng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600" b="1" u="sng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b="1" u="sng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latin typeface="Times New Roman" pitchFamily="18" charset="0"/>
              <a:cs typeface="Times New Roman" pitchFamily="18" charset="0"/>
            </a:rPr>
            <a:t>ВСЕГО РАСХОДОВ 221 178,9 тыс. руб.</a:t>
          </a:r>
          <a:endParaRPr lang="ru-RU" sz="1600" b="1" u="sng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C0C178-2806-4881-A3D1-3008CBD06017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46E5C2-AC3E-48A2-A874-A11CA0F23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F90E9-7001-4D91-8296-A9CF3172EA65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F0567-74EF-470B-B8CD-2A7233514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28776-4ED0-4BB6-828C-F370D4429B21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D1771-3435-4148-AF20-C3376165E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3B666-C47C-40FE-B8A5-211A0A9D2D20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02B8-EEB9-4CFC-A49B-91CB941AF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786D7-3363-47C9-8F25-3A4F50069166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A4EB4-B6E3-4D92-A94C-28D95A579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D50A5-51D0-4161-9EEC-1901DB18B470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208E8-65B4-4C37-B555-5D9B385A7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592D1-37C3-4A6D-8E6E-4BE7742C44DD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0398E-29E1-4375-814B-6C4BF9B08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23249-F785-4FB9-A6B0-F2C14B019E43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249D5-615F-4D56-B751-BF4692C40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2ADC5-B494-467A-ADC2-16C95AB76C22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57EF7-0D57-4E93-869E-BD84BC9A0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27AAA-ACB3-4EBD-B5FC-B9B0A31BF0AC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7E45A-C016-414D-82F8-C7B375980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75488-3D1F-45B9-AB88-D7383A9A5E33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65986-CC05-4E7A-9EAD-3635B0F9A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A61B2-9C9B-4971-99E2-6A6C149A4BD2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7A3DE-AE2D-47AA-BC28-61F3BA1D0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B2C1D9-B687-4731-BE2E-F495CB6897C6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1B5D47-0482-480F-9D52-7A9388501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56" r:id="rId4"/>
    <p:sldLayoutId id="2147483760" r:id="rId5"/>
    <p:sldLayoutId id="2147483755" r:id="rId6"/>
    <p:sldLayoutId id="2147483761" r:id="rId7"/>
    <p:sldLayoutId id="2147483762" r:id="rId8"/>
    <p:sldLayoutId id="2147483763" r:id="rId9"/>
    <p:sldLayoutId id="2147483754" r:id="rId10"/>
    <p:sldLayoutId id="21474837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166100" y="857232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sp>
        <p:nvSpPr>
          <p:cNvPr id="18442" name="Text Box 37"/>
          <p:cNvSpPr txBox="1">
            <a:spLocks noChangeArrowheads="1"/>
          </p:cNvSpPr>
          <p:nvPr/>
        </p:nvSpPr>
        <p:spPr bwMode="auto">
          <a:xfrm>
            <a:off x="4932040" y="6367463"/>
            <a:ext cx="36134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/>
              </a:rPr>
              <a:t>Администрация </a:t>
            </a:r>
            <a:r>
              <a:rPr lang="ru-RU" sz="1200" b="1" i="1" dirty="0" smtClean="0">
                <a:latin typeface="Times Roman"/>
              </a:rPr>
              <a:t>муниципального образования </a:t>
            </a:r>
            <a:r>
              <a:rPr lang="ru-RU" sz="1200" b="1" i="1" dirty="0">
                <a:latin typeface="Times Roman"/>
              </a:rPr>
              <a:t>"Городской округ "Город Нарьян-Мар"</a:t>
            </a:r>
          </a:p>
        </p:txBody>
      </p:sp>
      <p:pic>
        <p:nvPicPr>
          <p:cNvPr id="18443" name="Picture 38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6150" y="6357958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214282" y="1071546"/>
            <a:ext cx="86439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0"/>
            <a:ext cx="8640762" cy="9286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Сведения о ходе исполнения городского бюджета за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1 квартал 2020 года</a:t>
            </a:r>
            <a:endParaRPr lang="ru-RU" sz="2400" b="1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14282" y="1000108"/>
          <a:ext cx="8715436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23528" y="4941168"/>
          <a:ext cx="8643998" cy="889809"/>
        </p:xfrm>
        <a:graphic>
          <a:graphicData uri="http://schemas.openxmlformats.org/drawingml/2006/table">
            <a:tbl>
              <a:tblPr/>
              <a:tblGrid>
                <a:gridCol w="6500858"/>
                <a:gridCol w="2143140"/>
              </a:tblGrid>
              <a:tr h="232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Безвозмездные поступления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-1407,2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Безвозмездные</a:t>
                      </a:r>
                      <a:r>
                        <a:rPr lang="ru-RU" sz="1200" b="1" i="0" u="none" strike="noStrike" baseline="0" dirty="0" smtClean="0">
                          <a:latin typeface="Times New Roman"/>
                        </a:rPr>
                        <a:t> поступления от других бюджетов бюджетной системы РФ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808,9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-2216,1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166100" y="857232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sp>
        <p:nvSpPr>
          <p:cNvPr id="18442" name="Text Box 37"/>
          <p:cNvSpPr txBox="1">
            <a:spLocks noChangeArrowheads="1"/>
          </p:cNvSpPr>
          <p:nvPr/>
        </p:nvSpPr>
        <p:spPr bwMode="auto">
          <a:xfrm>
            <a:off x="4644008" y="6286520"/>
            <a:ext cx="39999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Roman"/>
              </a:rPr>
              <a:t>Администрация </a:t>
            </a:r>
            <a:r>
              <a:rPr lang="ru-RU" sz="1200" b="1" i="1" dirty="0" smtClean="0">
                <a:latin typeface="Times Roman"/>
              </a:rPr>
              <a:t>муниципального образования"Городской </a:t>
            </a:r>
            <a:r>
              <a:rPr lang="ru-RU" sz="1200" b="1" i="1" dirty="0">
                <a:latin typeface="Times Roman"/>
              </a:rPr>
              <a:t>округ "Город Нарьян-Мар"</a:t>
            </a:r>
          </a:p>
        </p:txBody>
      </p:sp>
      <p:pic>
        <p:nvPicPr>
          <p:cNvPr id="18443" name="Picture 38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6150" y="6286500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214282" y="1071546"/>
            <a:ext cx="86439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0"/>
            <a:ext cx="8640762" cy="9286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Сведения о ходе исполнения городского бюджета за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</a:rPr>
              <a:t>1 квартал 2020 года</a:t>
            </a:r>
            <a:endParaRPr lang="ru-RU" sz="2400" b="1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85720" y="1071546"/>
          <a:ext cx="8715436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3672</TotalTime>
  <Words>112</Words>
  <Application>Microsoft Office PowerPoint</Application>
  <PresentationFormat>Экран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Alex</dc:creator>
  <cp:lastModifiedBy>Finkon4</cp:lastModifiedBy>
  <cp:revision>448</cp:revision>
  <dcterms:created xsi:type="dcterms:W3CDTF">2016-02-18T11:57:44Z</dcterms:created>
  <dcterms:modified xsi:type="dcterms:W3CDTF">2020-04-24T06:05:32Z</dcterms:modified>
</cp:coreProperties>
</file>