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ls" ContentType="application/vnd.ms-exce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34"/>
  </p:notesMasterIdLst>
  <p:sldIdLst>
    <p:sldId id="256" r:id="rId2"/>
    <p:sldId id="315" r:id="rId3"/>
    <p:sldId id="265" r:id="rId4"/>
    <p:sldId id="338" r:id="rId5"/>
    <p:sldId id="339" r:id="rId6"/>
    <p:sldId id="340" r:id="rId7"/>
    <p:sldId id="269" r:id="rId8"/>
    <p:sldId id="270" r:id="rId9"/>
    <p:sldId id="271" r:id="rId10"/>
    <p:sldId id="272" r:id="rId11"/>
    <p:sldId id="267" r:id="rId12"/>
    <p:sldId id="296" r:id="rId13"/>
    <p:sldId id="341" r:id="rId14"/>
    <p:sldId id="342" r:id="rId15"/>
    <p:sldId id="343" r:id="rId16"/>
    <p:sldId id="273" r:id="rId17"/>
    <p:sldId id="344" r:id="rId18"/>
    <p:sldId id="275" r:id="rId19"/>
    <p:sldId id="274" r:id="rId20"/>
    <p:sldId id="320" r:id="rId21"/>
    <p:sldId id="319" r:id="rId22"/>
    <p:sldId id="321" r:id="rId23"/>
    <p:sldId id="322" r:id="rId24"/>
    <p:sldId id="323" r:id="rId25"/>
    <p:sldId id="324" r:id="rId26"/>
    <p:sldId id="325" r:id="rId27"/>
    <p:sldId id="326" r:id="rId28"/>
    <p:sldId id="328" r:id="rId29"/>
    <p:sldId id="329" r:id="rId30"/>
    <p:sldId id="298" r:id="rId31"/>
    <p:sldId id="299" r:id="rId32"/>
    <p:sldId id="316" r:id="rId33"/>
  </p:sldIdLst>
  <p:sldSz cx="9144000" cy="6858000" type="screen4x3"/>
  <p:notesSz cx="6735763" cy="9866313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99"/>
    <a:srgbClr val="00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4277" autoAdjust="0"/>
    <p:restoredTop sz="92000" autoAdjust="0"/>
  </p:normalViewPr>
  <p:slideViewPr>
    <p:cSldViewPr>
      <p:cViewPr varScale="1">
        <p:scale>
          <a:sx n="110" d="100"/>
          <a:sy n="110" d="100"/>
        </p:scale>
        <p:origin x="-1710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ПРОГРАММНАЯ ЧАСТЬ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1029,75млн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. руб. </a:t>
            </a:r>
          </a:p>
        </c:rich>
      </c:tx>
      <c:layout>
        <c:manualLayout>
          <c:xMode val="edge"/>
          <c:yMode val="edge"/>
          <c:x val="9.1221031938071133E-4"/>
          <c:y val="1.8750000000000041E-2"/>
        </c:manualLayout>
      </c:layout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ПРОГРАММНАЯ ЧАСТЬ 880,38  млн. руб. </c:v>
                </c:pt>
              </c:strCache>
            </c:strRef>
          </c:tx>
          <c:explosion val="25"/>
          <c:dLbls>
            <c:dLbl>
              <c:idx val="6"/>
              <c:layout>
                <c:manualLayout>
                  <c:x val="-6.2928507002047102E-3"/>
                  <c:y val="6.2335137795275809E-3"/>
                </c:manualLayout>
              </c:layout>
              <c:showVal val="1"/>
            </c:dLbl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Лист1!$A$2:$A$8</c:f>
              <c:strCache>
                <c:ptCount val="7"/>
                <c:pt idx="0">
                  <c:v>МП "Повышение эффективности реализации молодежной политики в муниципальном образовании "Городской округ "Город Нарьян-Мар""</c:v>
                </c:pt>
                <c:pt idx="1">
                  <c:v>МП " "Совершенствование и развитие муниципального управления в муниципальном образовании "Городской округ "Город Нарьян-Мар""</c:v>
                </c:pt>
                <c:pt idx="2">
                  <c:v>МП ""Развитие предпринимательства в муниципальном образовании "Городской округ "Город Нарьян-Мар""</c:v>
                </c:pt>
                <c:pt idx="3">
                  <c:v>МП ""Развитие институтов гражданского общества в муниципальном образовании "Городской округ "Город Нарьян-Мар""</c:v>
                </c:pt>
                <c:pt idx="4">
                  <c:v>МП "Повышение уровня жизнеобеспечения и безопасности жизнедеятельности населения муниципального образования "Городской округ "Город Нарьян-Мар""</c:v>
                </c:pt>
                <c:pt idx="5">
                  <c:v>МП "Формирование комфортной городской среды в муниципальном образовании "Городской округ "Город Нарьян-Мар""</c:v>
                </c:pt>
                <c:pt idx="6">
                  <c:v>МП "Городской округ "Город Нарьян-Мар" "Поддержка отдельных категорий граждан муниципального образования "Городской округ "Город Нарьян-Мар""   </c:v>
                </c:pt>
              </c:strCache>
            </c:strRef>
          </c:cat>
          <c:val>
            <c:numRef>
              <c:f>Лист1!$B$2:$B$8</c:f>
              <c:numCache>
                <c:formatCode>0.00</c:formatCode>
                <c:ptCount val="7"/>
                <c:pt idx="0">
                  <c:v>1.9700000000000009</c:v>
                </c:pt>
                <c:pt idx="1">
                  <c:v>349.48999999999967</c:v>
                </c:pt>
                <c:pt idx="2">
                  <c:v>4.4700000000000024</c:v>
                </c:pt>
                <c:pt idx="3">
                  <c:v>2.4699999999999998</c:v>
                </c:pt>
                <c:pt idx="4">
                  <c:v>495.88</c:v>
                </c:pt>
                <c:pt idx="5">
                  <c:v>135.23999999999998</c:v>
                </c:pt>
                <c:pt idx="6">
                  <c:v>40.220000000000013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65336113783967564"/>
          <c:y val="5.4536663385827036E-2"/>
          <c:w val="0.33468162200433482"/>
          <c:h val="0.70686392716535429"/>
        </c:manualLayout>
      </c:layout>
      <c:txPr>
        <a:bodyPr/>
        <a:lstStyle/>
        <a:p>
          <a:pPr>
            <a:defRPr sz="800" b="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1.6296182237278061E-2"/>
          <c:y val="0.18767140128807339"/>
          <c:w val="0.53055730533683021"/>
          <c:h val="0.708970244232916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Столбец2</c:v>
                </c:pt>
              </c:strCache>
            </c:strRef>
          </c:tx>
          <c:explosion val="5"/>
          <c:dLbls>
            <c:dLbl>
              <c:idx val="0"/>
              <c:layout>
                <c:manualLayout>
                  <c:x val="-6.4732821934173096E-2"/>
                  <c:y val="5.8502538534478704E-2"/>
                </c:manualLayout>
              </c:layout>
              <c:showLegendKey val="1"/>
              <c:showVal val="1"/>
              <c:separator>
</c:separator>
            </c:dLbl>
            <c:dLbl>
              <c:idx val="3"/>
              <c:layout>
                <c:manualLayout>
                  <c:x val="3.1538420261858768E-2"/>
                  <c:y val="6.749807576124589E-2"/>
                </c:manualLayout>
              </c:layout>
              <c:showLegendKey val="1"/>
              <c:showVal val="1"/>
              <c:separator>
</c:separator>
            </c:dLbl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1"/>
            <c:showVal val="1"/>
            <c:separator>
</c:separator>
            <c:showLeaderLines val="1"/>
          </c:dLbls>
          <c:cat>
            <c:strRef>
              <c:f>Лист1!$A$2:$A$5</c:f>
              <c:strCache>
                <c:ptCount val="4"/>
                <c:pt idx="0">
                  <c:v>Функционирование главы МО</c:v>
                </c:pt>
                <c:pt idx="1">
                  <c:v>Функционирование Совета городского округа "Город Нарьян-Мар"</c:v>
                </c:pt>
                <c:pt idx="2">
                  <c:v>Обеспечение деятельности Контрольно-счетной палаты МО</c:v>
                </c:pt>
                <c:pt idx="3">
                  <c:v>Резервный фонд Администрации МО</c:v>
                </c:pt>
              </c:strCache>
            </c:strRef>
          </c:cat>
          <c:val>
            <c:numRef>
              <c:f>Лист1!$B$2:$B$5</c:f>
              <c:numCache>
                <c:formatCode>0.00</c:formatCode>
                <c:ptCount val="4"/>
                <c:pt idx="0">
                  <c:v>5.13</c:v>
                </c:pt>
                <c:pt idx="1">
                  <c:v>32.82</c:v>
                </c:pt>
                <c:pt idx="2">
                  <c:v>10.91</c:v>
                </c:pt>
                <c:pt idx="3">
                  <c:v>7.37</c:v>
                </c:pt>
              </c:numCache>
            </c:numRef>
          </c:val>
        </c:ser>
      </c:pie3DChart>
    </c:plotArea>
    <c:legend>
      <c:legendPos val="r"/>
      <c:legendEntry>
        <c:idx val="0"/>
        <c:txPr>
          <a:bodyPr/>
          <a:lstStyle/>
          <a:p>
            <a:pPr algn="just">
              <a:defRPr lang="ru-RU" sz="1400" b="0" i="0" u="none" strike="noStrike" kern="1200" baseline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 algn="ctr">
              <a:defRPr lang="ru-RU" sz="1400" b="0" i="0" u="none" strike="noStrike" kern="1200" baseline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pPr>
            <a:endParaRPr lang="ru-RU"/>
          </a:p>
        </c:txPr>
      </c:legendEntry>
      <c:legendEntry>
        <c:idx val="2"/>
        <c:txPr>
          <a:bodyPr/>
          <a:lstStyle/>
          <a:p>
            <a:pPr algn="ctr">
              <a:defRPr lang="ru-RU" sz="1400" b="0" i="0" u="none" strike="noStrike" kern="1200" baseline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pPr>
            <a:endParaRPr lang="ru-RU"/>
          </a:p>
        </c:txPr>
      </c:legendEntry>
      <c:legendEntry>
        <c:idx val="3"/>
        <c:txPr>
          <a:bodyPr/>
          <a:lstStyle/>
          <a:p>
            <a:pPr algn="ctr">
              <a:defRPr lang="ru-RU" sz="1400" b="0" i="0" u="none" strike="noStrike" kern="1200" baseline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pPr>
            <a:endParaRPr lang="ru-RU"/>
          </a:p>
        </c:txPr>
      </c:legendEntry>
      <c:layout>
        <c:manualLayout>
          <c:xMode val="edge"/>
          <c:yMode val="edge"/>
          <c:x val="0.55500142169728783"/>
          <c:y val="0.13398057683622094"/>
          <c:w val="0.3824985783027145"/>
          <c:h val="0.65169330981643769"/>
        </c:manualLayout>
      </c:layout>
      <c:txPr>
        <a:bodyPr/>
        <a:lstStyle/>
        <a:p>
          <a:pPr algn="ctr">
            <a:defRPr lang="ru-RU" sz="1200" b="0" i="0" u="none" strike="noStrike" kern="1200" baseline="0">
              <a:solidFill>
                <a:prstClr val="black"/>
              </a:solidFill>
              <a:latin typeface="Times New Roman" pitchFamily="18" charset="0"/>
              <a:ea typeface="+mn-ea"/>
              <a:cs typeface="Times New Roman" pitchFamily="18" charset="0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0.38639</cdr:x>
      <cdr:y>0.04715</cdr:y>
    </cdr:from>
    <cdr:to>
      <cdr:x>0.49306</cdr:x>
      <cdr:y>0.23734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312368" y="226712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E2115032-10C0-468C-B9E8-0CD4ECA6372D}" type="datetimeFigureOut">
              <a:rPr lang="ru-RU"/>
              <a:pPr>
                <a:defRPr/>
              </a:pPr>
              <a:t>08.06.2020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52BB8E08-81F1-4107-81A7-C7971F136BF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5363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AB4545D-1AD0-4443-B30A-17AFEAA7E89D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9699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CDF724C-8C91-4345-A17A-4A6601BDC037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31747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8707D76-A628-4D6D-9B0C-484969FB3ACC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33795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DBCBBA6-E57B-4D16-96C7-FF072127C6C0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36867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4DDC49F-F681-4667-B607-FBC56B3AF809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A04056-FE34-49B6-971B-E46DA6F0FD51}" type="datetimeFigureOut">
              <a:rPr lang="ru-RU"/>
              <a:pPr>
                <a:defRPr/>
              </a:pPr>
              <a:t>08.06.2020</a:t>
            </a:fld>
            <a:endParaRPr lang="ru-RU"/>
          </a:p>
        </p:txBody>
      </p:sp>
      <p:sp>
        <p:nvSpPr>
          <p:cNvPr id="6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F36576-F2C4-41FA-A792-D1DD2566A13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11F9A8-2A89-465F-83A9-D9804A6C9075}" type="datetimeFigureOut">
              <a:rPr lang="ru-RU"/>
              <a:pPr>
                <a:defRPr/>
              </a:pPr>
              <a:t>08.06.2020</a:t>
            </a:fld>
            <a:endParaRPr lang="ru-RU"/>
          </a:p>
        </p:txBody>
      </p:sp>
      <p:sp>
        <p:nvSpPr>
          <p:cNvPr id="5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751B8E-BADF-431B-8900-B6C23793EC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1EF4CF-7311-4E0A-B798-ABEF427CD9CE}" type="datetimeFigureOut">
              <a:rPr lang="ru-RU"/>
              <a:pPr>
                <a:defRPr/>
              </a:pPr>
              <a:t>08.06.2020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0C9B36-5FEE-47B4-AF4C-EE8306665B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865DE5-E166-4F77-A90B-7889A5E03F22}" type="datetimeFigureOut">
              <a:rPr lang="ru-RU"/>
              <a:pPr>
                <a:defRPr/>
              </a:pPr>
              <a:t>08.06.2020</a:t>
            </a:fld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5CFC87-98AA-4551-B099-DC0FE266FC4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255AE2-20EB-4A10-8876-314A7D854BF6}" type="datetimeFigureOut">
              <a:rPr lang="ru-RU"/>
              <a:pPr>
                <a:defRPr/>
              </a:pPr>
              <a:t>08.06.2020</a:t>
            </a:fld>
            <a:endParaRPr lang="ru-RU"/>
          </a:p>
        </p:txBody>
      </p:sp>
      <p:sp>
        <p:nvSpPr>
          <p:cNvPr id="7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ED5303-48DB-4527-BD08-E4B4B3C1108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3BBACD-3F9D-4824-9D6A-7A0237862727}" type="datetimeFigureOut">
              <a:rPr lang="ru-RU"/>
              <a:pPr>
                <a:defRPr/>
              </a:pPr>
              <a:t>08.06.2020</a:t>
            </a:fld>
            <a:endParaRPr lang="ru-RU"/>
          </a:p>
        </p:txBody>
      </p:sp>
      <p:sp>
        <p:nvSpPr>
          <p:cNvPr id="6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A9FC9F-481F-4083-8696-971BBAA7E1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D40018-6A0A-43FF-9F22-0B0477F2B559}" type="datetimeFigureOut">
              <a:rPr lang="ru-RU"/>
              <a:pPr>
                <a:defRPr/>
              </a:pPr>
              <a:t>08.06.2020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28F350-F77A-4F1B-979D-E63DDF398B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8013F4-A194-4D79-A198-146A96F67E45}" type="datetimeFigureOut">
              <a:rPr lang="ru-RU"/>
              <a:pPr>
                <a:defRPr/>
              </a:pPr>
              <a:t>08.06.2020</a:t>
            </a:fld>
            <a:endParaRPr lang="ru-RU"/>
          </a:p>
        </p:txBody>
      </p:sp>
      <p:sp>
        <p:nvSpPr>
          <p:cNvPr id="4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930604-BFA7-418A-87DC-AE63417281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33E4AD-F1D3-412C-8D16-81223A9D2763}" type="datetimeFigureOut">
              <a:rPr lang="ru-RU"/>
              <a:pPr>
                <a:defRPr/>
              </a:pPr>
              <a:t>08.06.2020</a:t>
            </a:fld>
            <a:endParaRPr lang="ru-RU"/>
          </a:p>
        </p:txBody>
      </p:sp>
      <p:sp>
        <p:nvSpPr>
          <p:cNvPr id="3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AEF886-7D6C-4835-94C0-A31C64E2493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A19475-6260-4637-82C5-EEC40DC71A1A}" type="datetimeFigureOut">
              <a:rPr lang="ru-RU"/>
              <a:pPr>
                <a:defRPr/>
              </a:pPr>
              <a:t>08.06.2020</a:t>
            </a:fld>
            <a:endParaRPr lang="ru-RU"/>
          </a:p>
        </p:txBody>
      </p:sp>
      <p:sp>
        <p:nvSpPr>
          <p:cNvPr id="7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FAE109-70FC-4F71-8EE2-2A2368EF40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C3ED5B-2109-41EC-8B19-0B15FD3BCF1A}" type="datetimeFigureOut">
              <a:rPr lang="ru-RU"/>
              <a:pPr>
                <a:defRPr/>
              </a:pPr>
              <a:t>08.06.2020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28E77C-F9A0-4D07-808D-79E7285C279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9" name="Текст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A5C7B6F-1D7B-4240-80DA-6B7870A5F80A}" type="datetimeFigureOut">
              <a:rPr lang="ru-RU"/>
              <a:pPr>
                <a:defRPr/>
              </a:pPr>
              <a:t>08.06.2020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57FAC02-FEF2-4CFC-A468-40E0E480AA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57" r:id="rId2"/>
    <p:sldLayoutId id="2147483758" r:id="rId3"/>
    <p:sldLayoutId id="2147483755" r:id="rId4"/>
    <p:sldLayoutId id="2147483759" r:id="rId5"/>
    <p:sldLayoutId id="2147483754" r:id="rId6"/>
    <p:sldLayoutId id="2147483760" r:id="rId7"/>
    <p:sldLayoutId id="2147483761" r:id="rId8"/>
    <p:sldLayoutId id="2147483762" r:id="rId9"/>
    <p:sldLayoutId id="2147483753" r:id="rId10"/>
    <p:sldLayoutId id="2147483763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hyperlink" Target="https://www.adm-nmar.ru/upload/iblock/03c/Aktualizirovannaya_versiya_resheniya_35_r_na_2020_2022.docx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4.xls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dm-nmar.ru/" TargetMode="External"/><Relationship Id="rId2" Type="http://schemas.openxmlformats.org/officeDocument/2006/relationships/hyperlink" Target="mailto:gorfinup@at.ru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png"/><Relationship Id="rId4" Type="http://schemas.openxmlformats.org/officeDocument/2006/relationships/oleObject" Target="../embeddings/_____Microsoft_Office_Excel_97-20031.xls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png"/><Relationship Id="rId4" Type="http://schemas.openxmlformats.org/officeDocument/2006/relationships/oleObject" Target="../embeddings/_____Microsoft_Office_Excel_97-20032.xls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_____Microsoft_Office_Excel_97-20033.xls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2844" y="214290"/>
            <a:ext cx="8672514" cy="1414510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000" b="1" i="1" dirty="0" smtClean="0">
                <a:latin typeface="Times New Roman" pitchFamily="18" charset="0"/>
                <a:cs typeface="Times New Roman" pitchFamily="18" charset="0"/>
              </a:rPr>
              <a:t>Бюджет муниципального образования "Городской </a:t>
            </a:r>
            <a:br>
              <a:rPr lang="ru-RU" sz="30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000" b="1" i="1" dirty="0" smtClean="0">
                <a:latin typeface="Times New Roman" pitchFamily="18" charset="0"/>
                <a:cs typeface="Times New Roman" pitchFamily="18" charset="0"/>
              </a:rPr>
              <a:t>округ "Город Нарьян-Мар"</a:t>
            </a:r>
            <a:endParaRPr lang="ru-RU" sz="30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214313" y="714375"/>
            <a:ext cx="8596312" cy="6778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 sz="1700" b="1" u="sng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147"/>
          <p:cNvSpPr>
            <a:spLocks noChangeArrowheads="1"/>
          </p:cNvSpPr>
          <p:nvPr/>
        </p:nvSpPr>
        <p:spPr bwMode="auto">
          <a:xfrm>
            <a:off x="4140200" y="6308725"/>
            <a:ext cx="4464050" cy="57150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" name="Rectangle 148"/>
          <p:cNvSpPr>
            <a:spLocks noChangeArrowheads="1"/>
          </p:cNvSpPr>
          <p:nvPr/>
        </p:nvSpPr>
        <p:spPr bwMode="auto">
          <a:xfrm>
            <a:off x="395288" y="6381750"/>
            <a:ext cx="8208962" cy="36513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" name="Text Box 151"/>
          <p:cNvSpPr txBox="1">
            <a:spLocks noChangeArrowheads="1"/>
          </p:cNvSpPr>
          <p:nvPr/>
        </p:nvSpPr>
        <p:spPr bwMode="auto">
          <a:xfrm>
            <a:off x="4932040" y="6367463"/>
            <a:ext cx="352774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200" b="1" i="1" dirty="0">
                <a:latin typeface="Times Roman" pitchFamily="18" charset="0"/>
              </a:rPr>
              <a:t>Администрация </a:t>
            </a:r>
            <a:r>
              <a:rPr lang="ru-RU" sz="1200" b="1" i="1" dirty="0" smtClean="0">
                <a:latin typeface="Times Roman" pitchFamily="18" charset="0"/>
              </a:rPr>
              <a:t>муниципального образования </a:t>
            </a:r>
            <a:r>
              <a:rPr lang="ru-RU" sz="1200" b="1" i="1" dirty="0">
                <a:latin typeface="Times Roman" pitchFamily="18" charset="0"/>
              </a:rPr>
              <a:t>"Городской округ "Город Нарьян-Мар"</a:t>
            </a:r>
          </a:p>
        </p:txBody>
      </p:sp>
      <p:pic>
        <p:nvPicPr>
          <p:cNvPr id="11" name="Picture 152" descr="герб города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643938" y="6286500"/>
            <a:ext cx="3635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Box 12"/>
          <p:cNvSpPr txBox="1"/>
          <p:nvPr/>
        </p:nvSpPr>
        <p:spPr>
          <a:xfrm>
            <a:off x="179512" y="1571612"/>
            <a:ext cx="87849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solidFill>
                  <a:srgbClr val="003399"/>
                </a:solidFill>
                <a:latin typeface="+mj-lt"/>
                <a:hlinkClick r:id="rId4"/>
              </a:rPr>
              <a:t>Актуализированная версия решения Совета городского округа "Город Нарьян-Мар" от 12.12.2019 № 35-р "О бюджете муниципального образования "Городской округ "Город Нарьян-Мар" на 2020 и на плановый период 2021 и 2022 годов (в ред. решения 61-р от 27.02.2020)</a:t>
            </a:r>
            <a:endParaRPr lang="ru-RU" sz="1600" b="1" dirty="0">
              <a:solidFill>
                <a:srgbClr val="003399"/>
              </a:solidFill>
              <a:latin typeface="+mj-lt"/>
              <a:cs typeface="Times New Roman" pitchFamily="18" charset="0"/>
            </a:endParaRPr>
          </a:p>
        </p:txBody>
      </p:sp>
      <p:pic>
        <p:nvPicPr>
          <p:cNvPr id="3" name="Picture 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331640" y="2420888"/>
            <a:ext cx="6192688" cy="38130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214290"/>
            <a:ext cx="8458200" cy="1222375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Бюджет МО "Городской округ "Город Нарьян-Мар"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842" name="Заголовок 1"/>
          <p:cNvSpPr txBox="1">
            <a:spLocks/>
          </p:cNvSpPr>
          <p:nvPr/>
        </p:nvSpPr>
        <p:spPr bwMode="auto">
          <a:xfrm>
            <a:off x="214313" y="1071563"/>
            <a:ext cx="8643937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1600" b="1" u="sng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ДИНАМИКА ПОСТУПЛЕНИЙ МЕЖБЮДЖЕТНЫХ ТРАНСФЕРТОВ</a:t>
            </a:r>
          </a:p>
          <a:p>
            <a:pPr algn="ctr"/>
            <a:endParaRPr lang="ru-RU" sz="17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7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Group 71"/>
          <p:cNvGraphicFramePr>
            <a:graphicFrameLocks noGrp="1"/>
          </p:cNvGraphicFramePr>
          <p:nvPr/>
        </p:nvGraphicFramePr>
        <p:xfrm>
          <a:off x="500034" y="1857364"/>
          <a:ext cx="8032406" cy="4000527"/>
        </p:xfrm>
        <a:graphic>
          <a:graphicData uri="http://schemas.openxmlformats.org/drawingml/2006/table">
            <a:tbl>
              <a:tblPr/>
              <a:tblGrid>
                <a:gridCol w="3875555"/>
                <a:gridCol w="1564563"/>
                <a:gridCol w="1368152"/>
                <a:gridCol w="1224136"/>
              </a:tblGrid>
              <a:tr h="5913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Показатель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2020 год 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план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2021 год 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План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2022 год 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план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913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МЕЖБЮДЖЕТНЫЕ ТРАНСФЕРТЫ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258,5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154,6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155,1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478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том числе: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478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Субсидии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254,2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150,6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150,7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478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Субвенции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478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Дотации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913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Иные межбюджетные трансферты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83489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Возврат остатков субсидий, субвенций и иных межбюджетных трансфертов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-2,2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5881" name="TextBox 13"/>
          <p:cNvSpPr txBox="1">
            <a:spLocks noChangeArrowheads="1"/>
          </p:cNvSpPr>
          <p:nvPr/>
        </p:nvSpPr>
        <p:spPr bwMode="auto">
          <a:xfrm>
            <a:off x="7596336" y="1556792"/>
            <a:ext cx="92868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млн. руб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Franklin Gothic Book"/>
            </a:endParaRPr>
          </a:p>
        </p:txBody>
      </p:sp>
      <p:sp>
        <p:nvSpPr>
          <p:cNvPr id="6" name="Rectangle 147"/>
          <p:cNvSpPr>
            <a:spLocks noChangeArrowheads="1"/>
          </p:cNvSpPr>
          <p:nvPr/>
        </p:nvSpPr>
        <p:spPr bwMode="auto">
          <a:xfrm>
            <a:off x="4140200" y="6308725"/>
            <a:ext cx="4464050" cy="57150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" name="Rectangle 148"/>
          <p:cNvSpPr>
            <a:spLocks noChangeArrowheads="1"/>
          </p:cNvSpPr>
          <p:nvPr/>
        </p:nvSpPr>
        <p:spPr bwMode="auto">
          <a:xfrm>
            <a:off x="395288" y="6381750"/>
            <a:ext cx="8208962" cy="36513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10" name="Picture 152" descr="герб города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643938" y="6286500"/>
            <a:ext cx="3635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 Box 151"/>
          <p:cNvSpPr txBox="1">
            <a:spLocks noChangeArrowheads="1"/>
          </p:cNvSpPr>
          <p:nvPr/>
        </p:nvSpPr>
        <p:spPr bwMode="auto">
          <a:xfrm>
            <a:off x="4932040" y="6367463"/>
            <a:ext cx="352774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200" b="1" i="1" dirty="0">
                <a:latin typeface="Times Roman" pitchFamily="18" charset="0"/>
              </a:rPr>
              <a:t>Администрация </a:t>
            </a:r>
            <a:r>
              <a:rPr lang="ru-RU" sz="1200" b="1" i="1" dirty="0" smtClean="0">
                <a:latin typeface="Times Roman" pitchFamily="18" charset="0"/>
              </a:rPr>
              <a:t>муниципального образования </a:t>
            </a:r>
            <a:r>
              <a:rPr lang="ru-RU" sz="1200" b="1" i="1" dirty="0">
                <a:latin typeface="Times Roman" pitchFamily="18" charset="0"/>
              </a:rPr>
              <a:t>"Городской округ "Город Нарьян-Мар"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214290"/>
            <a:ext cx="8458200" cy="1222375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Бюджет МО "Городской округ "Город Нарьян-Мар"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890" name="Заголовок 1"/>
          <p:cNvSpPr txBox="1">
            <a:spLocks/>
          </p:cNvSpPr>
          <p:nvPr/>
        </p:nvSpPr>
        <p:spPr bwMode="auto">
          <a:xfrm>
            <a:off x="214313" y="785813"/>
            <a:ext cx="8643937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1700" b="1" u="sng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РАСХОДЫ БЮДЖЕТА</a:t>
            </a: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500063" y="1285875"/>
            <a:ext cx="8297862" cy="7858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indent="176213" algn="just">
              <a:spcBef>
                <a:spcPts val="400"/>
              </a:spcBef>
              <a:buSzPct val="10000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ru-RU" sz="1600" b="1" u="sng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Расходы бюджета МО "Городской округ "Город Нарьян-Мар"</a:t>
            </a:r>
            <a:r>
              <a:rPr lang="ru-RU" sz="16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16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денежные средства, направляемые на финансовое обеспечение задач и функций местного самоуправления. </a:t>
            </a:r>
          </a:p>
        </p:txBody>
      </p:sp>
      <p:sp>
        <p:nvSpPr>
          <p:cNvPr id="9" name="AutoShape 5"/>
          <p:cNvSpPr>
            <a:spLocks noChangeArrowheads="1"/>
          </p:cNvSpPr>
          <p:nvPr/>
        </p:nvSpPr>
        <p:spPr bwMode="auto">
          <a:xfrm>
            <a:off x="3203575" y="2276475"/>
            <a:ext cx="2195513" cy="865188"/>
          </a:xfrm>
          <a:prstGeom prst="roundRect">
            <a:avLst>
              <a:gd name="adj" fmla="val 16667"/>
            </a:avLst>
          </a:prstGeom>
          <a:solidFill>
            <a:schemeClr val="accent1">
              <a:lumMod val="20000"/>
              <a:lumOff val="80000"/>
            </a:schemeClr>
          </a:solidFill>
          <a:ln w="19080">
            <a:solidFill>
              <a:schemeClr val="accent1"/>
            </a:solidFill>
            <a:miter lim="800000"/>
            <a:headEnd/>
            <a:tailEnd/>
          </a:ln>
        </p:spPr>
        <p:txBody>
          <a:bodyPr lIns="126000" tIns="46800" rIns="126000" bIns="46800" anchor="ctr"/>
          <a:lstStyle/>
          <a:p>
            <a:pPr algn="ctr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Расходы городского  бюджета распределены по:</a:t>
            </a:r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336550" y="3857625"/>
            <a:ext cx="2449513" cy="100012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80">
            <a:solidFill>
              <a:schemeClr val="accent1"/>
            </a:solidFill>
            <a:miter lim="800000"/>
            <a:headEnd/>
            <a:tailEnd/>
          </a:ln>
        </p:spPr>
        <p:txBody>
          <a:bodyPr lIns="108000" tIns="0" rIns="108000" bIns="0" anchor="ctr"/>
          <a:lstStyle/>
          <a:p>
            <a:pPr algn="ctr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8 </a:t>
            </a:r>
          </a:p>
          <a:p>
            <a:pPr algn="ctr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разделам бюджетной классификации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3059832" y="3861048"/>
            <a:ext cx="2801938" cy="100012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80">
            <a:solidFill>
              <a:schemeClr val="accent1"/>
            </a:solidFill>
            <a:miter lim="800000"/>
            <a:headEnd/>
            <a:tailEnd/>
          </a:ln>
        </p:spPr>
        <p:txBody>
          <a:bodyPr lIns="108000" tIns="0" rIns="108000" bIns="0" anchor="ctr"/>
          <a:lstStyle/>
          <a:p>
            <a:pPr algn="ctr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4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главным распорядителям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6072176" y="3857625"/>
            <a:ext cx="2571750" cy="100012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80">
            <a:solidFill>
              <a:schemeClr val="accent1"/>
            </a:solidFill>
            <a:miter lim="800000"/>
            <a:headEnd/>
            <a:tailEnd/>
          </a:ln>
        </p:spPr>
        <p:txBody>
          <a:bodyPr lIns="108000" tIns="0" rIns="108000" bIns="0" anchor="ctr"/>
          <a:lstStyle/>
          <a:p>
            <a:pPr algn="ctr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7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муниципальным программам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AutoShape 9"/>
          <p:cNvSpPr>
            <a:spLocks noChangeArrowheads="1"/>
          </p:cNvSpPr>
          <p:nvPr/>
        </p:nvSpPr>
        <p:spPr bwMode="auto">
          <a:xfrm rot="7920000">
            <a:off x="1053294" y="2596357"/>
            <a:ext cx="1611313" cy="882650"/>
          </a:xfrm>
          <a:prstGeom prst="curvedUpArrow">
            <a:avLst>
              <a:gd name="adj1" fmla="val 33789"/>
              <a:gd name="adj2" fmla="val 72700"/>
              <a:gd name="adj3" fmla="val 74671"/>
            </a:avLst>
          </a:prstGeom>
          <a:solidFill>
            <a:schemeClr val="accent1">
              <a:lumMod val="20000"/>
              <a:lumOff val="80000"/>
            </a:schemeClr>
          </a:solidFill>
          <a:ln w="1908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ru-RU">
              <a:latin typeface="Franklin Gothic Book"/>
            </a:endParaRPr>
          </a:p>
        </p:txBody>
      </p:sp>
      <p:sp>
        <p:nvSpPr>
          <p:cNvPr id="14" name="AutoShape 10"/>
          <p:cNvSpPr>
            <a:spLocks noChangeArrowheads="1"/>
          </p:cNvSpPr>
          <p:nvPr/>
        </p:nvSpPr>
        <p:spPr bwMode="auto">
          <a:xfrm rot="2340000">
            <a:off x="5602276" y="2681288"/>
            <a:ext cx="1735138" cy="709612"/>
          </a:xfrm>
          <a:prstGeom prst="curvedDownArrow">
            <a:avLst>
              <a:gd name="adj1" fmla="val 49187"/>
              <a:gd name="adj2" fmla="val 98634"/>
              <a:gd name="adj3" fmla="val 83417"/>
            </a:avLst>
          </a:prstGeom>
          <a:solidFill>
            <a:schemeClr val="accent1">
              <a:lumMod val="20000"/>
              <a:lumOff val="80000"/>
            </a:schemeClr>
          </a:solidFill>
          <a:ln w="1908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ru-RU">
              <a:latin typeface="Franklin Gothic Book"/>
            </a:endParaRPr>
          </a:p>
        </p:txBody>
      </p:sp>
      <p:sp>
        <p:nvSpPr>
          <p:cNvPr id="15" name="AutoShape 11"/>
          <p:cNvSpPr>
            <a:spLocks noChangeArrowheads="1"/>
          </p:cNvSpPr>
          <p:nvPr/>
        </p:nvSpPr>
        <p:spPr bwMode="auto">
          <a:xfrm>
            <a:off x="3857614" y="3286125"/>
            <a:ext cx="766762" cy="492125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>
              <a:lumMod val="20000"/>
              <a:lumOff val="80000"/>
            </a:schemeClr>
          </a:solidFill>
          <a:ln w="1584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ru-RU">
              <a:latin typeface="Franklin Gothic Book"/>
            </a:endParaRPr>
          </a:p>
        </p:txBody>
      </p:sp>
      <p:sp>
        <p:nvSpPr>
          <p:cNvPr id="16" name="Rectangle 147"/>
          <p:cNvSpPr>
            <a:spLocks noChangeArrowheads="1"/>
          </p:cNvSpPr>
          <p:nvPr/>
        </p:nvSpPr>
        <p:spPr bwMode="auto">
          <a:xfrm>
            <a:off x="4140200" y="6308725"/>
            <a:ext cx="4464050" cy="57150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7" name="Rectangle 148"/>
          <p:cNvSpPr>
            <a:spLocks noChangeArrowheads="1"/>
          </p:cNvSpPr>
          <p:nvPr/>
        </p:nvSpPr>
        <p:spPr bwMode="auto">
          <a:xfrm>
            <a:off x="395288" y="6381750"/>
            <a:ext cx="8208962" cy="36513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19" name="Picture 152" descr="герб город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643938" y="6286500"/>
            <a:ext cx="3635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Text Box 151"/>
          <p:cNvSpPr txBox="1">
            <a:spLocks noChangeArrowheads="1"/>
          </p:cNvSpPr>
          <p:nvPr/>
        </p:nvSpPr>
        <p:spPr bwMode="auto">
          <a:xfrm>
            <a:off x="4932040" y="6367463"/>
            <a:ext cx="352774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200" b="1" i="1" dirty="0">
                <a:latin typeface="Times Roman" pitchFamily="18" charset="0"/>
              </a:rPr>
              <a:t>Администрация </a:t>
            </a:r>
            <a:r>
              <a:rPr lang="ru-RU" sz="1200" b="1" i="1" dirty="0" smtClean="0">
                <a:latin typeface="Times Roman" pitchFamily="18" charset="0"/>
              </a:rPr>
              <a:t>муниципального образования </a:t>
            </a:r>
            <a:r>
              <a:rPr lang="ru-RU" sz="1200" b="1" i="1" dirty="0">
                <a:latin typeface="Times Roman" pitchFamily="18" charset="0"/>
              </a:rPr>
              <a:t>"Городской округ "Город Нарьян-Мар"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 additive="repl"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 additive="repl">
                                        <p:cTn id="1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 additive="repl">
                                        <p:cTn id="15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 additive="repl">
                                        <p:cTn id="1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 additive="repl">
                                        <p:cTn id="23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 additive="repl">
                                        <p:cTn id="2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 additive="repl">
                                        <p:cTn id="31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4000"/>
                            </p:stCondLst>
                            <p:childTnLst>
                              <p:par>
                                <p:cTn id="3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 additive="repl">
                                        <p:cTn id="3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214290"/>
            <a:ext cx="8458200" cy="1222375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Бюджет МО "Городской округ "Город Нарьян-Мар"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938" name="Заголовок 1"/>
          <p:cNvSpPr txBox="1">
            <a:spLocks/>
          </p:cNvSpPr>
          <p:nvPr/>
        </p:nvSpPr>
        <p:spPr bwMode="auto">
          <a:xfrm>
            <a:off x="214313" y="785813"/>
            <a:ext cx="8643937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1700" b="1" u="sng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ГЛАВНЫЕ РАСПОРЯДИТЕЛИ БЮДЖЕТНЫХ СРЕДСТВ</a:t>
            </a:r>
            <a:endParaRPr lang="ru-RU" sz="1700" b="1" u="sng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7585" name="Rectangle 1"/>
          <p:cNvSpPr>
            <a:spLocks noChangeArrowheads="1"/>
          </p:cNvSpPr>
          <p:nvPr/>
        </p:nvSpPr>
        <p:spPr bwMode="auto">
          <a:xfrm>
            <a:off x="214282" y="1042789"/>
            <a:ext cx="8643998" cy="41088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sz="1600" b="1" dirty="0" smtClean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600" b="1" dirty="0" smtClean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  <a:p>
            <a:pPr marL="265113" indent="-265113">
              <a:buFont typeface="Wingdings" pitchFamily="2" charset="2"/>
              <a:buChar char="Ø"/>
            </a:pPr>
            <a:r>
              <a:rPr lang="ru-RU" sz="1600" b="1" u="sng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СОВЕТ ГОРОДСКОГО ОКРУГА </a:t>
            </a:r>
            <a:r>
              <a:rPr lang="ru-RU" sz="1600" b="1" u="sng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" </a:t>
            </a:r>
            <a:r>
              <a:rPr lang="ru-RU" sz="1600" b="1" u="sng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ГОРОД НАРЬЯН-МАР</a:t>
            </a:r>
            <a:r>
              <a:rPr lang="ru-RU" sz="1600" b="1" u="sng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"</a:t>
            </a:r>
            <a:endParaRPr lang="ru-RU" sz="1600" b="1" u="sng" dirty="0" smtClean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265113" indent="-265113"/>
            <a:endParaRPr lang="ru-RU" sz="1600" b="1" u="sng" dirty="0" smtClean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ru-RU" sz="16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</a:t>
            </a:r>
            <a:r>
              <a:rPr lang="ru-RU" sz="1600" b="1" u="sng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АДМИНИСТРАЦИЯ МО "ГОРОДСКОЙ ОКРУГ  "ГОРОД НАРЬЯН-МАР"</a:t>
            </a:r>
          </a:p>
          <a:p>
            <a:endParaRPr lang="ru-RU" sz="1600" b="1" dirty="0" smtClean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265113" indent="-265113">
              <a:buFont typeface="Wingdings" pitchFamily="2" charset="2"/>
              <a:buChar char="Ø"/>
            </a:pPr>
            <a:r>
              <a:rPr lang="ru-RU" sz="16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600" b="1" u="sng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УПРАВЛЕНИЕ ФИНАНСОВ АДМИНИСТРАЦИИ МО "ГОРОДСКОЙ    ОКРУГ </a:t>
            </a:r>
            <a:r>
              <a:rPr lang="ru-RU" sz="16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"</a:t>
            </a:r>
            <a:r>
              <a:rPr lang="ru-RU" sz="1600" b="1" u="sng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ГОРОД НАРЬЯН-МАР"</a:t>
            </a:r>
          </a:p>
          <a:p>
            <a:pPr algn="just"/>
            <a:endParaRPr lang="ru-RU" sz="1600" dirty="0" smtClean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ru-RU" sz="16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1600" b="1" u="sng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КОНТРОЛЬНО-СЧЕТНАЯ ПАЛАТА МУНИЦИПАЛЬНОГО ОБРАЗОВАНИЯ "ГОРОДСКОЙ ОКРУГ "ГОРОД НАРЬЯН-МАР"</a:t>
            </a:r>
          </a:p>
          <a:p>
            <a:pPr algn="just"/>
            <a:endParaRPr lang="ru-RU" sz="1600" dirty="0" smtClean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endParaRPr lang="ru-RU" sz="1700" dirty="0" smtClean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700" dirty="0" smtClean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700" dirty="0" smtClean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accent2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147"/>
          <p:cNvSpPr>
            <a:spLocks noChangeArrowheads="1"/>
          </p:cNvSpPr>
          <p:nvPr/>
        </p:nvSpPr>
        <p:spPr bwMode="auto">
          <a:xfrm>
            <a:off x="4140200" y="6308725"/>
            <a:ext cx="4464050" cy="57150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" name="Rectangle 148"/>
          <p:cNvSpPr>
            <a:spLocks noChangeArrowheads="1"/>
          </p:cNvSpPr>
          <p:nvPr/>
        </p:nvSpPr>
        <p:spPr bwMode="auto">
          <a:xfrm>
            <a:off x="395288" y="6381750"/>
            <a:ext cx="8208962" cy="36513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8" name="Picture 152" descr="герб город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643938" y="6286500"/>
            <a:ext cx="3635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 Box 151"/>
          <p:cNvSpPr txBox="1">
            <a:spLocks noChangeArrowheads="1"/>
          </p:cNvSpPr>
          <p:nvPr/>
        </p:nvSpPr>
        <p:spPr bwMode="auto">
          <a:xfrm>
            <a:off x="4932040" y="6367463"/>
            <a:ext cx="352774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200" b="1" i="1" dirty="0">
                <a:latin typeface="Times Roman" pitchFamily="18" charset="0"/>
              </a:rPr>
              <a:t>Администрация </a:t>
            </a:r>
            <a:r>
              <a:rPr lang="ru-RU" sz="1200" b="1" i="1" dirty="0" smtClean="0">
                <a:latin typeface="Times Roman" pitchFamily="18" charset="0"/>
              </a:rPr>
              <a:t>муниципального образования </a:t>
            </a:r>
            <a:r>
              <a:rPr lang="ru-RU" sz="1200" b="1" i="1" dirty="0">
                <a:latin typeface="Times Roman" pitchFamily="18" charset="0"/>
              </a:rPr>
              <a:t>"Городской округ "Город Нарьян-Мар"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214290"/>
            <a:ext cx="8458200" cy="1222375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1900" b="1" dirty="0" smtClean="0">
                <a:latin typeface="Times New Roman" pitchFamily="18" charset="0"/>
                <a:cs typeface="Times New Roman" pitchFamily="18" charset="0"/>
              </a:rPr>
              <a:t>Бюджет МО "Городской округ "Город Нарьян-Мар"</a:t>
            </a:r>
            <a:endParaRPr lang="ru-RU" sz="19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750" y="692150"/>
            <a:ext cx="8286750" cy="500063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ru-RU" sz="1600" b="1" u="sng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Сведения о расходах бюджета на 2020 год и плановый период 2021-2022  по разделам и подразделам классификации расходов</a:t>
            </a:r>
          </a:p>
        </p:txBody>
      </p:sp>
      <p:graphicFrame>
        <p:nvGraphicFramePr>
          <p:cNvPr id="20" name="Таблица 19"/>
          <p:cNvGraphicFramePr>
            <a:graphicFrameLocks noGrp="1"/>
          </p:cNvGraphicFramePr>
          <p:nvPr/>
        </p:nvGraphicFramePr>
        <p:xfrm>
          <a:off x="179388" y="1412875"/>
          <a:ext cx="8964488" cy="3700334"/>
        </p:xfrm>
        <a:graphic>
          <a:graphicData uri="http://schemas.openxmlformats.org/drawingml/2006/table">
            <a:tbl>
              <a:tblPr/>
              <a:tblGrid>
                <a:gridCol w="5933202"/>
                <a:gridCol w="1132031"/>
                <a:gridCol w="962040"/>
                <a:gridCol w="937215"/>
              </a:tblGrid>
              <a:tr h="746115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ПОКАЗАТЕЛЬ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Бюджет</a:t>
                      </a: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2020г.</a:t>
                      </a: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план</a:t>
                      </a:r>
                    </a:p>
                  </a:txBody>
                  <a:tcPr marL="0" marR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Бюджет</a:t>
                      </a: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2021г.</a:t>
                      </a: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план</a:t>
                      </a:r>
                    </a:p>
                  </a:txBody>
                  <a:tcPr marL="0" marR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Бюджет</a:t>
                      </a: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2022г.</a:t>
                      </a: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план</a:t>
                      </a:r>
                    </a:p>
                  </a:txBody>
                  <a:tcPr marL="0" marR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69633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1" i="0" u="none" strike="noStrike" dirty="0" smtClean="0">
                          <a:latin typeface="Times New Roman"/>
                        </a:rPr>
                        <a:t>Всего расходов:</a:t>
                      </a:r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1085982,3</a:t>
                      </a:r>
                      <a:endParaRPr lang="ru-RU" sz="12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861009,4</a:t>
                      </a:r>
                      <a:endParaRPr lang="ru-RU" sz="12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872389,5</a:t>
                      </a:r>
                      <a:endParaRPr lang="ru-RU" sz="12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31047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 dirty="0" smtClean="0">
                          <a:latin typeface="Times New Roman"/>
                        </a:rPr>
                        <a:t>ОБЩЕГОСУДАРСТВЕННЫЕ ВОПРОСЫ</a:t>
                      </a:r>
                      <a:endParaRPr lang="ru-RU" sz="1200" b="1" i="0" u="none" strike="noStrike" dirty="0"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277341,5</a:t>
                      </a:r>
                      <a:endParaRPr lang="ru-RU" sz="12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254130,9</a:t>
                      </a:r>
                      <a:endParaRPr lang="ru-RU" sz="12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250114,2</a:t>
                      </a:r>
                      <a:endParaRPr lang="ru-RU" sz="12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82672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 smtClean="0">
                          <a:latin typeface="Times New Roman"/>
                        </a:rPr>
                        <a:t>Функционирование высшего должностного лица субъекта Российской Федерации и муниципального образования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5124,9</a:t>
                      </a:r>
                      <a:endParaRPr lang="ru-RU" sz="12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5244,9</a:t>
                      </a:r>
                      <a:endParaRPr lang="ru-RU" sz="12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5244,9</a:t>
                      </a:r>
                      <a:endParaRPr lang="ru-RU" sz="12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58516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 smtClean="0">
                          <a:latin typeface="Times New Roman"/>
                        </a:rPr>
                        <a:t>Функционирование законодательных (представительных) органов государственной власти и представительных органов муниципальных образований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32823,2</a:t>
                      </a:r>
                      <a:endParaRPr lang="ru-RU" sz="12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29665,5</a:t>
                      </a:r>
                      <a:endParaRPr lang="ru-RU" sz="12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29315,5</a:t>
                      </a:r>
                      <a:endParaRPr lang="ru-RU" sz="12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80391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 smtClean="0">
                          <a:latin typeface="Times New Roman"/>
                        </a:rPr>
                        <a:t>Функционирование Правительства Российской Федерации, высших исполнительных органов государственной власти субъектов Российской Федерации, местных администраций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150268,4</a:t>
                      </a:r>
                      <a:endParaRPr lang="ru-RU" sz="12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148616,0</a:t>
                      </a:r>
                      <a:endParaRPr lang="ru-RU" sz="12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148752,9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31555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 smtClean="0">
                          <a:latin typeface="Times New Roman"/>
                        </a:rPr>
                        <a:t>Судебная система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67,1</a:t>
                      </a:r>
                      <a:endParaRPr lang="ru-RU" sz="12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72,0</a:t>
                      </a:r>
                      <a:endParaRPr lang="ru-RU" sz="12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300,0</a:t>
                      </a:r>
                      <a:endParaRPr lang="ru-RU" sz="12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 smtClean="0">
                          <a:latin typeface="Times New Roman"/>
                        </a:rPr>
                        <a:t>Обеспечение деятельности финансовых, налоговых и таможенных органов и органов финансового (финансово-бюджетного) надзора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38622,9</a:t>
                      </a:r>
                      <a:endParaRPr lang="ru-RU" sz="12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38359,7</a:t>
                      </a:r>
                      <a:endParaRPr lang="ru-RU" sz="12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38495,4</a:t>
                      </a:r>
                      <a:endParaRPr lang="ru-RU" sz="12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 smtClean="0">
                          <a:latin typeface="Times New Roman"/>
                        </a:rPr>
                        <a:t>Резервные фонды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7373,1</a:t>
                      </a:r>
                      <a:endParaRPr lang="ru-RU" sz="12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5246,8</a:t>
                      </a:r>
                      <a:endParaRPr lang="ru-RU" sz="12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2821,6</a:t>
                      </a:r>
                      <a:endParaRPr lang="ru-RU" sz="12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 smtClean="0">
                          <a:latin typeface="Times New Roman"/>
                        </a:rPr>
                        <a:t>Другие общегосударственные вопросы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43061,9</a:t>
                      </a:r>
                      <a:endParaRPr lang="ru-RU" sz="12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26926,0</a:t>
                      </a:r>
                      <a:endParaRPr lang="ru-RU" sz="12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25183,9</a:t>
                      </a:r>
                      <a:endParaRPr lang="ru-RU" sz="12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3613" name="Rectangle 147"/>
          <p:cNvSpPr>
            <a:spLocks noChangeArrowheads="1"/>
          </p:cNvSpPr>
          <p:nvPr/>
        </p:nvSpPr>
        <p:spPr bwMode="auto">
          <a:xfrm>
            <a:off x="4140200" y="6308725"/>
            <a:ext cx="4464050" cy="57150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3614" name="Rectangle 148"/>
          <p:cNvSpPr>
            <a:spLocks noChangeArrowheads="1"/>
          </p:cNvSpPr>
          <p:nvPr/>
        </p:nvSpPr>
        <p:spPr bwMode="auto">
          <a:xfrm>
            <a:off x="395288" y="6381750"/>
            <a:ext cx="8208962" cy="36513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23616" name="Picture 152" descr="герб город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643938" y="6286500"/>
            <a:ext cx="3635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617" name="TextBox 5"/>
          <p:cNvSpPr txBox="1">
            <a:spLocks noChangeArrowheads="1"/>
          </p:cNvSpPr>
          <p:nvPr/>
        </p:nvSpPr>
        <p:spPr bwMode="auto">
          <a:xfrm>
            <a:off x="8215313" y="1196975"/>
            <a:ext cx="928687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100" b="1">
                <a:latin typeface="Times New Roman" pitchFamily="18" charset="0"/>
                <a:cs typeface="Times New Roman" pitchFamily="18" charset="0"/>
              </a:rPr>
              <a:t>тыс. руб.</a:t>
            </a:r>
            <a:endParaRPr lang="ru-RU" sz="1100">
              <a:latin typeface="Franklin Gothic Book"/>
            </a:endParaRPr>
          </a:p>
        </p:txBody>
      </p:sp>
      <p:sp>
        <p:nvSpPr>
          <p:cNvPr id="10" name="Text Box 151"/>
          <p:cNvSpPr txBox="1">
            <a:spLocks noChangeArrowheads="1"/>
          </p:cNvSpPr>
          <p:nvPr/>
        </p:nvSpPr>
        <p:spPr bwMode="auto">
          <a:xfrm>
            <a:off x="4932040" y="6367463"/>
            <a:ext cx="352774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200" b="1" i="1" dirty="0">
                <a:latin typeface="Times Roman" pitchFamily="18" charset="0"/>
              </a:rPr>
              <a:t>Администрация </a:t>
            </a:r>
            <a:r>
              <a:rPr lang="ru-RU" sz="1200" b="1" i="1" dirty="0" smtClean="0">
                <a:latin typeface="Times Roman" pitchFamily="18" charset="0"/>
              </a:rPr>
              <a:t>муниципального образования </a:t>
            </a:r>
            <a:r>
              <a:rPr lang="ru-RU" sz="1200" b="1" i="1" dirty="0">
                <a:latin typeface="Times Roman" pitchFamily="18" charset="0"/>
              </a:rPr>
              <a:t>"Городской округ "Город Нарьян-Мар"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214290"/>
            <a:ext cx="8458200" cy="1222375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1900" b="1" dirty="0" smtClean="0">
                <a:latin typeface="Times New Roman" pitchFamily="18" charset="0"/>
                <a:cs typeface="Times New Roman" pitchFamily="18" charset="0"/>
              </a:rPr>
              <a:t>Бюджет МО "Городской округ "Город Нарьян-Мар"</a:t>
            </a:r>
            <a:endParaRPr lang="ru-RU" sz="19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8313" y="620713"/>
            <a:ext cx="8286750" cy="500062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ru-RU" sz="1600" b="1" u="sng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Сведения о расходах бюджета на 2020 год и плановый период 2021-2022  по разделам и подразделам классификации расходов</a:t>
            </a:r>
          </a:p>
        </p:txBody>
      </p:sp>
      <p:graphicFrame>
        <p:nvGraphicFramePr>
          <p:cNvPr id="20" name="Таблица 19"/>
          <p:cNvGraphicFramePr>
            <a:graphicFrameLocks noGrp="1"/>
          </p:cNvGraphicFramePr>
          <p:nvPr/>
        </p:nvGraphicFramePr>
        <p:xfrm>
          <a:off x="107950" y="1196975"/>
          <a:ext cx="8928993" cy="4542049"/>
        </p:xfrm>
        <a:graphic>
          <a:graphicData uri="http://schemas.openxmlformats.org/drawingml/2006/table">
            <a:tbl>
              <a:tblPr/>
              <a:tblGrid>
                <a:gridCol w="5909708"/>
                <a:gridCol w="1127549"/>
                <a:gridCol w="958231"/>
                <a:gridCol w="933505"/>
              </a:tblGrid>
              <a:tr h="746115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ПОКАЗАТЕЛЬ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Бюджет</a:t>
                      </a: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2020г.</a:t>
                      </a: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план</a:t>
                      </a:r>
                    </a:p>
                  </a:txBody>
                  <a:tcPr marL="0" marR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Бюджет</a:t>
                      </a: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2021г.</a:t>
                      </a: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план</a:t>
                      </a:r>
                    </a:p>
                  </a:txBody>
                  <a:tcPr marL="0" marR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Бюджет</a:t>
                      </a: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2022г.</a:t>
                      </a: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план</a:t>
                      </a:r>
                    </a:p>
                  </a:txBody>
                  <a:tcPr marL="0" marR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69633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 dirty="0" smtClean="0">
                          <a:latin typeface="Times New Roman"/>
                        </a:rPr>
                        <a:t>НАЦИОНАЛЬНАЯ БЕЗОПАСНОСТЬ И ПРАВООХРАНИТЕЛЬНАЯ ДЕЯТЕЛЬНОСТЬ</a:t>
                      </a:r>
                      <a:endParaRPr lang="ru-RU" sz="1200" b="1" i="0" u="none" strike="noStrike" dirty="0"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11487,3</a:t>
                      </a:r>
                      <a:endParaRPr lang="ru-RU" sz="12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12256,0</a:t>
                      </a:r>
                      <a:endParaRPr lang="ru-RU" sz="12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12545,8</a:t>
                      </a:r>
                      <a:endParaRPr lang="ru-RU" sz="12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31047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 smtClean="0">
                          <a:latin typeface="Times New Roman"/>
                        </a:rPr>
                        <a:t>Защита населения и территории от чрезвычайных ситуаций природного и техногенного характера, гражданская оборона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10620,1</a:t>
                      </a:r>
                      <a:endParaRPr lang="ru-RU" sz="12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11386,0</a:t>
                      </a:r>
                      <a:endParaRPr lang="ru-RU" sz="12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11675,8</a:t>
                      </a:r>
                      <a:endParaRPr lang="ru-RU" sz="12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82672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 smtClean="0">
                          <a:latin typeface="Times New Roman"/>
                        </a:rPr>
                        <a:t>Другие вопросы в области национальной безопасности и правоохранительной деятельности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867,2</a:t>
                      </a:r>
                      <a:endParaRPr lang="ru-RU" sz="12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870,0</a:t>
                      </a:r>
                      <a:endParaRPr lang="ru-RU" sz="12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870,0</a:t>
                      </a:r>
                      <a:endParaRPr lang="ru-RU" sz="12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58516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 dirty="0" smtClean="0">
                          <a:latin typeface="Times New Roman"/>
                        </a:rPr>
                        <a:t>НАЦИОНАЛЬНАЯ ЭКОНОМИКА</a:t>
                      </a:r>
                      <a:endParaRPr lang="ru-RU" sz="1200" b="1" i="0" u="none" strike="noStrike" dirty="0"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191697,4</a:t>
                      </a:r>
                      <a:endParaRPr lang="ru-RU" sz="12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123960,0</a:t>
                      </a:r>
                      <a:endParaRPr lang="ru-RU" sz="12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118488,9</a:t>
                      </a:r>
                      <a:endParaRPr lang="ru-RU" sz="12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80391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 smtClean="0">
                          <a:latin typeface="Times New Roman"/>
                        </a:rPr>
                        <a:t>Транспорт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50853,7</a:t>
                      </a:r>
                      <a:endParaRPr lang="ru-RU" sz="12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53549,7</a:t>
                      </a:r>
                      <a:endParaRPr lang="ru-RU" sz="12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54106,0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31555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 smtClean="0">
                          <a:latin typeface="Times New Roman"/>
                        </a:rPr>
                        <a:t>Дорожное хозяйство (дорожные фонды)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135894,7</a:t>
                      </a:r>
                      <a:endParaRPr lang="ru-RU" sz="12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65461,3</a:t>
                      </a:r>
                      <a:endParaRPr lang="ru-RU" sz="12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60433,9</a:t>
                      </a:r>
                      <a:endParaRPr lang="ru-RU" sz="12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 smtClean="0">
                          <a:latin typeface="Times New Roman"/>
                        </a:rPr>
                        <a:t>Другие вопросы в области национальной экономики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4949,0</a:t>
                      </a:r>
                      <a:endParaRPr lang="ru-RU" sz="12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4949,0</a:t>
                      </a:r>
                      <a:endParaRPr lang="ru-RU" sz="12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3949,0</a:t>
                      </a:r>
                      <a:endParaRPr lang="ru-RU" sz="12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 dirty="0" smtClean="0">
                          <a:latin typeface="Times New Roman"/>
                        </a:rPr>
                        <a:t>ЖИЛИЩНО-КОММУНАЛЬНОЕ ХОЗЯЙСТВО</a:t>
                      </a:r>
                      <a:endParaRPr lang="ru-RU" sz="1200" b="1" i="0" u="none" strike="noStrike" dirty="0"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534836,0</a:t>
                      </a:r>
                      <a:endParaRPr lang="ru-RU" sz="12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394374,6</a:t>
                      </a:r>
                      <a:endParaRPr lang="ru-RU" sz="12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396739,6</a:t>
                      </a:r>
                      <a:endParaRPr lang="ru-RU" sz="12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 smtClean="0">
                          <a:latin typeface="Times New Roman"/>
                        </a:rPr>
                        <a:t>Коммунальное хозяйство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106624,7</a:t>
                      </a:r>
                      <a:endParaRPr lang="ru-RU" sz="12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38574,1</a:t>
                      </a:r>
                      <a:endParaRPr lang="ru-RU" sz="12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38601,3</a:t>
                      </a:r>
                      <a:endParaRPr lang="ru-RU" sz="12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 smtClean="0">
                          <a:latin typeface="Times New Roman"/>
                        </a:rPr>
                        <a:t>Благоустройство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231261,5</a:t>
                      </a:r>
                      <a:endParaRPr lang="ru-RU" sz="12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235835,9</a:t>
                      </a:r>
                      <a:endParaRPr lang="ru-RU" sz="12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239822,0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 smtClean="0">
                          <a:latin typeface="Times New Roman"/>
                        </a:rPr>
                        <a:t>Другие вопросы в области жилищно-коммунального хозяйства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196949,8</a:t>
                      </a:r>
                      <a:endParaRPr lang="ru-RU" sz="12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119964,6</a:t>
                      </a:r>
                      <a:endParaRPr lang="ru-RU" sz="12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118316,3</a:t>
                      </a:r>
                      <a:endParaRPr lang="ru-RU" sz="12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4647" name="Rectangle 147"/>
          <p:cNvSpPr>
            <a:spLocks noChangeArrowheads="1"/>
          </p:cNvSpPr>
          <p:nvPr/>
        </p:nvSpPr>
        <p:spPr bwMode="auto">
          <a:xfrm>
            <a:off x="4140200" y="6308725"/>
            <a:ext cx="4464050" cy="57150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4648" name="Rectangle 148"/>
          <p:cNvSpPr>
            <a:spLocks noChangeArrowheads="1"/>
          </p:cNvSpPr>
          <p:nvPr/>
        </p:nvSpPr>
        <p:spPr bwMode="auto">
          <a:xfrm>
            <a:off x="395288" y="6381750"/>
            <a:ext cx="8208962" cy="36513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24650" name="Picture 152" descr="герб город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643938" y="6286500"/>
            <a:ext cx="3635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651" name="TextBox 5"/>
          <p:cNvSpPr txBox="1">
            <a:spLocks noChangeArrowheads="1"/>
          </p:cNvSpPr>
          <p:nvPr/>
        </p:nvSpPr>
        <p:spPr bwMode="auto">
          <a:xfrm>
            <a:off x="8101013" y="908050"/>
            <a:ext cx="928687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100" b="1">
                <a:latin typeface="Times New Roman" pitchFamily="18" charset="0"/>
                <a:cs typeface="Times New Roman" pitchFamily="18" charset="0"/>
              </a:rPr>
              <a:t>тыс. руб.</a:t>
            </a:r>
            <a:endParaRPr lang="ru-RU" sz="1100">
              <a:latin typeface="Franklin Gothic Book"/>
            </a:endParaRPr>
          </a:p>
        </p:txBody>
      </p:sp>
      <p:sp>
        <p:nvSpPr>
          <p:cNvPr id="10" name="Text Box 151"/>
          <p:cNvSpPr txBox="1">
            <a:spLocks noChangeArrowheads="1"/>
          </p:cNvSpPr>
          <p:nvPr/>
        </p:nvSpPr>
        <p:spPr bwMode="auto">
          <a:xfrm>
            <a:off x="4932040" y="6367463"/>
            <a:ext cx="352774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200" b="1" i="1" dirty="0">
                <a:latin typeface="Times Roman" pitchFamily="18" charset="0"/>
              </a:rPr>
              <a:t>Администрация </a:t>
            </a:r>
            <a:r>
              <a:rPr lang="ru-RU" sz="1200" b="1" i="1" dirty="0" smtClean="0">
                <a:latin typeface="Times Roman" pitchFamily="18" charset="0"/>
              </a:rPr>
              <a:t>муниципального образования </a:t>
            </a:r>
            <a:r>
              <a:rPr lang="ru-RU" sz="1200" b="1" i="1" dirty="0">
                <a:latin typeface="Times Roman" pitchFamily="18" charset="0"/>
              </a:rPr>
              <a:t>"Городской округ "Город Нарьян-Мар"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214290"/>
            <a:ext cx="8458200" cy="1222375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1900" b="1" dirty="0" smtClean="0">
                <a:latin typeface="Times New Roman" pitchFamily="18" charset="0"/>
                <a:cs typeface="Times New Roman" pitchFamily="18" charset="0"/>
              </a:rPr>
              <a:t>Бюджет МО "Городской округ "Город Нарьян-Мар"</a:t>
            </a:r>
            <a:endParaRPr lang="ru-RU" sz="19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8313" y="549275"/>
            <a:ext cx="8286750" cy="500063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ru-RU" sz="1600" b="1" u="sng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Сведения о расходах бюджета на 2020 год и плановый период 2021-2022  по разделам и подразделам классификации расходов</a:t>
            </a:r>
          </a:p>
        </p:txBody>
      </p:sp>
      <p:graphicFrame>
        <p:nvGraphicFramePr>
          <p:cNvPr id="20" name="Таблица 19"/>
          <p:cNvGraphicFramePr>
            <a:graphicFrameLocks noGrp="1"/>
          </p:cNvGraphicFramePr>
          <p:nvPr/>
        </p:nvGraphicFramePr>
        <p:xfrm>
          <a:off x="107950" y="1196975"/>
          <a:ext cx="8928993" cy="3940089"/>
        </p:xfrm>
        <a:graphic>
          <a:graphicData uri="http://schemas.openxmlformats.org/drawingml/2006/table">
            <a:tbl>
              <a:tblPr/>
              <a:tblGrid>
                <a:gridCol w="5909708"/>
                <a:gridCol w="1127549"/>
                <a:gridCol w="958231"/>
                <a:gridCol w="933505"/>
              </a:tblGrid>
              <a:tr h="746115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ПОКАЗАТЕЛЬ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Бюджет</a:t>
                      </a: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2020г.</a:t>
                      </a: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план</a:t>
                      </a:r>
                    </a:p>
                  </a:txBody>
                  <a:tcPr marL="0" marR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Бюджет</a:t>
                      </a: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2021г.</a:t>
                      </a: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план</a:t>
                      </a:r>
                    </a:p>
                  </a:txBody>
                  <a:tcPr marL="0" marR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Бюджет</a:t>
                      </a: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2022г.</a:t>
                      </a: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план</a:t>
                      </a:r>
                    </a:p>
                  </a:txBody>
                  <a:tcPr marL="0" marR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69633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 dirty="0" smtClean="0">
                          <a:latin typeface="Times New Roman"/>
                        </a:rPr>
                        <a:t>ОБРАЗОВАНИЕ</a:t>
                      </a:r>
                      <a:endParaRPr lang="ru-RU" sz="1200" b="1" i="0" u="none" strike="noStrike" dirty="0"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4746,8</a:t>
                      </a:r>
                      <a:endParaRPr lang="ru-RU" sz="12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4398,6</a:t>
                      </a:r>
                      <a:endParaRPr lang="ru-RU" sz="12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4420,3</a:t>
                      </a:r>
                      <a:endParaRPr lang="ru-RU" sz="12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31047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 smtClean="0">
                          <a:latin typeface="Times New Roman"/>
                        </a:rPr>
                        <a:t>Молодежная политика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1965,6</a:t>
                      </a:r>
                      <a:endParaRPr lang="ru-RU" sz="12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1689,1</a:t>
                      </a:r>
                      <a:endParaRPr lang="ru-RU" sz="12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1639,1</a:t>
                      </a:r>
                      <a:endParaRPr lang="ru-RU" sz="12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82672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 smtClean="0">
                          <a:latin typeface="Times New Roman"/>
                        </a:rPr>
                        <a:t>Другие вопросы в области образования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2781,2</a:t>
                      </a:r>
                      <a:endParaRPr lang="ru-RU" sz="12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2709,5</a:t>
                      </a:r>
                      <a:endParaRPr lang="ru-RU" sz="12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2781,2</a:t>
                      </a:r>
                      <a:endParaRPr lang="ru-RU" sz="12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58516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 dirty="0" smtClean="0">
                          <a:latin typeface="Times New Roman"/>
                        </a:rPr>
                        <a:t>СОЦИАЛЬНАЯ ПОЛИТИКА</a:t>
                      </a:r>
                      <a:endParaRPr lang="ru-RU" sz="1200" b="1" i="0" u="none" strike="noStrike" dirty="0"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59800,7</a:t>
                      </a:r>
                      <a:endParaRPr lang="ru-RU" sz="12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47732,3</a:t>
                      </a:r>
                      <a:endParaRPr lang="ru-RU" sz="12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47717,4</a:t>
                      </a:r>
                      <a:endParaRPr lang="ru-RU" sz="12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80391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 smtClean="0">
                          <a:latin typeface="Times New Roman"/>
                        </a:rPr>
                        <a:t>Пенсионное обеспечение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34670,7</a:t>
                      </a:r>
                      <a:endParaRPr lang="ru-RU" sz="12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31042,6</a:t>
                      </a:r>
                      <a:endParaRPr lang="ru-RU" sz="12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31042,6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31555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 smtClean="0">
                          <a:latin typeface="Times New Roman"/>
                        </a:rPr>
                        <a:t>Социальное обеспечение населения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6110,8</a:t>
                      </a:r>
                      <a:endParaRPr lang="ru-RU" sz="12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6584,7</a:t>
                      </a:r>
                      <a:endParaRPr lang="ru-RU" sz="12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6786,7</a:t>
                      </a:r>
                      <a:endParaRPr lang="ru-RU" sz="12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 smtClean="0">
                          <a:latin typeface="Times New Roman"/>
                        </a:rPr>
                        <a:t>Охрана семьи и детства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18926,4</a:t>
                      </a:r>
                      <a:endParaRPr lang="ru-RU" sz="12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10043,1</a:t>
                      </a:r>
                      <a:endParaRPr lang="ru-RU" sz="12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9857,1</a:t>
                      </a:r>
                      <a:endParaRPr lang="ru-RU" sz="12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 smtClean="0">
                          <a:latin typeface="Times New Roman"/>
                        </a:rPr>
                        <a:t>Другие вопросы в области социальной политики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92,8</a:t>
                      </a:r>
                      <a:endParaRPr lang="ru-RU" sz="12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61,9</a:t>
                      </a:r>
                      <a:endParaRPr lang="ru-RU" sz="12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31,0</a:t>
                      </a:r>
                      <a:endParaRPr lang="ru-RU" sz="12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 dirty="0" smtClean="0">
                          <a:latin typeface="Times New Roman"/>
                        </a:rPr>
                        <a:t>СРЕДСТВА МАССОВОЙ ИНФОРМАЦИИ</a:t>
                      </a:r>
                      <a:endParaRPr lang="ru-RU" sz="1200" b="1" i="0" u="none" strike="noStrike" dirty="0"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624,6</a:t>
                      </a:r>
                      <a:endParaRPr lang="ru-RU" sz="12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594,6</a:t>
                      </a:r>
                      <a:endParaRPr lang="ru-RU" sz="12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594,6</a:t>
                      </a:r>
                      <a:endParaRPr lang="ru-RU" sz="12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 dirty="0" smtClean="0">
                          <a:latin typeface="Times New Roman"/>
                        </a:rPr>
                        <a:t>ОБСЛУЖИВАНИЕ ГОСУДАРСТВЕННОГО И МУНИЦИПАЛЬНОГО ДОЛГА</a:t>
                      </a:r>
                      <a:endParaRPr lang="ru-RU" sz="1200" b="1" i="0" u="none" strike="noStrike" dirty="0"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5448,0</a:t>
                      </a:r>
                      <a:endParaRPr lang="ru-RU" sz="12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5902,0</a:t>
                      </a:r>
                      <a:endParaRPr lang="ru-RU" sz="12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5902,0</a:t>
                      </a:r>
                      <a:endParaRPr lang="ru-RU" sz="12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 dirty="0" smtClean="0">
                          <a:latin typeface="Times New Roman"/>
                        </a:rPr>
                        <a:t>Условно утвержденные расходы</a:t>
                      </a:r>
                      <a:endParaRPr lang="ru-RU" sz="1200" b="1" i="0" u="none" strike="noStrike" dirty="0"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2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17660,4</a:t>
                      </a:r>
                      <a:endParaRPr lang="ru-RU" sz="12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35866,7</a:t>
                      </a:r>
                      <a:endParaRPr lang="ru-RU" sz="12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5666" name="Rectangle 147"/>
          <p:cNvSpPr>
            <a:spLocks noChangeArrowheads="1"/>
          </p:cNvSpPr>
          <p:nvPr/>
        </p:nvSpPr>
        <p:spPr bwMode="auto">
          <a:xfrm>
            <a:off x="4140200" y="6308725"/>
            <a:ext cx="4464050" cy="57150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5667" name="Rectangle 148"/>
          <p:cNvSpPr>
            <a:spLocks noChangeArrowheads="1"/>
          </p:cNvSpPr>
          <p:nvPr/>
        </p:nvSpPr>
        <p:spPr bwMode="auto">
          <a:xfrm>
            <a:off x="395288" y="6381750"/>
            <a:ext cx="8208962" cy="36513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25669" name="Picture 152" descr="герб город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643938" y="6286500"/>
            <a:ext cx="3635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70" name="TextBox 5"/>
          <p:cNvSpPr txBox="1">
            <a:spLocks noChangeArrowheads="1"/>
          </p:cNvSpPr>
          <p:nvPr/>
        </p:nvSpPr>
        <p:spPr bwMode="auto">
          <a:xfrm>
            <a:off x="8101013" y="908050"/>
            <a:ext cx="928687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100" b="1">
                <a:latin typeface="Times New Roman" pitchFamily="18" charset="0"/>
                <a:cs typeface="Times New Roman" pitchFamily="18" charset="0"/>
              </a:rPr>
              <a:t>тыс. </a:t>
            </a:r>
            <a:r>
              <a:rPr lang="ru-RU" sz="1200" b="1">
                <a:latin typeface="Times New Roman" pitchFamily="18" charset="0"/>
                <a:cs typeface="Times New Roman" pitchFamily="18" charset="0"/>
              </a:rPr>
              <a:t>руб.</a:t>
            </a:r>
            <a:endParaRPr lang="ru-RU" sz="1200">
              <a:latin typeface="Franklin Gothic Book"/>
            </a:endParaRPr>
          </a:p>
        </p:txBody>
      </p:sp>
      <p:sp>
        <p:nvSpPr>
          <p:cNvPr id="10" name="Text Box 151"/>
          <p:cNvSpPr txBox="1">
            <a:spLocks noChangeArrowheads="1"/>
          </p:cNvSpPr>
          <p:nvPr/>
        </p:nvSpPr>
        <p:spPr bwMode="auto">
          <a:xfrm>
            <a:off x="4932040" y="6367463"/>
            <a:ext cx="352774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200" b="1" i="1" dirty="0">
                <a:latin typeface="Times Roman" pitchFamily="18" charset="0"/>
              </a:rPr>
              <a:t>Администрация </a:t>
            </a:r>
            <a:r>
              <a:rPr lang="ru-RU" sz="1200" b="1" i="1" dirty="0" smtClean="0">
                <a:latin typeface="Times Roman" pitchFamily="18" charset="0"/>
              </a:rPr>
              <a:t>муниципального образования </a:t>
            </a:r>
            <a:r>
              <a:rPr lang="ru-RU" sz="1200" b="1" i="1" dirty="0">
                <a:latin typeface="Times Roman" pitchFamily="18" charset="0"/>
              </a:rPr>
              <a:t>"Городской округ "Город Нарьян-Мар"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214290"/>
            <a:ext cx="8458200" cy="1222375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Бюджет МО "Городской округ "Город Нарьян-Мар"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914" name="Заголовок 1"/>
          <p:cNvSpPr txBox="1">
            <a:spLocks/>
          </p:cNvSpPr>
          <p:nvPr/>
        </p:nvSpPr>
        <p:spPr bwMode="auto">
          <a:xfrm>
            <a:off x="285720" y="785794"/>
            <a:ext cx="8643937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1600" b="1" u="sng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ФУНКЦИОНАЛЬНАЯ СТРУКТУРА </a:t>
            </a:r>
            <a:r>
              <a:rPr lang="ru-RU" sz="1600" b="1" u="sng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БЮДЖЕТА 2020 год</a:t>
            </a:r>
            <a:endParaRPr lang="ru-RU" sz="1600" b="1" u="sng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915" name="TextBox 15"/>
          <p:cNvSpPr txBox="1">
            <a:spLocks noChangeArrowheads="1"/>
          </p:cNvSpPr>
          <p:nvPr/>
        </p:nvSpPr>
        <p:spPr bwMode="auto">
          <a:xfrm>
            <a:off x="428625" y="1557338"/>
            <a:ext cx="8286750" cy="354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170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8916" name="Object 20"/>
          <p:cNvGraphicFramePr>
            <a:graphicFrameLocks noChangeAspect="1"/>
          </p:cNvGraphicFramePr>
          <p:nvPr/>
        </p:nvGraphicFramePr>
        <p:xfrm>
          <a:off x="539750" y="1357313"/>
          <a:ext cx="7885113" cy="3803650"/>
        </p:xfrm>
        <a:graphic>
          <a:graphicData uri="http://schemas.openxmlformats.org/presentationml/2006/ole">
            <p:oleObj spid="_x0000_s38916" name="Worksheet" r:id="rId3" imgW="8220117" imgH="4771948" progId="Excel.Sheet.8">
              <p:embed/>
            </p:oleObj>
          </a:graphicData>
        </a:graphic>
      </p:graphicFrame>
      <p:sp>
        <p:nvSpPr>
          <p:cNvPr id="6" name="Rectangle 147"/>
          <p:cNvSpPr>
            <a:spLocks noChangeArrowheads="1"/>
          </p:cNvSpPr>
          <p:nvPr/>
        </p:nvSpPr>
        <p:spPr bwMode="auto">
          <a:xfrm>
            <a:off x="4140200" y="6308725"/>
            <a:ext cx="4464050" cy="57150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" name="Rectangle 148"/>
          <p:cNvSpPr>
            <a:spLocks noChangeArrowheads="1"/>
          </p:cNvSpPr>
          <p:nvPr/>
        </p:nvSpPr>
        <p:spPr bwMode="auto">
          <a:xfrm>
            <a:off x="395288" y="6381750"/>
            <a:ext cx="8208962" cy="36513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9" name="Picture 152" descr="герб города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643938" y="6286500"/>
            <a:ext cx="3635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 Box 151"/>
          <p:cNvSpPr txBox="1">
            <a:spLocks noChangeArrowheads="1"/>
          </p:cNvSpPr>
          <p:nvPr/>
        </p:nvSpPr>
        <p:spPr bwMode="auto">
          <a:xfrm>
            <a:off x="4932040" y="6367463"/>
            <a:ext cx="352774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200" b="1" i="1" dirty="0">
                <a:latin typeface="Times Roman" pitchFamily="18" charset="0"/>
              </a:rPr>
              <a:t>Администрация </a:t>
            </a:r>
            <a:r>
              <a:rPr lang="ru-RU" sz="1200" b="1" i="1" dirty="0" smtClean="0">
                <a:latin typeface="Times Roman" pitchFamily="18" charset="0"/>
              </a:rPr>
              <a:t>муниципального образования </a:t>
            </a:r>
            <a:r>
              <a:rPr lang="ru-RU" sz="1200" b="1" i="1" dirty="0">
                <a:latin typeface="Times Roman" pitchFamily="18" charset="0"/>
              </a:rPr>
              <a:t>"Городской округ "Город Нарьян-Мар"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214290"/>
            <a:ext cx="8458200" cy="1222375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1900" b="1" dirty="0" smtClean="0">
                <a:latin typeface="Times New Roman" pitchFamily="18" charset="0"/>
                <a:cs typeface="Times New Roman" pitchFamily="18" charset="0"/>
              </a:rPr>
              <a:t>Бюджет МО "Городской округ "Город Нарьян-Мар"</a:t>
            </a:r>
            <a:endParaRPr lang="ru-RU" sz="19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214313" y="928688"/>
            <a:ext cx="8643937" cy="431800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ru-RU" sz="1600" b="1" u="sng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Сведения </a:t>
            </a:r>
            <a:r>
              <a:rPr lang="ru-RU" sz="1600" b="1" u="sng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 </a:t>
            </a:r>
            <a:r>
              <a:rPr lang="ru-RU" sz="1600" b="1" u="sng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объемах муниципального долга</a:t>
            </a:r>
          </a:p>
        </p:txBody>
      </p:sp>
      <p:graphicFrame>
        <p:nvGraphicFramePr>
          <p:cNvPr id="5" name="Group 71"/>
          <p:cNvGraphicFramePr>
            <a:graphicFrameLocks noGrp="1"/>
          </p:cNvGraphicFramePr>
          <p:nvPr/>
        </p:nvGraphicFramePr>
        <p:xfrm>
          <a:off x="179512" y="1412776"/>
          <a:ext cx="8856984" cy="2949120"/>
        </p:xfrm>
        <a:graphic>
          <a:graphicData uri="http://schemas.openxmlformats.org/drawingml/2006/table">
            <a:tbl>
              <a:tblPr/>
              <a:tblGrid>
                <a:gridCol w="2160240"/>
                <a:gridCol w="864096"/>
                <a:gridCol w="1080120"/>
                <a:gridCol w="936104"/>
                <a:gridCol w="891497"/>
                <a:gridCol w="1052719"/>
                <a:gridCol w="936104"/>
                <a:gridCol w="936104"/>
              </a:tblGrid>
              <a:tr h="629249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ПОКАЗАТЕЛЬ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Долг на 01.01.2020</a:t>
                      </a:r>
                    </a:p>
                  </a:txBody>
                  <a:tcPr marL="0" marR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Привлечение в 2020г. план</a:t>
                      </a:r>
                    </a:p>
                  </a:txBody>
                  <a:tcPr marL="0" marR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Погашение в 2020г. план </a:t>
                      </a:r>
                    </a:p>
                  </a:txBody>
                  <a:tcPr marL="0" marR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Долг 01.01.2021</a:t>
                      </a:r>
                    </a:p>
                  </a:txBody>
                  <a:tcPr marL="0" marR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Расходы на обслуживание долга</a:t>
                      </a:r>
                    </a:p>
                  </a:txBody>
                  <a:tcPr marL="0" marR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Долг на 01.01.2022</a:t>
                      </a:r>
                    </a:p>
                  </a:txBody>
                  <a:tcPr marL="0" marR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Долг на 01.01.2023</a:t>
                      </a:r>
                    </a:p>
                  </a:txBody>
                  <a:tcPr marL="0" marR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14198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Кредиты кредитных организаций</a:t>
                      </a:r>
                    </a:p>
                  </a:txBody>
                  <a:tcPr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60,0</a:t>
                      </a:r>
                    </a:p>
                  </a:txBody>
                  <a:tcPr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65,0</a:t>
                      </a:r>
                    </a:p>
                  </a:txBody>
                  <a:tcPr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60,0</a:t>
                      </a:r>
                    </a:p>
                  </a:txBody>
                  <a:tcPr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65,0</a:t>
                      </a:r>
                    </a:p>
                  </a:txBody>
                  <a:tcPr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5,4</a:t>
                      </a:r>
                    </a:p>
                  </a:txBody>
                  <a:tcPr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65,0</a:t>
                      </a:r>
                    </a:p>
                  </a:txBody>
                  <a:tcPr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65,0</a:t>
                      </a:r>
                    </a:p>
                  </a:txBody>
                  <a:tcPr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49120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Бюджетные кредиты от других бюджетов бюджетной системы РФ</a:t>
                      </a:r>
                    </a:p>
                  </a:txBody>
                  <a:tcPr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57,0</a:t>
                      </a:r>
                    </a:p>
                  </a:txBody>
                  <a:tcPr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57,0</a:t>
                      </a:r>
                    </a:p>
                  </a:txBody>
                  <a:tcPr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</a:p>
                  </a:txBody>
                  <a:tcPr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0,014</a:t>
                      </a:r>
                    </a:p>
                  </a:txBody>
                  <a:tcPr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49120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Муниципальные ценные бумаги</a:t>
                      </a:r>
                    </a:p>
                  </a:txBody>
                  <a:tcPr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49120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Муниципальные гарантии</a:t>
                      </a:r>
                    </a:p>
                  </a:txBody>
                  <a:tcPr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2554" name="TextBox 5"/>
          <p:cNvSpPr txBox="1">
            <a:spLocks noChangeArrowheads="1"/>
          </p:cNvSpPr>
          <p:nvPr/>
        </p:nvSpPr>
        <p:spPr bwMode="auto">
          <a:xfrm>
            <a:off x="7956376" y="1124744"/>
            <a:ext cx="928688" cy="306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млн. руб.</a:t>
            </a:r>
            <a:endParaRPr lang="ru-RU" dirty="0">
              <a:latin typeface="Franklin Gothic Book"/>
            </a:endParaRPr>
          </a:p>
        </p:txBody>
      </p:sp>
      <p:sp>
        <p:nvSpPr>
          <p:cNvPr id="22555" name="Rectangle 147"/>
          <p:cNvSpPr>
            <a:spLocks noChangeArrowheads="1"/>
          </p:cNvSpPr>
          <p:nvPr/>
        </p:nvSpPr>
        <p:spPr bwMode="auto">
          <a:xfrm>
            <a:off x="4140200" y="6308725"/>
            <a:ext cx="4464050" cy="57150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2556" name="Rectangle 148"/>
          <p:cNvSpPr>
            <a:spLocks noChangeArrowheads="1"/>
          </p:cNvSpPr>
          <p:nvPr/>
        </p:nvSpPr>
        <p:spPr bwMode="auto">
          <a:xfrm>
            <a:off x="395288" y="6381750"/>
            <a:ext cx="8208962" cy="36513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22558" name="Picture 152" descr="герб город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643938" y="6286500"/>
            <a:ext cx="3635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 Box 151"/>
          <p:cNvSpPr txBox="1">
            <a:spLocks noChangeArrowheads="1"/>
          </p:cNvSpPr>
          <p:nvPr/>
        </p:nvSpPr>
        <p:spPr bwMode="auto">
          <a:xfrm>
            <a:off x="4932040" y="6367463"/>
            <a:ext cx="352774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200" b="1" i="1" dirty="0">
                <a:latin typeface="Times Roman" pitchFamily="18" charset="0"/>
              </a:rPr>
              <a:t>Администрация </a:t>
            </a:r>
            <a:r>
              <a:rPr lang="ru-RU" sz="1200" b="1" i="1" dirty="0" smtClean="0">
                <a:latin typeface="Times Roman" pitchFamily="18" charset="0"/>
              </a:rPr>
              <a:t>муниципального образования </a:t>
            </a:r>
            <a:r>
              <a:rPr lang="ru-RU" sz="1200" b="1" i="1" dirty="0">
                <a:latin typeface="Times Roman" pitchFamily="18" charset="0"/>
              </a:rPr>
              <a:t>"Городской округ "Город Нарьян-Мар"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214290"/>
            <a:ext cx="8458200" cy="1222375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Бюджет МО "Городской округ "Город Нарьян-Мар"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938" name="Заголовок 1"/>
          <p:cNvSpPr txBox="1">
            <a:spLocks/>
          </p:cNvSpPr>
          <p:nvPr/>
        </p:nvSpPr>
        <p:spPr bwMode="auto">
          <a:xfrm>
            <a:off x="214313" y="785813"/>
            <a:ext cx="8643937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1700" b="1" u="sng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ПРОГРАММНЫЙ БЮДЖЕТ</a:t>
            </a:r>
          </a:p>
        </p:txBody>
      </p:sp>
      <p:sp>
        <p:nvSpPr>
          <p:cNvPr id="39939" name="TextBox 15"/>
          <p:cNvSpPr txBox="1">
            <a:spLocks noChangeArrowheads="1"/>
          </p:cNvSpPr>
          <p:nvPr/>
        </p:nvSpPr>
        <p:spPr bwMode="auto">
          <a:xfrm>
            <a:off x="428625" y="1557338"/>
            <a:ext cx="8286750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 i="1" u="sng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Программный бюджет </a:t>
            </a:r>
            <a:r>
              <a:rPr lang="ru-RU" sz="20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– это бюджет, в котором видны цели и задачи, которые предстоит решить за счет бюджетного финансирования в текущем году и в плановом периоде. </a:t>
            </a:r>
          </a:p>
          <a:p>
            <a:endParaRPr lang="ru-RU" sz="2000" i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i="1" u="sng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Муниципальная  программа </a:t>
            </a:r>
            <a:r>
              <a:rPr lang="ru-RU" sz="20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– система мероприятий и инструментов, обеспечивающих достижение приоритетов и целей бюджетной политики</a:t>
            </a:r>
          </a:p>
          <a:p>
            <a:endParaRPr lang="ru-RU" sz="2000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147"/>
          <p:cNvSpPr>
            <a:spLocks noChangeArrowheads="1"/>
          </p:cNvSpPr>
          <p:nvPr/>
        </p:nvSpPr>
        <p:spPr bwMode="auto">
          <a:xfrm>
            <a:off x="4140200" y="6308725"/>
            <a:ext cx="4464050" cy="57150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" name="Rectangle 148"/>
          <p:cNvSpPr>
            <a:spLocks noChangeArrowheads="1"/>
          </p:cNvSpPr>
          <p:nvPr/>
        </p:nvSpPr>
        <p:spPr bwMode="auto">
          <a:xfrm>
            <a:off x="395288" y="6381750"/>
            <a:ext cx="8208962" cy="36513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8" name="Picture 152" descr="герб город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643938" y="6286500"/>
            <a:ext cx="3635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 Box 151"/>
          <p:cNvSpPr txBox="1">
            <a:spLocks noChangeArrowheads="1"/>
          </p:cNvSpPr>
          <p:nvPr/>
        </p:nvSpPr>
        <p:spPr bwMode="auto">
          <a:xfrm>
            <a:off x="4932040" y="6367463"/>
            <a:ext cx="352774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200" b="1" i="1" dirty="0">
                <a:latin typeface="Times Roman" pitchFamily="18" charset="0"/>
              </a:rPr>
              <a:t>Администрация </a:t>
            </a:r>
            <a:r>
              <a:rPr lang="ru-RU" sz="1200" b="1" i="1" dirty="0" smtClean="0">
                <a:latin typeface="Times Roman" pitchFamily="18" charset="0"/>
              </a:rPr>
              <a:t>муниципального образования </a:t>
            </a:r>
            <a:r>
              <a:rPr lang="ru-RU" sz="1200" b="1" i="1" dirty="0">
                <a:latin typeface="Times Roman" pitchFamily="18" charset="0"/>
              </a:rPr>
              <a:t>"Городской округ "Город Нарьян-Мар"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214290"/>
            <a:ext cx="8458200" cy="1222375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Бюджет МО "Городской округ "Город Нарьян-Мар"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962" name="Заголовок 1"/>
          <p:cNvSpPr txBox="1">
            <a:spLocks/>
          </p:cNvSpPr>
          <p:nvPr/>
        </p:nvSpPr>
        <p:spPr bwMode="auto">
          <a:xfrm>
            <a:off x="500063" y="642918"/>
            <a:ext cx="8643937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1700" b="1" u="sng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МУНИЦИПАЛЬНЫЕ </a:t>
            </a:r>
            <a:r>
              <a:rPr lang="ru-RU" sz="1700" b="1" u="sng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ПРОГРАММЫ</a:t>
            </a:r>
            <a:endParaRPr lang="ru-RU" sz="1700" b="1" u="sng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6" name="Group 81"/>
          <p:cNvGraphicFramePr>
            <a:graphicFrameLocks noGrp="1"/>
          </p:cNvGraphicFramePr>
          <p:nvPr/>
        </p:nvGraphicFramePr>
        <p:xfrm>
          <a:off x="214282" y="1000108"/>
          <a:ext cx="8821644" cy="5383572"/>
        </p:xfrm>
        <a:graphic>
          <a:graphicData uri="http://schemas.openxmlformats.org/drawingml/2006/table">
            <a:tbl>
              <a:tblPr/>
              <a:tblGrid>
                <a:gridCol w="547433"/>
                <a:gridCol w="4818397"/>
                <a:gridCol w="992152"/>
                <a:gridCol w="641009"/>
                <a:gridCol w="890284"/>
                <a:gridCol w="932369"/>
              </a:tblGrid>
              <a:tr h="62869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 </a:t>
                      </a: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/</a:t>
                      </a: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Сумма на 2020 год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Доля%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Сумма на 2021 год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Сумма на 2022 год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61982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МП МО"Городской округ "Город Нарьян-Мар" "Повышение эффективности реализации молодежной политики в муниципальном образовании "Городской округ "Город Нарьян-Мар"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1,97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0,2</a:t>
                      </a:r>
                      <a:endParaRPr lang="ru-RU" sz="12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1,69</a:t>
                      </a:r>
                      <a:endParaRPr lang="ru-RU" sz="12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1,64</a:t>
                      </a:r>
                      <a:endParaRPr lang="ru-RU" sz="12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427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МП МО "Городской округ "Город Нарьян-Мар" "Совершенствование и развитие муниципального управления в муниципальном образовании "Городской округ "Город Нарьян-Мар"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349,49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33,9</a:t>
                      </a:r>
                      <a:endParaRPr lang="ru-RU" sz="12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329,62</a:t>
                      </a:r>
                      <a:endParaRPr lang="ru-RU" sz="12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326,68</a:t>
                      </a:r>
                      <a:endParaRPr lang="ru-RU" sz="12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61982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МП МО "Городской округ "Город Нарьян-Мар" "Развитие предпринимательства в муниципальном образовании "Городской округ "Город Нарьян-Мар"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4,47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0,4</a:t>
                      </a:r>
                      <a:endParaRPr lang="ru-RU" sz="12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4,47</a:t>
                      </a:r>
                      <a:endParaRPr lang="ru-RU" sz="12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3,47</a:t>
                      </a:r>
                      <a:endParaRPr lang="ru-RU" sz="12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61982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МП МО "Городской округ "Город Нарьян-Мар" "Развитие институтов гражданского общества в муниципальном образовании "Городской округ "Город Нарьян-Мар"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2,47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0,2</a:t>
                      </a:r>
                      <a:endParaRPr lang="ru-RU" sz="12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2,47</a:t>
                      </a:r>
                      <a:endParaRPr lang="ru-RU" sz="12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2,47</a:t>
                      </a:r>
                      <a:endParaRPr lang="ru-RU" sz="12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61982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МП МО "Городской округ "Город Нарьян-Мар" "Повышение уровня жизнеобеспечения и безопасности жизнедеятельности населения муниципального образования "Городской округ "Город Нарьян-Мар"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495,88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48,2</a:t>
                      </a:r>
                      <a:endParaRPr lang="ru-RU" sz="12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272,40</a:t>
                      </a:r>
                      <a:endParaRPr lang="ru-RU" sz="12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271,65</a:t>
                      </a:r>
                      <a:endParaRPr lang="ru-RU" sz="12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427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МП МО "Городской округ "Город Нарьян-Мар" "Формирование комфортной городской среды в муниципальном образовании "Городской округ "Город Нарьян-Мар"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135,24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13,1</a:t>
                      </a:r>
                      <a:endParaRPr lang="ru-RU" sz="12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144,81</a:t>
                      </a:r>
                      <a:endParaRPr lang="ru-RU" sz="12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145,15</a:t>
                      </a:r>
                      <a:endParaRPr lang="ru-RU" sz="12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61982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МП МО "Городской округ "Город Нарьян-Мар" "Поддержка отдельных категорий граждан муниципального образования "Городской округ "Город Нарьян-Мар"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40,22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3,9</a:t>
                      </a:r>
                      <a:endParaRPr lang="ru-RU" sz="12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37,10</a:t>
                      </a:r>
                      <a:endParaRPr lang="ru-RU" sz="12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37,33</a:t>
                      </a:r>
                      <a:endParaRPr lang="ru-RU" sz="12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7157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 ПРОГРАММНЫЕ РАСХОДЫ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1029,75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792,56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788,39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8244408" y="620688"/>
            <a:ext cx="7945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млн.руб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214290"/>
            <a:ext cx="8458200" cy="1222375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Бюджет МО "Городской округ "Город Нарьян-Мар"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34" y="714356"/>
            <a:ext cx="8286751" cy="500063"/>
          </a:xfrm>
        </p:spPr>
        <p:txBody>
          <a:bodyPr>
            <a:noAutofit/>
          </a:bodyPr>
          <a:lstStyle/>
          <a:p>
            <a:pPr algn="ctr"/>
            <a:r>
              <a:rPr lang="ru-RU" sz="1600" b="1" u="sng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Прогноз социально-экономического развития МО "Городской округ "Город Нарьян-Мар" на 2020 год и плановый период 2021 и 2022 годов:</a:t>
            </a:r>
          </a:p>
        </p:txBody>
      </p:sp>
      <p:graphicFrame>
        <p:nvGraphicFramePr>
          <p:cNvPr id="20" name="Таблица 19"/>
          <p:cNvGraphicFramePr>
            <a:graphicFrameLocks noGrp="1"/>
          </p:cNvGraphicFramePr>
          <p:nvPr/>
        </p:nvGraphicFramePr>
        <p:xfrm>
          <a:off x="539552" y="1397001"/>
          <a:ext cx="8280919" cy="4087827"/>
        </p:xfrm>
        <a:graphic>
          <a:graphicData uri="http://schemas.openxmlformats.org/drawingml/2006/table">
            <a:tbl>
              <a:tblPr/>
              <a:tblGrid>
                <a:gridCol w="2302004"/>
                <a:gridCol w="927856"/>
                <a:gridCol w="927856"/>
                <a:gridCol w="1128233"/>
                <a:gridCol w="961806"/>
                <a:gridCol w="961806"/>
                <a:gridCol w="1071358"/>
              </a:tblGrid>
              <a:tr h="746115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ПОКАЗАТЕЛЬ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Ед. измерения</a:t>
                      </a:r>
                    </a:p>
                  </a:txBody>
                  <a:tcPr marL="0" marR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Отчет</a:t>
                      </a: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2018г.</a:t>
                      </a: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факт</a:t>
                      </a:r>
                    </a:p>
                  </a:txBody>
                  <a:tcPr marL="0" marR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Бюджет</a:t>
                      </a: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2019г.</a:t>
                      </a: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план</a:t>
                      </a:r>
                    </a:p>
                  </a:txBody>
                  <a:tcPr marL="0" marR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Бюджет</a:t>
                      </a: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2020г.</a:t>
                      </a: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план</a:t>
                      </a:r>
                    </a:p>
                  </a:txBody>
                  <a:tcPr marL="0" marR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Бюджет</a:t>
                      </a: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2021г.</a:t>
                      </a: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план</a:t>
                      </a:r>
                    </a:p>
                  </a:txBody>
                  <a:tcPr marL="0" marR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Бюджет</a:t>
                      </a: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2022г.</a:t>
                      </a: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план</a:t>
                      </a:r>
                    </a:p>
                  </a:txBody>
                  <a:tcPr marL="0" marR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69633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latin typeface="Times New Roman"/>
                        </a:rPr>
                        <a:t>Среднегодовая численность постоянного населения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тыс.чел.</a:t>
                      </a:r>
                    </a:p>
                  </a:txBody>
                  <a:tcPr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24,801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24,895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24,986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25,079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25,168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31047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latin typeface="Times New Roman"/>
                        </a:rPr>
                        <a:t>Численность населения трудоспособного возраста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тыс.чел.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14,231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14,638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14,755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14,873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14,991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82672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latin typeface="Times New Roman"/>
                        </a:rPr>
                        <a:t>Индекс потребительских </a:t>
                      </a:r>
                      <a:r>
                        <a:rPr lang="ru-RU" sz="1400" b="0" i="0" u="none" strike="noStrike" dirty="0" smtClean="0">
                          <a:latin typeface="Times New Roman"/>
                        </a:rPr>
                        <a:t>цен</a:t>
                      </a:r>
                      <a:endParaRPr lang="ru-RU" sz="14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101,84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104,3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103,7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104,0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104,0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80391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latin typeface="Times New Roman"/>
                        </a:rPr>
                        <a:t>Общая площадь территории городского округа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га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4512,8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4 512,8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4512,8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4512,8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4512,8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latin typeface="Times New Roman"/>
                        </a:rPr>
                        <a:t>Площадь земельных участков, являющихся объектами налогообложения земельным налогом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кв.км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3,56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2,70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2,70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2,70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2,70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672835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latin typeface="Times New Roman"/>
                        </a:rPr>
                        <a:t>Общая протяженность автомобильных дорог общего пользования местного значения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км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40,5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41,124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41,124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41,124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41,124</a:t>
                      </a:r>
                      <a:r>
                        <a:rPr lang="ru-RU" sz="14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Rectangle 147"/>
          <p:cNvSpPr>
            <a:spLocks noChangeArrowheads="1"/>
          </p:cNvSpPr>
          <p:nvPr/>
        </p:nvSpPr>
        <p:spPr bwMode="auto">
          <a:xfrm>
            <a:off x="4140200" y="6308725"/>
            <a:ext cx="4464050" cy="57150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" name="Rectangle 148"/>
          <p:cNvSpPr>
            <a:spLocks noChangeArrowheads="1"/>
          </p:cNvSpPr>
          <p:nvPr/>
        </p:nvSpPr>
        <p:spPr bwMode="auto">
          <a:xfrm>
            <a:off x="395288" y="6381750"/>
            <a:ext cx="8208962" cy="36513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8" name="Picture 152" descr="герб город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643938" y="6286500"/>
            <a:ext cx="3635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 Box 151"/>
          <p:cNvSpPr txBox="1">
            <a:spLocks noChangeArrowheads="1"/>
          </p:cNvSpPr>
          <p:nvPr/>
        </p:nvSpPr>
        <p:spPr bwMode="auto">
          <a:xfrm>
            <a:off x="4932040" y="6367463"/>
            <a:ext cx="352774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200" b="1" i="1" dirty="0">
                <a:latin typeface="Times Roman" pitchFamily="18" charset="0"/>
              </a:rPr>
              <a:t>Администрация </a:t>
            </a:r>
            <a:r>
              <a:rPr lang="ru-RU" sz="1200" b="1" i="1" dirty="0" smtClean="0">
                <a:latin typeface="Times Roman" pitchFamily="18" charset="0"/>
              </a:rPr>
              <a:t>муниципального образования </a:t>
            </a:r>
            <a:r>
              <a:rPr lang="ru-RU" sz="1200" b="1" i="1" dirty="0">
                <a:latin typeface="Times Roman" pitchFamily="18" charset="0"/>
              </a:rPr>
              <a:t>"Городской округ "Город Нарьян-Мар"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47"/>
          <p:cNvSpPr>
            <a:spLocks noChangeArrowheads="1"/>
          </p:cNvSpPr>
          <p:nvPr/>
        </p:nvSpPr>
        <p:spPr bwMode="auto">
          <a:xfrm>
            <a:off x="4140200" y="6308725"/>
            <a:ext cx="4464050" cy="57150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5603" name="Rectangle 148"/>
          <p:cNvSpPr>
            <a:spLocks noChangeArrowheads="1"/>
          </p:cNvSpPr>
          <p:nvPr/>
        </p:nvSpPr>
        <p:spPr bwMode="auto">
          <a:xfrm>
            <a:off x="395288" y="6381750"/>
            <a:ext cx="8208962" cy="36513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25606" name="Picture 152" descr="герб город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643938" y="6286500"/>
            <a:ext cx="3635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7" name="Text Box 183"/>
          <p:cNvSpPr txBox="1">
            <a:spLocks noChangeArrowheads="1"/>
          </p:cNvSpPr>
          <p:nvPr/>
        </p:nvSpPr>
        <p:spPr bwMode="auto">
          <a:xfrm>
            <a:off x="0" y="285750"/>
            <a:ext cx="8929688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 i="1" dirty="0">
                <a:solidFill>
                  <a:srgbClr val="003399"/>
                </a:solidFill>
              </a:rPr>
              <a:t>МП МО «Городской округ «Город Нарьян-Мар»</a:t>
            </a:r>
          </a:p>
          <a:p>
            <a:pPr algn="ctr"/>
            <a:r>
              <a:rPr lang="ru-RU" b="1" i="1" dirty="0">
                <a:solidFill>
                  <a:srgbClr val="003399"/>
                </a:solidFill>
              </a:rPr>
              <a:t> «Повышение эффективности реализации молодежной политики в </a:t>
            </a:r>
          </a:p>
          <a:p>
            <a:pPr algn="ctr"/>
            <a:r>
              <a:rPr lang="ru-RU" b="1" i="1" dirty="0">
                <a:solidFill>
                  <a:srgbClr val="003399"/>
                </a:solidFill>
              </a:rPr>
              <a:t>МО «Городской округ «Город Нарьян-Мар»</a:t>
            </a:r>
          </a:p>
          <a:p>
            <a:pPr algn="ctr"/>
            <a:endParaRPr lang="ru-RU" b="1" i="1" dirty="0">
              <a:solidFill>
                <a:srgbClr val="003399"/>
              </a:solidFill>
            </a:endParaRPr>
          </a:p>
        </p:txBody>
      </p:sp>
      <p:sp>
        <p:nvSpPr>
          <p:cNvPr id="25608" name="Text Box 184"/>
          <p:cNvSpPr txBox="1">
            <a:spLocks noChangeArrowheads="1"/>
          </p:cNvSpPr>
          <p:nvPr/>
        </p:nvSpPr>
        <p:spPr bwMode="auto">
          <a:xfrm>
            <a:off x="34925" y="6597650"/>
            <a:ext cx="3937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fld id="{6E63C6AF-0A92-4EA7-A4DD-7DEE0DFD74C5}" type="slidenum">
              <a:rPr lang="ru-RU" sz="800" b="1">
                <a:solidFill>
                  <a:srgbClr val="336699"/>
                </a:solidFill>
              </a:rPr>
              <a:pPr>
                <a:spcBef>
                  <a:spcPct val="50000"/>
                </a:spcBef>
              </a:pPr>
              <a:t>20</a:t>
            </a:fld>
            <a:endParaRPr lang="ru-RU" sz="800" b="1">
              <a:solidFill>
                <a:srgbClr val="336699"/>
              </a:solidFill>
            </a:endParaRPr>
          </a:p>
        </p:txBody>
      </p:sp>
      <p:sp>
        <p:nvSpPr>
          <p:cNvPr id="25" name="Скругленный прямоугольник 13"/>
          <p:cNvSpPr/>
          <p:nvPr/>
        </p:nvSpPr>
        <p:spPr>
          <a:xfrm>
            <a:off x="857250" y="2428875"/>
            <a:ext cx="1626518" cy="35205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5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2020 </a:t>
            </a:r>
            <a:r>
              <a:rPr lang="ru-RU" sz="15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год</a:t>
            </a:r>
          </a:p>
        </p:txBody>
      </p:sp>
      <p:sp>
        <p:nvSpPr>
          <p:cNvPr id="26" name="Стрелка вниз 25"/>
          <p:cNvSpPr/>
          <p:nvPr/>
        </p:nvSpPr>
        <p:spPr>
          <a:xfrm>
            <a:off x="1331640" y="2780928"/>
            <a:ext cx="496710" cy="356041"/>
          </a:xfrm>
          <a:prstGeom prst="downArrow">
            <a:avLst/>
          </a:prstGeom>
          <a:solidFill>
            <a:schemeClr val="bg2"/>
          </a:solidFill>
          <a:ln>
            <a:solidFill>
              <a:schemeClr val="accent1"/>
            </a:solidFill>
          </a:ln>
          <a:effectLst>
            <a:outerShdw blurRad="63500" dist="50800" dir="5400000" sx="98000" sy="98000" rotWithShape="0">
              <a:srgbClr val="000000">
                <a:alpha val="20000"/>
              </a:srgbClr>
            </a:outerShdw>
            <a:softEdge rad="1270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5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Скругленный прямоугольник 13"/>
          <p:cNvSpPr/>
          <p:nvPr/>
        </p:nvSpPr>
        <p:spPr>
          <a:xfrm>
            <a:off x="827584" y="3140968"/>
            <a:ext cx="1584176" cy="36004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5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1,97 </a:t>
            </a:r>
            <a:r>
              <a:rPr lang="ru-RU" sz="15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млн.руб.</a:t>
            </a:r>
            <a:endParaRPr lang="ru-RU" sz="15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Скругленный прямоугольник 13"/>
          <p:cNvSpPr/>
          <p:nvPr/>
        </p:nvSpPr>
        <p:spPr>
          <a:xfrm>
            <a:off x="3491880" y="3140968"/>
            <a:ext cx="1728193" cy="36004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5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1,69 </a:t>
            </a:r>
            <a:r>
              <a:rPr lang="ru-RU" sz="15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млн.руб.</a:t>
            </a:r>
            <a:endParaRPr lang="ru-RU" sz="15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Скругленный прямоугольник 13"/>
          <p:cNvSpPr/>
          <p:nvPr/>
        </p:nvSpPr>
        <p:spPr>
          <a:xfrm>
            <a:off x="6156177" y="3140968"/>
            <a:ext cx="1728192" cy="36004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5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1,64 </a:t>
            </a:r>
            <a:r>
              <a:rPr lang="ru-RU" sz="15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млн.руб.</a:t>
            </a:r>
            <a:endParaRPr lang="ru-RU" sz="15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Скругленный прямоугольник 13"/>
          <p:cNvSpPr/>
          <p:nvPr/>
        </p:nvSpPr>
        <p:spPr>
          <a:xfrm>
            <a:off x="3643313" y="2428875"/>
            <a:ext cx="1576759" cy="35205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5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2021 </a:t>
            </a:r>
            <a:r>
              <a:rPr lang="ru-RU" sz="15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год</a:t>
            </a:r>
          </a:p>
        </p:txBody>
      </p:sp>
      <p:sp>
        <p:nvSpPr>
          <p:cNvPr id="37" name="Скругленный прямоугольник 13"/>
          <p:cNvSpPr/>
          <p:nvPr/>
        </p:nvSpPr>
        <p:spPr>
          <a:xfrm>
            <a:off x="6286500" y="2428875"/>
            <a:ext cx="1597868" cy="35205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5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2022год</a:t>
            </a:r>
            <a:endParaRPr lang="ru-RU" sz="15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Rectangle 1"/>
          <p:cNvSpPr>
            <a:spLocks noChangeArrowheads="1"/>
          </p:cNvSpPr>
          <p:nvPr/>
        </p:nvSpPr>
        <p:spPr bwMode="auto">
          <a:xfrm>
            <a:off x="285750" y="1316821"/>
            <a:ext cx="8501063" cy="95410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Целями программы являются - создание условий для успешной социализации и эффективной самореализации молодежи. Воспитание готовности к достойному служению обществу и государству, выполнению обязанностей по защите Родины. Формирование у молодежи мотивации на эффективное социально-психологическое и физическое развитие 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0" name="Таблица 29"/>
          <p:cNvGraphicFramePr>
            <a:graphicFrameLocks noGrp="1"/>
          </p:cNvGraphicFramePr>
          <p:nvPr/>
        </p:nvGraphicFramePr>
        <p:xfrm>
          <a:off x="642938" y="4181475"/>
          <a:ext cx="7858180" cy="1894242"/>
        </p:xfrm>
        <a:graphic>
          <a:graphicData uri="http://schemas.openxmlformats.org/drawingml/2006/table">
            <a:tbl>
              <a:tblPr/>
              <a:tblGrid>
                <a:gridCol w="421105"/>
                <a:gridCol w="4079461"/>
                <a:gridCol w="1092226"/>
                <a:gridCol w="1061916"/>
                <a:gridCol w="1203472"/>
              </a:tblGrid>
              <a:tr h="39005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№ </a:t>
                      </a:r>
                      <a:r>
                        <a:rPr kumimoji="0" lang="ru-RU" sz="12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</a:t>
                      </a:r>
                      <a:r>
                        <a:rPr kumimoji="0" lang="ru-RU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/</a:t>
                      </a:r>
                      <a:r>
                        <a:rPr kumimoji="0" lang="ru-RU" sz="12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</a:t>
                      </a:r>
                      <a:endParaRPr kumimoji="0" lang="ru-RU" sz="1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Основное мероприятие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Сумма на 2020 год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Сумма на 2021 год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Сумма на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2022 год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1605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Формирование системы продвижения инициативной и  талантливой молодежи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1,12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0,89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0,84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476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Военно-патриотическое воспитание молодежи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0,29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0,24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0,24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63221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Формирование здорового образа жизни, профилактика асоциальных проявлений в молодежной среде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0,56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0,56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0,56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5657" name="Text Box 87"/>
          <p:cNvSpPr txBox="1">
            <a:spLocks noChangeArrowheads="1"/>
          </p:cNvSpPr>
          <p:nvPr/>
        </p:nvSpPr>
        <p:spPr bwMode="auto">
          <a:xfrm>
            <a:off x="7951788" y="4005263"/>
            <a:ext cx="977900" cy="1762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tIns="10800" rIns="0" bIns="10800">
            <a:spAutoFit/>
          </a:bodyPr>
          <a:lstStyle/>
          <a:p>
            <a:r>
              <a:rPr lang="ru-RU" sz="1000" b="1" dirty="0"/>
              <a:t>млн. руб.</a:t>
            </a:r>
          </a:p>
        </p:txBody>
      </p:sp>
      <p:sp>
        <p:nvSpPr>
          <p:cNvPr id="20" name="Стрелка вниз 19"/>
          <p:cNvSpPr/>
          <p:nvPr/>
        </p:nvSpPr>
        <p:spPr>
          <a:xfrm>
            <a:off x="6804248" y="2780928"/>
            <a:ext cx="496710" cy="356041"/>
          </a:xfrm>
          <a:prstGeom prst="downArrow">
            <a:avLst/>
          </a:prstGeom>
          <a:solidFill>
            <a:schemeClr val="bg2"/>
          </a:solidFill>
          <a:ln>
            <a:solidFill>
              <a:schemeClr val="accent1"/>
            </a:solidFill>
          </a:ln>
          <a:effectLst>
            <a:outerShdw blurRad="63500" dist="50800" dir="5400000" sx="98000" sy="98000" rotWithShape="0">
              <a:srgbClr val="000000">
                <a:alpha val="20000"/>
              </a:srgbClr>
            </a:outerShdw>
            <a:softEdge rad="1270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5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Стрелка вниз 20"/>
          <p:cNvSpPr/>
          <p:nvPr/>
        </p:nvSpPr>
        <p:spPr>
          <a:xfrm>
            <a:off x="4139952" y="2780928"/>
            <a:ext cx="496710" cy="356041"/>
          </a:xfrm>
          <a:prstGeom prst="downArrow">
            <a:avLst/>
          </a:prstGeom>
          <a:solidFill>
            <a:schemeClr val="bg2"/>
          </a:solidFill>
          <a:ln>
            <a:solidFill>
              <a:schemeClr val="accent1"/>
            </a:solidFill>
          </a:ln>
          <a:effectLst>
            <a:outerShdw blurRad="63500" dist="50800" dir="5400000" sx="98000" sy="98000" rotWithShape="0">
              <a:srgbClr val="000000">
                <a:alpha val="20000"/>
              </a:srgbClr>
            </a:outerShdw>
            <a:softEdge rad="1270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5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 Box 151"/>
          <p:cNvSpPr txBox="1">
            <a:spLocks noChangeArrowheads="1"/>
          </p:cNvSpPr>
          <p:nvPr/>
        </p:nvSpPr>
        <p:spPr bwMode="auto">
          <a:xfrm>
            <a:off x="4932040" y="6367463"/>
            <a:ext cx="352774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200" b="1" i="1" dirty="0">
                <a:latin typeface="Times Roman" pitchFamily="18" charset="0"/>
              </a:rPr>
              <a:t>Администрация </a:t>
            </a:r>
            <a:r>
              <a:rPr lang="ru-RU" sz="1200" b="1" i="1" dirty="0" smtClean="0">
                <a:latin typeface="Times Roman" pitchFamily="18" charset="0"/>
              </a:rPr>
              <a:t>муниципального образования </a:t>
            </a:r>
            <a:r>
              <a:rPr lang="ru-RU" sz="1200" b="1" i="1" dirty="0">
                <a:latin typeface="Times Roman" pitchFamily="18" charset="0"/>
              </a:rPr>
              <a:t>"Городской округ "Город Нарьян-Мар"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47"/>
          <p:cNvSpPr>
            <a:spLocks noChangeArrowheads="1"/>
          </p:cNvSpPr>
          <p:nvPr/>
        </p:nvSpPr>
        <p:spPr bwMode="auto">
          <a:xfrm>
            <a:off x="4140200" y="6308725"/>
            <a:ext cx="4464050" cy="57150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1507" name="Rectangle 148"/>
          <p:cNvSpPr>
            <a:spLocks noChangeArrowheads="1"/>
          </p:cNvSpPr>
          <p:nvPr/>
        </p:nvSpPr>
        <p:spPr bwMode="auto">
          <a:xfrm>
            <a:off x="395288" y="6381750"/>
            <a:ext cx="8208962" cy="36513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21510" name="Picture 152" descr="герб город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643938" y="6286500"/>
            <a:ext cx="3635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11" name="Text Box 183"/>
          <p:cNvSpPr txBox="1">
            <a:spLocks noChangeArrowheads="1"/>
          </p:cNvSpPr>
          <p:nvPr/>
        </p:nvSpPr>
        <p:spPr bwMode="auto">
          <a:xfrm>
            <a:off x="214313" y="142852"/>
            <a:ext cx="8929687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b="1" i="1" dirty="0" smtClean="0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Муниципальная программа муниципального образования "Городской округ "Город Нарьян-Мар" "Совершенствование и развитие муниципального управления в муниципальном образовании "Городской округ "Город Нарьян-Мар"</a:t>
            </a:r>
          </a:p>
        </p:txBody>
      </p:sp>
      <p:sp>
        <p:nvSpPr>
          <p:cNvPr id="21512" name="Text Box 184"/>
          <p:cNvSpPr txBox="1">
            <a:spLocks noChangeArrowheads="1"/>
          </p:cNvSpPr>
          <p:nvPr/>
        </p:nvSpPr>
        <p:spPr bwMode="auto">
          <a:xfrm>
            <a:off x="34925" y="6597650"/>
            <a:ext cx="3937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fld id="{96FAF6D9-6AB4-4ECC-866E-CBA251521D31}" type="slidenum">
              <a:rPr lang="ru-RU" sz="800" b="1">
                <a:solidFill>
                  <a:srgbClr val="336699"/>
                </a:solidFill>
              </a:rPr>
              <a:pPr>
                <a:spcBef>
                  <a:spcPct val="50000"/>
                </a:spcBef>
              </a:pPr>
              <a:t>21</a:t>
            </a:fld>
            <a:endParaRPr lang="ru-RU" sz="800" b="1">
              <a:solidFill>
                <a:srgbClr val="336699"/>
              </a:solidFill>
            </a:endParaRPr>
          </a:p>
        </p:txBody>
      </p:sp>
      <p:sp>
        <p:nvSpPr>
          <p:cNvPr id="25" name="Скругленный прямоугольник 13"/>
          <p:cNvSpPr/>
          <p:nvPr/>
        </p:nvSpPr>
        <p:spPr>
          <a:xfrm>
            <a:off x="993849" y="2204864"/>
            <a:ext cx="1714500" cy="28575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5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2020 </a:t>
            </a:r>
            <a:r>
              <a:rPr lang="ru-RU" sz="15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год</a:t>
            </a:r>
          </a:p>
        </p:txBody>
      </p:sp>
      <p:sp>
        <p:nvSpPr>
          <p:cNvPr id="26" name="Стрелка вниз 25"/>
          <p:cNvSpPr/>
          <p:nvPr/>
        </p:nvSpPr>
        <p:spPr>
          <a:xfrm>
            <a:off x="1565328" y="2562033"/>
            <a:ext cx="285752" cy="214315"/>
          </a:xfrm>
          <a:prstGeom prst="downArrow">
            <a:avLst/>
          </a:prstGeom>
          <a:solidFill>
            <a:schemeClr val="bg2"/>
          </a:solidFill>
          <a:ln>
            <a:solidFill>
              <a:schemeClr val="accent1"/>
            </a:solidFill>
          </a:ln>
          <a:effectLst>
            <a:outerShdw blurRad="63500" dist="50800" dir="5400000" sx="98000" sy="98000" rotWithShape="0">
              <a:srgbClr val="000000">
                <a:alpha val="20000"/>
              </a:srgbClr>
            </a:outerShdw>
            <a:softEdge rad="1270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5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Скругленный прямоугольник 13"/>
          <p:cNvSpPr/>
          <p:nvPr/>
        </p:nvSpPr>
        <p:spPr>
          <a:xfrm>
            <a:off x="899592" y="2780928"/>
            <a:ext cx="1944216" cy="36460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5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349,49 млн.руб</a:t>
            </a:r>
            <a:r>
              <a:rPr lang="ru-RU" sz="15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15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Скругленный прямоугольник 13"/>
          <p:cNvSpPr/>
          <p:nvPr/>
        </p:nvSpPr>
        <p:spPr>
          <a:xfrm>
            <a:off x="3779912" y="2204864"/>
            <a:ext cx="1714500" cy="28575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5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2021 </a:t>
            </a:r>
            <a:r>
              <a:rPr lang="ru-RU" sz="15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год</a:t>
            </a:r>
          </a:p>
        </p:txBody>
      </p:sp>
      <p:sp>
        <p:nvSpPr>
          <p:cNvPr id="37" name="Скругленный прямоугольник 13"/>
          <p:cNvSpPr/>
          <p:nvPr/>
        </p:nvSpPr>
        <p:spPr>
          <a:xfrm>
            <a:off x="6423099" y="2204864"/>
            <a:ext cx="1714500" cy="28575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5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2022год</a:t>
            </a:r>
            <a:endParaRPr lang="ru-RU" sz="15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Rectangle 1"/>
          <p:cNvSpPr>
            <a:spLocks noChangeArrowheads="1"/>
          </p:cNvSpPr>
          <p:nvPr/>
        </p:nvSpPr>
        <p:spPr bwMode="auto">
          <a:xfrm>
            <a:off x="251520" y="1412776"/>
            <a:ext cx="8643937" cy="5232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Целями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программы является -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Совершенствование системы муниципального управления в муниципальном образовании "Городской округ "Город Нарьян-Мар"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0" name="Таблица 29"/>
          <p:cNvGraphicFramePr>
            <a:graphicFrameLocks noGrp="1"/>
          </p:cNvGraphicFramePr>
          <p:nvPr/>
        </p:nvGraphicFramePr>
        <p:xfrm>
          <a:off x="323528" y="3645024"/>
          <a:ext cx="8643998" cy="2569845"/>
        </p:xfrm>
        <a:graphic>
          <a:graphicData uri="http://schemas.openxmlformats.org/drawingml/2006/table">
            <a:tbl>
              <a:tblPr/>
              <a:tblGrid>
                <a:gridCol w="428597"/>
                <a:gridCol w="5643602"/>
                <a:gridCol w="752010"/>
                <a:gridCol w="834070"/>
                <a:gridCol w="985719"/>
              </a:tblGrid>
              <a:tr h="57936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№ </a:t>
                      </a:r>
                      <a:r>
                        <a:rPr kumimoji="0" lang="ru-RU" sz="12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</a:t>
                      </a:r>
                      <a:r>
                        <a:rPr kumimoji="0" lang="ru-RU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/</a:t>
                      </a:r>
                      <a:r>
                        <a:rPr kumimoji="0" lang="ru-RU" sz="12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</a:t>
                      </a:r>
                      <a:endParaRPr kumimoji="0" lang="ru-RU" sz="1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Подпрограмма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Сумма на 2020 год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Сумма на 2021 год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Сумма на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2022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год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869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Подпрограмма 1. "Осуществление деятельности Администрации МО "Городской округ "Город Нарьян-Мар" в рамках собственных и переданных государственных полномочий"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158,55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155,59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156,07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159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Подпрограмма 2. "Обеспечение деятельности Администрации МО "Городской округ "Город Нарьян-Мар"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128,44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115,87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115,43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159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Подпрограмма 3. "Управление муниципальными финансами МО "Городской округ "Город Нарьян-Мар"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33,16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33,63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33,65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3610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5725" indent="0" algn="l" fontAlgn="t">
                        <a:buFontTx/>
                        <a:buNone/>
                      </a:pPr>
                      <a:r>
                        <a:rPr kumimoji="0" lang="ru-RU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Подпрограмма 4. "Управление и распоряжение муниципальным имуществом МО "Городской округ "Город Нарьян-Мар"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29,34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24,53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21,53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2" name="Стрелка вниз 21"/>
          <p:cNvSpPr/>
          <p:nvPr/>
        </p:nvSpPr>
        <p:spPr>
          <a:xfrm>
            <a:off x="6994616" y="2562033"/>
            <a:ext cx="285752" cy="214315"/>
          </a:xfrm>
          <a:prstGeom prst="downArrow">
            <a:avLst/>
          </a:prstGeom>
          <a:solidFill>
            <a:schemeClr val="bg2"/>
          </a:solidFill>
          <a:ln>
            <a:solidFill>
              <a:schemeClr val="accent1"/>
            </a:solidFill>
          </a:ln>
          <a:effectLst>
            <a:outerShdw blurRad="63500" dist="50800" dir="5400000" sx="98000" sy="98000" rotWithShape="0">
              <a:srgbClr val="000000">
                <a:alpha val="20000"/>
              </a:srgbClr>
            </a:outerShdw>
            <a:softEdge rad="1270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5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Стрелка вниз 22"/>
          <p:cNvSpPr/>
          <p:nvPr/>
        </p:nvSpPr>
        <p:spPr>
          <a:xfrm>
            <a:off x="4351410" y="2562033"/>
            <a:ext cx="285752" cy="214315"/>
          </a:xfrm>
          <a:prstGeom prst="downArrow">
            <a:avLst/>
          </a:prstGeom>
          <a:solidFill>
            <a:schemeClr val="bg2"/>
          </a:solidFill>
          <a:ln>
            <a:solidFill>
              <a:schemeClr val="accent1"/>
            </a:solidFill>
          </a:ln>
          <a:effectLst>
            <a:outerShdw blurRad="63500" dist="50800" dir="5400000" sx="98000" sy="98000" rotWithShape="0">
              <a:srgbClr val="000000">
                <a:alpha val="20000"/>
              </a:srgbClr>
            </a:outerShdw>
            <a:softEdge rad="1270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5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573" name="Text Box 87"/>
          <p:cNvSpPr txBox="1">
            <a:spLocks noChangeArrowheads="1"/>
          </p:cNvSpPr>
          <p:nvPr/>
        </p:nvSpPr>
        <p:spPr bwMode="auto">
          <a:xfrm>
            <a:off x="8244408" y="3429000"/>
            <a:ext cx="714348" cy="1756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0" tIns="10800" rIns="0" bIns="10800">
            <a:spAutoFit/>
          </a:bodyPr>
          <a:lstStyle/>
          <a:p>
            <a:r>
              <a:rPr lang="ru-RU" sz="1000" b="1" dirty="0"/>
              <a:t>млн. руб</a:t>
            </a:r>
            <a:r>
              <a:rPr lang="ru-RU" sz="1000" b="1" dirty="0">
                <a:solidFill>
                  <a:srgbClr val="002060"/>
                </a:solidFill>
              </a:rPr>
              <a:t>.</a:t>
            </a:r>
          </a:p>
        </p:txBody>
      </p:sp>
      <p:sp>
        <p:nvSpPr>
          <p:cNvPr id="20" name="Скругленный прямоугольник 13"/>
          <p:cNvSpPr/>
          <p:nvPr/>
        </p:nvSpPr>
        <p:spPr>
          <a:xfrm>
            <a:off x="3635896" y="2780928"/>
            <a:ext cx="1944216" cy="36004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5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329,62 млн.руб</a:t>
            </a:r>
            <a:r>
              <a:rPr lang="ru-RU" sz="15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15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Скругленный прямоугольник 13"/>
          <p:cNvSpPr/>
          <p:nvPr/>
        </p:nvSpPr>
        <p:spPr>
          <a:xfrm>
            <a:off x="6300192" y="2780928"/>
            <a:ext cx="1872208" cy="36004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5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326,68 млн. руб.</a:t>
            </a:r>
            <a:endParaRPr lang="ru-RU" sz="15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 Box 151"/>
          <p:cNvSpPr txBox="1">
            <a:spLocks noChangeArrowheads="1"/>
          </p:cNvSpPr>
          <p:nvPr/>
        </p:nvSpPr>
        <p:spPr bwMode="auto">
          <a:xfrm>
            <a:off x="4932040" y="6367463"/>
            <a:ext cx="352774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200" b="1" i="1" dirty="0">
                <a:latin typeface="Times Roman" pitchFamily="18" charset="0"/>
              </a:rPr>
              <a:t>Администрация </a:t>
            </a:r>
            <a:r>
              <a:rPr lang="ru-RU" sz="1200" b="1" i="1" dirty="0" smtClean="0">
                <a:latin typeface="Times Roman" pitchFamily="18" charset="0"/>
              </a:rPr>
              <a:t>муниципального образования </a:t>
            </a:r>
            <a:r>
              <a:rPr lang="ru-RU" sz="1200" b="1" i="1" dirty="0">
                <a:latin typeface="Times Roman" pitchFamily="18" charset="0"/>
              </a:rPr>
              <a:t>"Городской округ "Город Нарьян-Мар"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47"/>
          <p:cNvSpPr>
            <a:spLocks noChangeArrowheads="1"/>
          </p:cNvSpPr>
          <p:nvPr/>
        </p:nvSpPr>
        <p:spPr bwMode="auto">
          <a:xfrm>
            <a:off x="4140200" y="6308725"/>
            <a:ext cx="4464050" cy="57150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3555" name="Rectangle 148"/>
          <p:cNvSpPr>
            <a:spLocks noChangeArrowheads="1"/>
          </p:cNvSpPr>
          <p:nvPr/>
        </p:nvSpPr>
        <p:spPr bwMode="auto">
          <a:xfrm>
            <a:off x="395288" y="6381750"/>
            <a:ext cx="8208962" cy="36513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23558" name="Picture 152" descr="герб город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643938" y="6286500"/>
            <a:ext cx="3635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9" name="Text Box 183"/>
          <p:cNvSpPr txBox="1">
            <a:spLocks noChangeArrowheads="1"/>
          </p:cNvSpPr>
          <p:nvPr/>
        </p:nvSpPr>
        <p:spPr bwMode="auto">
          <a:xfrm>
            <a:off x="0" y="357188"/>
            <a:ext cx="8929688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 i="1" dirty="0">
                <a:solidFill>
                  <a:srgbClr val="003399"/>
                </a:solidFill>
              </a:rPr>
              <a:t>МП МО «Городской округ «Город Нарьян-Мар» </a:t>
            </a:r>
          </a:p>
          <a:p>
            <a:pPr algn="ctr"/>
            <a:r>
              <a:rPr lang="ru-RU" b="1" i="1" dirty="0">
                <a:solidFill>
                  <a:srgbClr val="003399"/>
                </a:solidFill>
              </a:rPr>
              <a:t>«Развитие предпринимательства в муниципальном образовании «Городской округ «Город Нарьян-Мар»</a:t>
            </a:r>
          </a:p>
        </p:txBody>
      </p:sp>
      <p:sp>
        <p:nvSpPr>
          <p:cNvPr id="23560" name="Text Box 184"/>
          <p:cNvSpPr txBox="1">
            <a:spLocks noChangeArrowheads="1"/>
          </p:cNvSpPr>
          <p:nvPr/>
        </p:nvSpPr>
        <p:spPr bwMode="auto">
          <a:xfrm>
            <a:off x="34925" y="6597650"/>
            <a:ext cx="3937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fld id="{7452A024-76DF-47A7-A7C6-11A52F59461A}" type="slidenum">
              <a:rPr lang="ru-RU" sz="800" b="1">
                <a:solidFill>
                  <a:srgbClr val="336699"/>
                </a:solidFill>
              </a:rPr>
              <a:pPr>
                <a:spcBef>
                  <a:spcPct val="50000"/>
                </a:spcBef>
              </a:pPr>
              <a:t>22</a:t>
            </a:fld>
            <a:endParaRPr lang="ru-RU" sz="800" b="1">
              <a:solidFill>
                <a:srgbClr val="336699"/>
              </a:solidFill>
            </a:endParaRPr>
          </a:p>
        </p:txBody>
      </p:sp>
      <p:sp>
        <p:nvSpPr>
          <p:cNvPr id="25" name="Скругленный прямоугольник 13"/>
          <p:cNvSpPr/>
          <p:nvPr/>
        </p:nvSpPr>
        <p:spPr>
          <a:xfrm>
            <a:off x="971600" y="2276872"/>
            <a:ext cx="1338486" cy="27719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2020 </a:t>
            </a:r>
            <a:r>
              <a:rPr lang="ru-RU" sz="1400" b="1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год</a:t>
            </a:r>
          </a:p>
        </p:txBody>
      </p:sp>
      <p:sp>
        <p:nvSpPr>
          <p:cNvPr id="26" name="Стрелка вниз 25"/>
          <p:cNvSpPr/>
          <p:nvPr/>
        </p:nvSpPr>
        <p:spPr>
          <a:xfrm>
            <a:off x="1403648" y="2564904"/>
            <a:ext cx="352694" cy="209168"/>
          </a:xfrm>
          <a:prstGeom prst="downArrow">
            <a:avLst/>
          </a:prstGeom>
          <a:solidFill>
            <a:schemeClr val="bg2"/>
          </a:solidFill>
          <a:ln>
            <a:solidFill>
              <a:schemeClr val="accent1"/>
            </a:solidFill>
          </a:ln>
          <a:effectLst>
            <a:outerShdw blurRad="63500" dist="50800" dir="5400000" sx="98000" sy="98000" rotWithShape="0">
              <a:srgbClr val="000000">
                <a:alpha val="20000"/>
              </a:srgbClr>
            </a:outerShdw>
            <a:softEdge rad="1270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Скругленный прямоугольник 13"/>
          <p:cNvSpPr/>
          <p:nvPr/>
        </p:nvSpPr>
        <p:spPr>
          <a:xfrm>
            <a:off x="899592" y="2780928"/>
            <a:ext cx="1553369" cy="285179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4,47 </a:t>
            </a:r>
            <a:r>
              <a:rPr lang="ru-RU" sz="1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млн.руб.</a:t>
            </a:r>
            <a:endPara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Скругленный прямоугольник 13"/>
          <p:cNvSpPr/>
          <p:nvPr/>
        </p:nvSpPr>
        <p:spPr>
          <a:xfrm>
            <a:off x="3779912" y="2780928"/>
            <a:ext cx="1431032" cy="285179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4,47 </a:t>
            </a:r>
            <a:r>
              <a:rPr lang="ru-RU" sz="1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млн.руб.</a:t>
            </a:r>
            <a:endPara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Скругленный прямоугольник 13"/>
          <p:cNvSpPr/>
          <p:nvPr/>
        </p:nvSpPr>
        <p:spPr>
          <a:xfrm>
            <a:off x="6372200" y="2780928"/>
            <a:ext cx="1452711" cy="285179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3,47 </a:t>
            </a:r>
            <a:r>
              <a:rPr lang="ru-RU" sz="1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млн.руб.</a:t>
            </a:r>
            <a:endPara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Rectangle 1"/>
          <p:cNvSpPr>
            <a:spLocks noChangeArrowheads="1"/>
          </p:cNvSpPr>
          <p:nvPr/>
        </p:nvSpPr>
        <p:spPr bwMode="auto">
          <a:xfrm>
            <a:off x="642938" y="1357313"/>
            <a:ext cx="7858125" cy="584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ru-RU" sz="1600" dirty="0" smtClean="0"/>
              <a:t>Целями </a:t>
            </a:r>
            <a:r>
              <a:rPr lang="ru-RU" sz="1600" dirty="0"/>
              <a:t>программы является - содействия развитию малого и среднего предпринимательства на территории города Нарьян-Мар.</a:t>
            </a:r>
          </a:p>
        </p:txBody>
      </p:sp>
      <p:graphicFrame>
        <p:nvGraphicFramePr>
          <p:cNvPr id="30" name="Таблица 29"/>
          <p:cNvGraphicFramePr>
            <a:graphicFrameLocks noGrp="1"/>
          </p:cNvGraphicFramePr>
          <p:nvPr/>
        </p:nvGraphicFramePr>
        <p:xfrm>
          <a:off x="539552" y="3501008"/>
          <a:ext cx="7858180" cy="1676400"/>
        </p:xfrm>
        <a:graphic>
          <a:graphicData uri="http://schemas.openxmlformats.org/drawingml/2006/table">
            <a:tbl>
              <a:tblPr/>
              <a:tblGrid>
                <a:gridCol w="421105"/>
                <a:gridCol w="4079461"/>
                <a:gridCol w="1092226"/>
                <a:gridCol w="1061916"/>
                <a:gridCol w="1203472"/>
              </a:tblGrid>
              <a:tr h="42862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5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№ </a:t>
                      </a:r>
                      <a:r>
                        <a:rPr kumimoji="0" lang="ru-RU" sz="115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</a:t>
                      </a:r>
                      <a:r>
                        <a:rPr kumimoji="0" lang="ru-RU" sz="115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/</a:t>
                      </a:r>
                      <a:r>
                        <a:rPr kumimoji="0" lang="ru-RU" sz="115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</a:t>
                      </a:r>
                      <a:endParaRPr kumimoji="0" lang="ru-RU" sz="115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5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Подпрограммы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5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Сумма на 2020 год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5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Сумма на 2021 год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5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Сумма на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5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2022 год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0005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Развитие предпринимательства и торговли в муниципальном образовании "Городской округ "Город Нарьян-Мар»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3,89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3,89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2,89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0747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Популяризация предпринимательской деятельности в муниципальном образовании "Городской округ "Город Нарьян-Мар»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0,58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15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0,58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5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15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0,58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5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3609" name="Text Box 87"/>
          <p:cNvSpPr txBox="1">
            <a:spLocks noChangeArrowheads="1"/>
          </p:cNvSpPr>
          <p:nvPr/>
        </p:nvSpPr>
        <p:spPr bwMode="auto">
          <a:xfrm>
            <a:off x="7812360" y="3284984"/>
            <a:ext cx="977900" cy="1762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tIns="10800" rIns="0" bIns="10800">
            <a:spAutoFit/>
          </a:bodyPr>
          <a:lstStyle/>
          <a:p>
            <a:r>
              <a:rPr lang="ru-RU" sz="1000" b="1" dirty="0"/>
              <a:t>млн. руб.</a:t>
            </a:r>
          </a:p>
        </p:txBody>
      </p:sp>
      <p:sp>
        <p:nvSpPr>
          <p:cNvPr id="20" name="Скругленный прямоугольник 13"/>
          <p:cNvSpPr/>
          <p:nvPr/>
        </p:nvSpPr>
        <p:spPr>
          <a:xfrm>
            <a:off x="3851920" y="2276872"/>
            <a:ext cx="1338486" cy="27719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2021 </a:t>
            </a:r>
            <a:r>
              <a:rPr lang="ru-RU" sz="1400" b="1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год</a:t>
            </a:r>
          </a:p>
        </p:txBody>
      </p:sp>
      <p:sp>
        <p:nvSpPr>
          <p:cNvPr id="21" name="Скругленный прямоугольник 13"/>
          <p:cNvSpPr/>
          <p:nvPr/>
        </p:nvSpPr>
        <p:spPr>
          <a:xfrm>
            <a:off x="6444208" y="2276872"/>
            <a:ext cx="1338486" cy="27719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2022 </a:t>
            </a:r>
            <a:r>
              <a:rPr lang="ru-RU" sz="1400" b="1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год</a:t>
            </a:r>
          </a:p>
        </p:txBody>
      </p:sp>
      <p:sp>
        <p:nvSpPr>
          <p:cNvPr id="22" name="Стрелка вниз 21"/>
          <p:cNvSpPr/>
          <p:nvPr/>
        </p:nvSpPr>
        <p:spPr>
          <a:xfrm>
            <a:off x="6876256" y="2564904"/>
            <a:ext cx="352694" cy="209168"/>
          </a:xfrm>
          <a:prstGeom prst="downArrow">
            <a:avLst/>
          </a:prstGeom>
          <a:solidFill>
            <a:schemeClr val="bg2"/>
          </a:solidFill>
          <a:ln>
            <a:solidFill>
              <a:schemeClr val="accent1"/>
            </a:solidFill>
          </a:ln>
          <a:effectLst>
            <a:outerShdw blurRad="63500" dist="50800" dir="5400000" sx="98000" sy="98000" rotWithShape="0">
              <a:srgbClr val="000000">
                <a:alpha val="20000"/>
              </a:srgbClr>
            </a:outerShdw>
            <a:softEdge rad="1270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Стрелка вниз 22"/>
          <p:cNvSpPr/>
          <p:nvPr/>
        </p:nvSpPr>
        <p:spPr>
          <a:xfrm>
            <a:off x="4283968" y="2564904"/>
            <a:ext cx="352694" cy="209168"/>
          </a:xfrm>
          <a:prstGeom prst="downArrow">
            <a:avLst/>
          </a:prstGeom>
          <a:solidFill>
            <a:schemeClr val="bg2"/>
          </a:solidFill>
          <a:ln>
            <a:solidFill>
              <a:schemeClr val="accent1"/>
            </a:solidFill>
          </a:ln>
          <a:effectLst>
            <a:outerShdw blurRad="63500" dist="50800" dir="5400000" sx="98000" sy="98000" rotWithShape="0">
              <a:srgbClr val="000000">
                <a:alpha val="20000"/>
              </a:srgbClr>
            </a:outerShdw>
            <a:softEdge rad="1270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 Box 151"/>
          <p:cNvSpPr txBox="1">
            <a:spLocks noChangeArrowheads="1"/>
          </p:cNvSpPr>
          <p:nvPr/>
        </p:nvSpPr>
        <p:spPr bwMode="auto">
          <a:xfrm>
            <a:off x="4932040" y="6367463"/>
            <a:ext cx="352774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200" b="1" i="1" dirty="0">
                <a:latin typeface="Times Roman" pitchFamily="18" charset="0"/>
              </a:rPr>
              <a:t>Администрация </a:t>
            </a:r>
            <a:r>
              <a:rPr lang="ru-RU" sz="1200" b="1" i="1" dirty="0" smtClean="0">
                <a:latin typeface="Times Roman" pitchFamily="18" charset="0"/>
              </a:rPr>
              <a:t>муниципального образования </a:t>
            </a:r>
            <a:r>
              <a:rPr lang="ru-RU" sz="1200" b="1" i="1" dirty="0">
                <a:latin typeface="Times Roman" pitchFamily="18" charset="0"/>
              </a:rPr>
              <a:t>"Городской округ "Город Нарьян-Мар"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47"/>
          <p:cNvSpPr>
            <a:spLocks noChangeArrowheads="1"/>
          </p:cNvSpPr>
          <p:nvPr/>
        </p:nvSpPr>
        <p:spPr bwMode="auto">
          <a:xfrm>
            <a:off x="4140200" y="6308725"/>
            <a:ext cx="4464050" cy="57150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4579" name="Rectangle 148"/>
          <p:cNvSpPr>
            <a:spLocks noChangeArrowheads="1"/>
          </p:cNvSpPr>
          <p:nvPr/>
        </p:nvSpPr>
        <p:spPr bwMode="auto">
          <a:xfrm>
            <a:off x="395288" y="6381750"/>
            <a:ext cx="8208962" cy="36513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24582" name="Picture 152" descr="герб город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643938" y="6286500"/>
            <a:ext cx="3635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83" name="Text Box 183"/>
          <p:cNvSpPr txBox="1">
            <a:spLocks noChangeArrowheads="1"/>
          </p:cNvSpPr>
          <p:nvPr/>
        </p:nvSpPr>
        <p:spPr bwMode="auto">
          <a:xfrm>
            <a:off x="0" y="357188"/>
            <a:ext cx="8929688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 i="1" dirty="0">
                <a:solidFill>
                  <a:srgbClr val="003399"/>
                </a:solidFill>
              </a:rPr>
              <a:t>МП МО «Городской округ «Город Нарьян-Мар» </a:t>
            </a:r>
          </a:p>
          <a:p>
            <a:pPr algn="ctr"/>
            <a:r>
              <a:rPr lang="ru-RU" b="1" i="1" dirty="0">
                <a:solidFill>
                  <a:srgbClr val="003399"/>
                </a:solidFill>
              </a:rPr>
              <a:t>«Развитие институтов гражданского общества в муниципальном образовании «Городской округ «Город Нарьян-Мар»</a:t>
            </a:r>
          </a:p>
          <a:p>
            <a:pPr algn="ctr"/>
            <a:endParaRPr lang="ru-RU" b="1" i="1" dirty="0">
              <a:solidFill>
                <a:srgbClr val="003399"/>
              </a:solidFill>
            </a:endParaRPr>
          </a:p>
        </p:txBody>
      </p:sp>
      <p:sp>
        <p:nvSpPr>
          <p:cNvPr id="24584" name="Text Box 184"/>
          <p:cNvSpPr txBox="1">
            <a:spLocks noChangeArrowheads="1"/>
          </p:cNvSpPr>
          <p:nvPr/>
        </p:nvSpPr>
        <p:spPr bwMode="auto">
          <a:xfrm>
            <a:off x="34925" y="6597650"/>
            <a:ext cx="3937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fld id="{1ADE7214-665E-4910-A487-B5C0428069E0}" type="slidenum">
              <a:rPr lang="ru-RU" sz="800" b="1">
                <a:solidFill>
                  <a:srgbClr val="336699"/>
                </a:solidFill>
              </a:rPr>
              <a:pPr>
                <a:spcBef>
                  <a:spcPct val="50000"/>
                </a:spcBef>
              </a:pPr>
              <a:t>23</a:t>
            </a:fld>
            <a:endParaRPr lang="ru-RU" sz="800" b="1">
              <a:solidFill>
                <a:srgbClr val="336699"/>
              </a:solidFill>
            </a:endParaRPr>
          </a:p>
        </p:txBody>
      </p:sp>
      <p:sp>
        <p:nvSpPr>
          <p:cNvPr id="25" name="Скругленный прямоугольник 13"/>
          <p:cNvSpPr/>
          <p:nvPr/>
        </p:nvSpPr>
        <p:spPr>
          <a:xfrm>
            <a:off x="857250" y="2428875"/>
            <a:ext cx="1266478" cy="28004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2020 </a:t>
            </a:r>
            <a:r>
              <a:rPr lang="ru-RU" sz="1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год</a:t>
            </a:r>
          </a:p>
        </p:txBody>
      </p:sp>
      <p:sp>
        <p:nvSpPr>
          <p:cNvPr id="26" name="Стрелка вниз 25"/>
          <p:cNvSpPr/>
          <p:nvPr/>
        </p:nvSpPr>
        <p:spPr>
          <a:xfrm>
            <a:off x="1331640" y="2708920"/>
            <a:ext cx="352694" cy="284033"/>
          </a:xfrm>
          <a:prstGeom prst="downArrow">
            <a:avLst/>
          </a:prstGeom>
          <a:solidFill>
            <a:schemeClr val="bg2"/>
          </a:solidFill>
          <a:ln>
            <a:solidFill>
              <a:schemeClr val="accent1"/>
            </a:solidFill>
          </a:ln>
          <a:effectLst>
            <a:outerShdw blurRad="63500" dist="50800" dir="5400000" sx="98000" sy="98000" rotWithShape="0">
              <a:srgbClr val="000000">
                <a:alpha val="20000"/>
              </a:srgbClr>
            </a:outerShdw>
            <a:softEdge rad="1270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Скругленный прямоугольник 13"/>
          <p:cNvSpPr/>
          <p:nvPr/>
        </p:nvSpPr>
        <p:spPr>
          <a:xfrm>
            <a:off x="755576" y="2996952"/>
            <a:ext cx="1553369" cy="28803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2,47 </a:t>
            </a:r>
            <a:r>
              <a:rPr lang="ru-RU" sz="1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млн.руб.</a:t>
            </a:r>
            <a:endPara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Rectangle 1"/>
          <p:cNvSpPr>
            <a:spLocks noChangeArrowheads="1"/>
          </p:cNvSpPr>
          <p:nvPr/>
        </p:nvSpPr>
        <p:spPr bwMode="auto">
          <a:xfrm>
            <a:off x="642938" y="1285875"/>
            <a:ext cx="7858125" cy="107791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ru-RU" sz="1600" dirty="0" smtClean="0"/>
              <a:t>Целями </a:t>
            </a:r>
            <a:r>
              <a:rPr lang="ru-RU" sz="1600" dirty="0"/>
              <a:t>программы являются - повышение гражданской активности населения города Нарьян-Мара, создание условий для развития социально ориентированных некоммерческих организаций, общественных объединений граждан и территориальных общественных самоуправлений.</a:t>
            </a:r>
          </a:p>
        </p:txBody>
      </p:sp>
      <p:graphicFrame>
        <p:nvGraphicFramePr>
          <p:cNvPr id="30" name="Таблица 29"/>
          <p:cNvGraphicFramePr>
            <a:graphicFrameLocks noGrp="1"/>
          </p:cNvGraphicFramePr>
          <p:nvPr/>
        </p:nvGraphicFramePr>
        <p:xfrm>
          <a:off x="611560" y="3645024"/>
          <a:ext cx="7858180" cy="1851660"/>
        </p:xfrm>
        <a:graphic>
          <a:graphicData uri="http://schemas.openxmlformats.org/drawingml/2006/table">
            <a:tbl>
              <a:tblPr/>
              <a:tblGrid>
                <a:gridCol w="421105"/>
                <a:gridCol w="4079461"/>
                <a:gridCol w="1092226"/>
                <a:gridCol w="1061916"/>
                <a:gridCol w="1203472"/>
              </a:tblGrid>
              <a:tr h="42862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5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№ </a:t>
                      </a:r>
                      <a:r>
                        <a:rPr kumimoji="0" lang="ru-RU" sz="115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</a:t>
                      </a:r>
                      <a:r>
                        <a:rPr kumimoji="0" lang="ru-RU" sz="115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/</a:t>
                      </a:r>
                      <a:r>
                        <a:rPr kumimoji="0" lang="ru-RU" sz="115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</a:t>
                      </a:r>
                      <a:endParaRPr kumimoji="0" lang="ru-RU" sz="115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5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Подпрограммы, мероприятие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5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Сумма на 2020 год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5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Сумма на 2021 год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5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Сумма на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5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2022 год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0005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Подпрограмма 1 "Развитие муниципальной системы поддержки некоммерческих организаций и общественных объединений граждан«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endParaRPr kumimoji="0" lang="ru-RU" sz="115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0,90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0,90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0,90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0747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Подпрограмма 2 "Совершенствование системы территориального общественного самоуправления«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endParaRPr kumimoji="0" lang="ru-RU" sz="115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1,57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1,57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1,57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4627" name="Text Box 87"/>
          <p:cNvSpPr txBox="1">
            <a:spLocks noChangeArrowheads="1"/>
          </p:cNvSpPr>
          <p:nvPr/>
        </p:nvSpPr>
        <p:spPr bwMode="auto">
          <a:xfrm>
            <a:off x="7956376" y="3429000"/>
            <a:ext cx="977900" cy="1756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tIns="10800" rIns="0" bIns="10800">
            <a:spAutoFit/>
          </a:bodyPr>
          <a:lstStyle/>
          <a:p>
            <a:r>
              <a:rPr lang="ru-RU" sz="1000" b="1" dirty="0"/>
              <a:t>млн. руб.</a:t>
            </a:r>
          </a:p>
        </p:txBody>
      </p:sp>
      <p:sp>
        <p:nvSpPr>
          <p:cNvPr id="20" name="Скругленный прямоугольник 13"/>
          <p:cNvSpPr/>
          <p:nvPr/>
        </p:nvSpPr>
        <p:spPr>
          <a:xfrm>
            <a:off x="3851920" y="2420888"/>
            <a:ext cx="1266478" cy="28004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2021 </a:t>
            </a:r>
            <a:r>
              <a:rPr lang="ru-RU" sz="1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год</a:t>
            </a:r>
          </a:p>
        </p:txBody>
      </p:sp>
      <p:sp>
        <p:nvSpPr>
          <p:cNvPr id="21" name="Скругленный прямоугольник 13"/>
          <p:cNvSpPr/>
          <p:nvPr/>
        </p:nvSpPr>
        <p:spPr>
          <a:xfrm>
            <a:off x="6516216" y="2420888"/>
            <a:ext cx="1266478" cy="28004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2022 </a:t>
            </a:r>
            <a:r>
              <a:rPr lang="ru-RU" sz="1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год</a:t>
            </a:r>
          </a:p>
        </p:txBody>
      </p:sp>
      <p:sp>
        <p:nvSpPr>
          <p:cNvPr id="22" name="Стрелка вниз 21"/>
          <p:cNvSpPr/>
          <p:nvPr/>
        </p:nvSpPr>
        <p:spPr>
          <a:xfrm>
            <a:off x="4283968" y="2708920"/>
            <a:ext cx="352694" cy="284033"/>
          </a:xfrm>
          <a:prstGeom prst="downArrow">
            <a:avLst/>
          </a:prstGeom>
          <a:solidFill>
            <a:schemeClr val="bg2"/>
          </a:solidFill>
          <a:ln>
            <a:solidFill>
              <a:schemeClr val="accent1"/>
            </a:solidFill>
          </a:ln>
          <a:effectLst>
            <a:outerShdw blurRad="63500" dist="50800" dir="5400000" sx="98000" sy="98000" rotWithShape="0">
              <a:srgbClr val="000000">
                <a:alpha val="20000"/>
              </a:srgbClr>
            </a:outerShdw>
            <a:softEdge rad="1270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Стрелка вниз 22"/>
          <p:cNvSpPr/>
          <p:nvPr/>
        </p:nvSpPr>
        <p:spPr>
          <a:xfrm>
            <a:off x="6948264" y="2708920"/>
            <a:ext cx="352694" cy="284033"/>
          </a:xfrm>
          <a:prstGeom prst="downArrow">
            <a:avLst/>
          </a:prstGeom>
          <a:solidFill>
            <a:schemeClr val="bg2"/>
          </a:solidFill>
          <a:ln>
            <a:solidFill>
              <a:schemeClr val="accent1"/>
            </a:solidFill>
          </a:ln>
          <a:effectLst>
            <a:outerShdw blurRad="63500" dist="50800" dir="5400000" sx="98000" sy="98000" rotWithShape="0">
              <a:srgbClr val="000000">
                <a:alpha val="20000"/>
              </a:srgbClr>
            </a:outerShdw>
            <a:softEdge rad="1270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Скругленный прямоугольник 13"/>
          <p:cNvSpPr/>
          <p:nvPr/>
        </p:nvSpPr>
        <p:spPr>
          <a:xfrm>
            <a:off x="3707904" y="2996952"/>
            <a:ext cx="1553369" cy="28803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2,47 </a:t>
            </a:r>
            <a:r>
              <a:rPr lang="ru-RU" sz="1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млн.руб.</a:t>
            </a:r>
            <a:endPara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Скругленный прямоугольник 13"/>
          <p:cNvSpPr/>
          <p:nvPr/>
        </p:nvSpPr>
        <p:spPr>
          <a:xfrm>
            <a:off x="6300192" y="2996952"/>
            <a:ext cx="1553369" cy="28803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2,47 </a:t>
            </a:r>
            <a:r>
              <a:rPr lang="ru-RU" sz="1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млн.руб.</a:t>
            </a:r>
            <a:endPara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Text Box 151"/>
          <p:cNvSpPr txBox="1">
            <a:spLocks noChangeArrowheads="1"/>
          </p:cNvSpPr>
          <p:nvPr/>
        </p:nvSpPr>
        <p:spPr bwMode="auto">
          <a:xfrm>
            <a:off x="4932040" y="6367463"/>
            <a:ext cx="352774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200" b="1" i="1" dirty="0">
                <a:latin typeface="Times Roman" pitchFamily="18" charset="0"/>
              </a:rPr>
              <a:t>Администрация </a:t>
            </a:r>
            <a:r>
              <a:rPr lang="ru-RU" sz="1200" b="1" i="1" dirty="0" smtClean="0">
                <a:latin typeface="Times Roman" pitchFamily="18" charset="0"/>
              </a:rPr>
              <a:t>муниципального образования </a:t>
            </a:r>
            <a:r>
              <a:rPr lang="ru-RU" sz="1200" b="1" i="1" dirty="0">
                <a:latin typeface="Times Roman" pitchFamily="18" charset="0"/>
              </a:rPr>
              <a:t>"Городской округ "Город Нарьян-Мар"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47"/>
          <p:cNvSpPr>
            <a:spLocks noChangeArrowheads="1"/>
          </p:cNvSpPr>
          <p:nvPr/>
        </p:nvSpPr>
        <p:spPr bwMode="auto">
          <a:xfrm>
            <a:off x="4140200" y="6308725"/>
            <a:ext cx="4464050" cy="57150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9459" name="Rectangle 148"/>
          <p:cNvSpPr>
            <a:spLocks noChangeArrowheads="1"/>
          </p:cNvSpPr>
          <p:nvPr/>
        </p:nvSpPr>
        <p:spPr bwMode="auto">
          <a:xfrm>
            <a:off x="395288" y="6381750"/>
            <a:ext cx="8208962" cy="36513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19462" name="Picture 152" descr="герб город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643938" y="6286500"/>
            <a:ext cx="3635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3" name="Text Box 183"/>
          <p:cNvSpPr txBox="1">
            <a:spLocks noChangeArrowheads="1"/>
          </p:cNvSpPr>
          <p:nvPr/>
        </p:nvSpPr>
        <p:spPr bwMode="auto">
          <a:xfrm>
            <a:off x="755576" y="260648"/>
            <a:ext cx="8028384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b="1" i="1" dirty="0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МП «Повышение уровня жизнеобеспечения и безопасности жизнедеятельности населения МО«Городской округ «Город Нарьян-Мар»</a:t>
            </a:r>
          </a:p>
        </p:txBody>
      </p:sp>
      <p:sp>
        <p:nvSpPr>
          <p:cNvPr id="19464" name="Text Box 184"/>
          <p:cNvSpPr txBox="1">
            <a:spLocks noChangeArrowheads="1"/>
          </p:cNvSpPr>
          <p:nvPr/>
        </p:nvSpPr>
        <p:spPr bwMode="auto">
          <a:xfrm>
            <a:off x="34925" y="6597650"/>
            <a:ext cx="53657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fld id="{0FFF053B-603A-49DB-958F-CEBC9CE2E2BB}" type="slidenum">
              <a:rPr lang="ru-RU" sz="800" b="1">
                <a:solidFill>
                  <a:srgbClr val="336699"/>
                </a:solidFill>
              </a:rPr>
              <a:pPr>
                <a:spcBef>
                  <a:spcPct val="50000"/>
                </a:spcBef>
              </a:pPr>
              <a:t>24</a:t>
            </a:fld>
            <a:endParaRPr lang="ru-RU" sz="800" b="1">
              <a:solidFill>
                <a:srgbClr val="336699"/>
              </a:solidFill>
            </a:endParaRPr>
          </a:p>
        </p:txBody>
      </p:sp>
      <p:graphicFrame>
        <p:nvGraphicFramePr>
          <p:cNvPr id="34" name="Group 87"/>
          <p:cNvGraphicFramePr>
            <a:graphicFrameLocks noGrp="1"/>
          </p:cNvGraphicFramePr>
          <p:nvPr/>
        </p:nvGraphicFramePr>
        <p:xfrm>
          <a:off x="357125" y="2348880"/>
          <a:ext cx="8607363" cy="3472603"/>
        </p:xfrm>
        <a:graphic>
          <a:graphicData uri="http://schemas.openxmlformats.org/drawingml/2006/table">
            <a:tbl>
              <a:tblPr/>
              <a:tblGrid>
                <a:gridCol w="489820"/>
                <a:gridCol w="5453247"/>
                <a:gridCol w="864096"/>
                <a:gridCol w="864096"/>
                <a:gridCol w="936104"/>
              </a:tblGrid>
              <a:tr h="48937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№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Подпрограммы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Сумма на 2020 год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Сумма на 2021 год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Сумма на 2022 год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4721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Подпрограмма 1 "Организация благоприятных и безопасных условий для проживания граждан"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64,97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39,47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39,50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4721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Подпрограмма 2 "Обеспечение безопасности жизнедеятельности населения городского округа "Город Нарьян-Мар"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11,49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12,26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12,55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4721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Подпрограмма 3. "Обеспечение безопасности эксплуатации автомобильных дорог местного значения и доступности общественных транспортных услуг"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186,75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119,01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114,54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4721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Подпрограмма 4. "Обеспечение предоставления качественных услуг потребителям в сфере жилищно-коммунального хозяйства, степени устойчивости и надежности функционирования коммунальных систем на территории муниципального образования"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43,07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4721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Подпрограмма 5. "Обеспечение комфортных условий проживания на территории муниципального образования "Городской округ "Город Нарьян-Мар"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96,11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91,09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94,70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6088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Подпрограмма 6 "Создание дополнительных условий для обеспечения жилищных прав граждан, проживающих в МО "Городской округ "Город Нарьян-Мар"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93,49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10,57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10,36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9" name="Скругленный прямоугольник 13"/>
          <p:cNvSpPr/>
          <p:nvPr/>
        </p:nvSpPr>
        <p:spPr>
          <a:xfrm>
            <a:off x="899592" y="1196753"/>
            <a:ext cx="1296144" cy="28803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2020 </a:t>
            </a:r>
            <a:r>
              <a:rPr lang="ru-RU" sz="1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год</a:t>
            </a:r>
          </a:p>
        </p:txBody>
      </p:sp>
      <p:sp>
        <p:nvSpPr>
          <p:cNvPr id="10" name="Стрелка вниз 9"/>
          <p:cNvSpPr/>
          <p:nvPr/>
        </p:nvSpPr>
        <p:spPr>
          <a:xfrm>
            <a:off x="1331640" y="1484784"/>
            <a:ext cx="454368" cy="220012"/>
          </a:xfrm>
          <a:prstGeom prst="downArrow">
            <a:avLst/>
          </a:prstGeom>
          <a:solidFill>
            <a:schemeClr val="bg2"/>
          </a:solidFill>
          <a:ln>
            <a:solidFill>
              <a:schemeClr val="accent1"/>
            </a:solidFill>
          </a:ln>
          <a:effectLst>
            <a:outerShdw blurRad="63500" dist="50800" dir="5400000" sx="98000" sy="98000" rotWithShape="0">
              <a:srgbClr val="000000">
                <a:alpha val="20000"/>
              </a:srgbClr>
            </a:outerShdw>
            <a:softEdge rad="1270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кругленный прямоугольник 13"/>
          <p:cNvSpPr/>
          <p:nvPr/>
        </p:nvSpPr>
        <p:spPr>
          <a:xfrm>
            <a:off x="827584" y="1700808"/>
            <a:ext cx="1439019" cy="368027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495,88 млн.руб</a:t>
            </a:r>
            <a:r>
              <a:rPr lang="ru-RU" sz="1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8244408" y="2060848"/>
            <a:ext cx="793807" cy="26930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150" b="1" dirty="0" smtClean="0">
                <a:latin typeface="Times New Roman" pitchFamily="18" charset="0"/>
                <a:cs typeface="Times New Roman" pitchFamily="18" charset="0"/>
              </a:rPr>
              <a:t>млн. руб.</a:t>
            </a:r>
            <a:endParaRPr lang="ru-RU" sz="115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Скругленный прямоугольник 13"/>
          <p:cNvSpPr/>
          <p:nvPr/>
        </p:nvSpPr>
        <p:spPr>
          <a:xfrm>
            <a:off x="3779912" y="1196752"/>
            <a:ext cx="1296144" cy="28803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2021 </a:t>
            </a:r>
            <a:r>
              <a:rPr lang="ru-RU" sz="1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год</a:t>
            </a:r>
          </a:p>
        </p:txBody>
      </p:sp>
      <p:sp>
        <p:nvSpPr>
          <p:cNvPr id="23" name="Скругленный прямоугольник 13"/>
          <p:cNvSpPr/>
          <p:nvPr/>
        </p:nvSpPr>
        <p:spPr>
          <a:xfrm>
            <a:off x="6588224" y="1196752"/>
            <a:ext cx="1296144" cy="28803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2022 </a:t>
            </a:r>
            <a:r>
              <a:rPr lang="ru-RU" sz="1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год</a:t>
            </a:r>
          </a:p>
        </p:txBody>
      </p:sp>
      <p:sp>
        <p:nvSpPr>
          <p:cNvPr id="24" name="Стрелка вниз 23"/>
          <p:cNvSpPr/>
          <p:nvPr/>
        </p:nvSpPr>
        <p:spPr>
          <a:xfrm>
            <a:off x="4139952" y="1484784"/>
            <a:ext cx="454368" cy="220012"/>
          </a:xfrm>
          <a:prstGeom prst="downArrow">
            <a:avLst/>
          </a:prstGeom>
          <a:solidFill>
            <a:schemeClr val="bg2"/>
          </a:solidFill>
          <a:ln>
            <a:solidFill>
              <a:schemeClr val="accent1"/>
            </a:solidFill>
          </a:ln>
          <a:effectLst>
            <a:outerShdw blurRad="63500" dist="50800" dir="5400000" sx="98000" sy="98000" rotWithShape="0">
              <a:srgbClr val="000000">
                <a:alpha val="20000"/>
              </a:srgbClr>
            </a:outerShdw>
            <a:softEdge rad="1270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Стрелка вниз 24"/>
          <p:cNvSpPr/>
          <p:nvPr/>
        </p:nvSpPr>
        <p:spPr>
          <a:xfrm>
            <a:off x="6948264" y="1484784"/>
            <a:ext cx="454368" cy="220012"/>
          </a:xfrm>
          <a:prstGeom prst="downArrow">
            <a:avLst/>
          </a:prstGeom>
          <a:solidFill>
            <a:schemeClr val="bg2"/>
          </a:solidFill>
          <a:ln>
            <a:solidFill>
              <a:schemeClr val="accent1"/>
            </a:solidFill>
          </a:ln>
          <a:effectLst>
            <a:outerShdw blurRad="63500" dist="50800" dir="5400000" sx="98000" sy="98000" rotWithShape="0">
              <a:srgbClr val="000000">
                <a:alpha val="20000"/>
              </a:srgbClr>
            </a:outerShdw>
            <a:softEdge rad="1270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Скругленный прямоугольник 13"/>
          <p:cNvSpPr/>
          <p:nvPr/>
        </p:nvSpPr>
        <p:spPr>
          <a:xfrm>
            <a:off x="3707904" y="1700808"/>
            <a:ext cx="1439019" cy="368027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272,40 </a:t>
            </a:r>
            <a:r>
              <a:rPr lang="ru-RU" sz="1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млн.руб.</a:t>
            </a:r>
            <a:endPara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Скругленный прямоугольник 13"/>
          <p:cNvSpPr/>
          <p:nvPr/>
        </p:nvSpPr>
        <p:spPr>
          <a:xfrm>
            <a:off x="6516216" y="1700808"/>
            <a:ext cx="1439019" cy="368027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271,65 </a:t>
            </a:r>
            <a:r>
              <a:rPr lang="ru-RU" sz="1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млн.руб.</a:t>
            </a:r>
            <a:endPara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 Box 151"/>
          <p:cNvSpPr txBox="1">
            <a:spLocks noChangeArrowheads="1"/>
          </p:cNvSpPr>
          <p:nvPr/>
        </p:nvSpPr>
        <p:spPr bwMode="auto">
          <a:xfrm>
            <a:off x="4932040" y="6367463"/>
            <a:ext cx="352774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200" b="1" i="1" dirty="0">
                <a:latin typeface="Times Roman" pitchFamily="18" charset="0"/>
              </a:rPr>
              <a:t>Администрация </a:t>
            </a:r>
            <a:r>
              <a:rPr lang="ru-RU" sz="1200" b="1" i="1" dirty="0" smtClean="0">
                <a:latin typeface="Times Roman" pitchFamily="18" charset="0"/>
              </a:rPr>
              <a:t>муниципального образования </a:t>
            </a:r>
            <a:r>
              <a:rPr lang="ru-RU" sz="1200" b="1" i="1" dirty="0">
                <a:latin typeface="Times Roman" pitchFamily="18" charset="0"/>
              </a:rPr>
              <a:t>"Городской округ "Город Нарьян-Мар"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Скругленный прямоугольник 29"/>
          <p:cNvSpPr/>
          <p:nvPr/>
        </p:nvSpPr>
        <p:spPr>
          <a:xfrm>
            <a:off x="285720" y="3573016"/>
            <a:ext cx="4430296" cy="242775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ru-RU" sz="1600" dirty="0" smtClean="0"/>
          </a:p>
        </p:txBody>
      </p:sp>
      <p:graphicFrame>
        <p:nvGraphicFramePr>
          <p:cNvPr id="27" name="Содержимое 3"/>
          <p:cNvGraphicFramePr>
            <a:graphicFrameLocks/>
          </p:cNvGraphicFramePr>
          <p:nvPr/>
        </p:nvGraphicFramePr>
        <p:xfrm>
          <a:off x="323528" y="1412776"/>
          <a:ext cx="8429684" cy="16264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86148"/>
                <a:gridCol w="1571636"/>
                <a:gridCol w="1785950"/>
                <a:gridCol w="1785950"/>
              </a:tblGrid>
              <a:tr h="371083">
                <a:tc>
                  <a:txBody>
                    <a:bodyPr/>
                    <a:lstStyle/>
                    <a:p>
                      <a:pPr algn="l"/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Показатель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   2020 год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   2021 год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   2022 год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1255409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Основное мероприятие "Проведение мероприятий по сносу домов, признанных в установленном порядке ветхими или аварийными и непригодными для проживания"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1425,9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900,0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900,0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28" name="Прямоугольник 5"/>
          <p:cNvSpPr>
            <a:spLocks noChangeArrowheads="1"/>
          </p:cNvSpPr>
          <p:nvPr/>
        </p:nvSpPr>
        <p:spPr bwMode="auto">
          <a:xfrm>
            <a:off x="323528" y="3717032"/>
            <a:ext cx="4320480" cy="160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Реализация мероприятия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создаст благоприятные условия на территории муниципального образования "Городской округ "Город Нарьян-Мар" для наращивания объемов нового строительства и оптимизации использования освободившихся земельных участков с точки зрения городского развития в соответствии с Генеральным планом.</a:t>
            </a:r>
          </a:p>
        </p:txBody>
      </p:sp>
      <p:pic>
        <p:nvPicPr>
          <p:cNvPr id="29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628" y="3429000"/>
            <a:ext cx="3869370" cy="2571768"/>
          </a:xfrm>
          <a:prstGeom prst="rect">
            <a:avLst/>
          </a:prstGeom>
          <a:noFill/>
          <a:ln w="19050">
            <a:solidFill>
              <a:schemeClr val="accent1"/>
            </a:solidFill>
            <a:miter lim="800000"/>
            <a:headEnd/>
            <a:tailEnd/>
          </a:ln>
        </p:spPr>
      </p:pic>
      <p:sp>
        <p:nvSpPr>
          <p:cNvPr id="7" name="Rectangle 147"/>
          <p:cNvSpPr>
            <a:spLocks noChangeArrowheads="1"/>
          </p:cNvSpPr>
          <p:nvPr/>
        </p:nvSpPr>
        <p:spPr bwMode="auto">
          <a:xfrm>
            <a:off x="4140200" y="6308725"/>
            <a:ext cx="4464050" cy="57150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" name="Rectangle 148"/>
          <p:cNvSpPr>
            <a:spLocks noChangeArrowheads="1"/>
          </p:cNvSpPr>
          <p:nvPr/>
        </p:nvSpPr>
        <p:spPr bwMode="auto">
          <a:xfrm>
            <a:off x="395288" y="6381750"/>
            <a:ext cx="8208962" cy="36513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10" name="Picture 152" descr="герб города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643938" y="6286500"/>
            <a:ext cx="3635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/>
        </p:nvSpPr>
        <p:spPr>
          <a:xfrm>
            <a:off x="251520" y="260648"/>
            <a:ext cx="86409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1600" b="1" u="sng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Муниципальная программа муниципального образования "Городской округ "Город Нарьян-Мар" "Повышение уровня жизнеобеспечения и безопасности жизнедеятельности населения муниципального образования "Городской округ "Город Нарьян-Мар»</a:t>
            </a:r>
            <a:endParaRPr lang="ru-RU" sz="16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7956376" y="1196752"/>
            <a:ext cx="812567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тыс.руб.</a:t>
            </a:r>
            <a:endParaRPr lang="ru-RU" sz="1200" dirty="0"/>
          </a:p>
        </p:txBody>
      </p:sp>
      <p:sp>
        <p:nvSpPr>
          <p:cNvPr id="13" name="Text Box 151"/>
          <p:cNvSpPr txBox="1">
            <a:spLocks noChangeArrowheads="1"/>
          </p:cNvSpPr>
          <p:nvPr/>
        </p:nvSpPr>
        <p:spPr bwMode="auto">
          <a:xfrm>
            <a:off x="4932040" y="6367463"/>
            <a:ext cx="352774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200" b="1" i="1" dirty="0">
                <a:latin typeface="Times Roman" pitchFamily="18" charset="0"/>
              </a:rPr>
              <a:t>Администрация </a:t>
            </a:r>
            <a:r>
              <a:rPr lang="ru-RU" sz="1200" b="1" i="1" dirty="0" smtClean="0">
                <a:latin typeface="Times Roman" pitchFamily="18" charset="0"/>
              </a:rPr>
              <a:t>муниципального образования </a:t>
            </a:r>
            <a:r>
              <a:rPr lang="ru-RU" sz="1200" b="1" i="1" dirty="0">
                <a:latin typeface="Times Roman" pitchFamily="18" charset="0"/>
              </a:rPr>
              <a:t>"Городской округ "Город Нарьян-Мар"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Содержимое 3"/>
          <p:cNvGraphicFramePr>
            <a:graphicFrameLocks/>
          </p:cNvGraphicFramePr>
          <p:nvPr/>
        </p:nvGraphicFramePr>
        <p:xfrm>
          <a:off x="539552" y="1556792"/>
          <a:ext cx="8143932" cy="26992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57453"/>
                <a:gridCol w="1714513"/>
                <a:gridCol w="2035983"/>
                <a:gridCol w="2035983"/>
              </a:tblGrid>
              <a:tr h="382807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Показатель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  2020 год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    2021 год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   2022 год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16802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Основное мероприятие "Мероприятия в сфере обеспечения общественного порядка, профилактика терроризма, экстремизма"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867,2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870,0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870,0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79670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Основное мероприятие "Мероприятия в сфере гражданской обороны и чрезвычайных ситуаций"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10540,1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11166,0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11585,8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95536" y="188640"/>
            <a:ext cx="820891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1600" b="1" u="sng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Муниципальная программа муниципального образования "Городской округ "Город Нарьян-Мар" "Повышение уровня жизнеобеспечения и безопасности жизнедеятельности населения муниципального образования "Городской округ "Город Нарьян-Мар»</a:t>
            </a:r>
            <a:endParaRPr lang="ru-RU" sz="16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956376" y="1268760"/>
            <a:ext cx="76084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тыс.руб.</a:t>
            </a:r>
            <a:endParaRPr lang="ru-RU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одержимое 2"/>
          <p:cNvGraphicFramePr>
            <a:graphicFrameLocks/>
          </p:cNvGraphicFramePr>
          <p:nvPr/>
        </p:nvGraphicFramePr>
        <p:xfrm>
          <a:off x="611560" y="1628800"/>
          <a:ext cx="7859216" cy="17506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32946"/>
                <a:gridCol w="1728192"/>
                <a:gridCol w="1872208"/>
                <a:gridCol w="1625870"/>
              </a:tblGrid>
              <a:tr h="592430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Показатель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2020год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2021год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2022год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1106495">
                <a:tc>
                  <a:txBody>
                    <a:bodyPr/>
                    <a:lstStyle/>
                    <a:p>
                      <a:pPr algn="ctr"/>
                      <a:r>
                        <a:rPr lang="ru-RU" sz="1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"Обеспечение доступности автомобильного транспорта общего пользования для населения МО "Городской округ "Город Нарьян-Мар"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50853,7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53549,7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  54106,0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7" name="Picture 6" descr="https://im3-tub-ru.yandex.net/i?id=9c465aee030cef1a4609ef5d0c3a8a58&amp;n=33&amp;h=215&amp;w=32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6056" y="3573016"/>
            <a:ext cx="3384376" cy="2481110"/>
          </a:xfrm>
          <a:prstGeom prst="rect">
            <a:avLst/>
          </a:prstGeom>
          <a:noFill/>
          <a:ln w="19050">
            <a:solidFill>
              <a:schemeClr val="accent1"/>
            </a:solidFill>
            <a:miter lim="800000"/>
            <a:headEnd/>
            <a:tailEnd/>
          </a:ln>
        </p:spPr>
      </p:pic>
      <p:sp>
        <p:nvSpPr>
          <p:cNvPr id="8" name="Rectangle 147"/>
          <p:cNvSpPr>
            <a:spLocks noChangeArrowheads="1"/>
          </p:cNvSpPr>
          <p:nvPr/>
        </p:nvSpPr>
        <p:spPr bwMode="auto">
          <a:xfrm>
            <a:off x="4140200" y="6308725"/>
            <a:ext cx="4464050" cy="57150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" name="Rectangle 148"/>
          <p:cNvSpPr>
            <a:spLocks noChangeArrowheads="1"/>
          </p:cNvSpPr>
          <p:nvPr/>
        </p:nvSpPr>
        <p:spPr bwMode="auto">
          <a:xfrm>
            <a:off x="395288" y="6381750"/>
            <a:ext cx="8208962" cy="36513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11" name="Picture 152" descr="герб города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643938" y="6286500"/>
            <a:ext cx="3635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TextBox 14"/>
          <p:cNvSpPr txBox="1"/>
          <p:nvPr/>
        </p:nvSpPr>
        <p:spPr>
          <a:xfrm>
            <a:off x="539552" y="188641"/>
            <a:ext cx="792088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1600" b="1" u="sng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Муниципальная программа муниципального образования "Городской округ "Город Нарьян-Мар" "Повышение уровня жизнеобеспечения и безопасности жизнедеятельности населения муниципального образования "Городской округ "Город Нарьян-Мар»</a:t>
            </a:r>
            <a:endParaRPr lang="ru-RU" sz="1600" dirty="0" smtClean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7740352" y="1340768"/>
            <a:ext cx="76084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тыс.руб.</a:t>
            </a:r>
            <a:endParaRPr lang="ru-RU" sz="1200" dirty="0"/>
          </a:p>
        </p:txBody>
      </p:sp>
      <p:sp>
        <p:nvSpPr>
          <p:cNvPr id="13" name="Text Box 151"/>
          <p:cNvSpPr txBox="1">
            <a:spLocks noChangeArrowheads="1"/>
          </p:cNvSpPr>
          <p:nvPr/>
        </p:nvSpPr>
        <p:spPr bwMode="auto">
          <a:xfrm>
            <a:off x="4932040" y="6367463"/>
            <a:ext cx="352774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200" b="1" i="1" dirty="0">
                <a:latin typeface="Times Roman" pitchFamily="18" charset="0"/>
              </a:rPr>
              <a:t>Администрация </a:t>
            </a:r>
            <a:r>
              <a:rPr lang="ru-RU" sz="1200" b="1" i="1" dirty="0" smtClean="0">
                <a:latin typeface="Times Roman" pitchFamily="18" charset="0"/>
              </a:rPr>
              <a:t>муниципального образования </a:t>
            </a:r>
            <a:r>
              <a:rPr lang="ru-RU" sz="1200" b="1" i="1" dirty="0">
                <a:latin typeface="Times Roman" pitchFamily="18" charset="0"/>
              </a:rPr>
              <a:t>"Городской округ "Город Нарьян-Мар"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47"/>
          <p:cNvSpPr>
            <a:spLocks noChangeArrowheads="1"/>
          </p:cNvSpPr>
          <p:nvPr/>
        </p:nvSpPr>
        <p:spPr bwMode="auto">
          <a:xfrm>
            <a:off x="4140200" y="6308725"/>
            <a:ext cx="4464050" cy="57150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483" name="Rectangle 148"/>
          <p:cNvSpPr>
            <a:spLocks noChangeArrowheads="1"/>
          </p:cNvSpPr>
          <p:nvPr/>
        </p:nvSpPr>
        <p:spPr bwMode="auto">
          <a:xfrm>
            <a:off x="395288" y="6381750"/>
            <a:ext cx="8208962" cy="36513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20486" name="Picture 152" descr="герб город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643938" y="6286500"/>
            <a:ext cx="3635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7" name="Text Box 183"/>
          <p:cNvSpPr txBox="1">
            <a:spLocks noChangeArrowheads="1"/>
          </p:cNvSpPr>
          <p:nvPr/>
        </p:nvSpPr>
        <p:spPr bwMode="auto">
          <a:xfrm>
            <a:off x="214313" y="285728"/>
            <a:ext cx="8929687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 i="1" dirty="0">
                <a:solidFill>
                  <a:srgbClr val="003399"/>
                </a:solidFill>
              </a:rPr>
              <a:t>МП МО «Городской округ «Город Нарьян-Мар» «Формирование комфортной городской среды г. Нарьян-Мара»</a:t>
            </a:r>
          </a:p>
        </p:txBody>
      </p:sp>
      <p:sp>
        <p:nvSpPr>
          <p:cNvPr id="20488" name="Text Box 184"/>
          <p:cNvSpPr txBox="1">
            <a:spLocks noChangeArrowheads="1"/>
          </p:cNvSpPr>
          <p:nvPr/>
        </p:nvSpPr>
        <p:spPr bwMode="auto">
          <a:xfrm>
            <a:off x="34925" y="6597650"/>
            <a:ext cx="3937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fld id="{01583B56-E377-4902-8472-C4E8AB0A5784}" type="slidenum">
              <a:rPr lang="ru-RU" sz="800" b="1">
                <a:solidFill>
                  <a:srgbClr val="336699"/>
                </a:solidFill>
              </a:rPr>
              <a:pPr>
                <a:spcBef>
                  <a:spcPct val="50000"/>
                </a:spcBef>
              </a:pPr>
              <a:t>28</a:t>
            </a:fld>
            <a:endParaRPr lang="ru-RU" sz="800" b="1">
              <a:solidFill>
                <a:srgbClr val="336699"/>
              </a:solidFill>
            </a:endParaRPr>
          </a:p>
        </p:txBody>
      </p:sp>
      <p:sp>
        <p:nvSpPr>
          <p:cNvPr id="25" name="Скругленный прямоугольник 13"/>
          <p:cNvSpPr/>
          <p:nvPr/>
        </p:nvSpPr>
        <p:spPr>
          <a:xfrm>
            <a:off x="827584" y="2276872"/>
            <a:ext cx="1338486" cy="27720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2020 </a:t>
            </a:r>
            <a:r>
              <a:rPr lang="ru-RU" sz="12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год</a:t>
            </a:r>
          </a:p>
        </p:txBody>
      </p:sp>
      <p:sp>
        <p:nvSpPr>
          <p:cNvPr id="26" name="Стрелка вниз 25"/>
          <p:cNvSpPr/>
          <p:nvPr/>
        </p:nvSpPr>
        <p:spPr>
          <a:xfrm>
            <a:off x="1259632" y="2564904"/>
            <a:ext cx="424713" cy="209175"/>
          </a:xfrm>
          <a:prstGeom prst="downArrow">
            <a:avLst/>
          </a:prstGeom>
          <a:solidFill>
            <a:schemeClr val="bg2"/>
          </a:solidFill>
          <a:ln>
            <a:solidFill>
              <a:schemeClr val="accent1"/>
            </a:solidFill>
          </a:ln>
          <a:effectLst>
            <a:outerShdw blurRad="63500" dist="50800" dir="5400000" sx="98000" sy="98000" rotWithShape="0">
              <a:srgbClr val="000000">
                <a:alpha val="20000"/>
              </a:srgbClr>
            </a:outerShdw>
            <a:softEdge rad="1270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200"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Скругленный прямоугольник 13"/>
          <p:cNvSpPr/>
          <p:nvPr/>
        </p:nvSpPr>
        <p:spPr>
          <a:xfrm>
            <a:off x="755576" y="2780928"/>
            <a:ext cx="1409353" cy="357197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135,24 </a:t>
            </a:r>
            <a:r>
              <a:rPr lang="ru-RU" sz="12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млн.руб.</a:t>
            </a:r>
            <a:endParaRPr lang="ru-RU" sz="12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Rectangle 1"/>
          <p:cNvSpPr>
            <a:spLocks noChangeArrowheads="1"/>
          </p:cNvSpPr>
          <p:nvPr/>
        </p:nvSpPr>
        <p:spPr bwMode="auto">
          <a:xfrm>
            <a:off x="642938" y="984577"/>
            <a:ext cx="7858125" cy="95410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ru-RU" sz="1400" dirty="0" smtClean="0"/>
              <a:t>Целями программы является - Создание благоприятных условий для системного повышения качества и комфорта городской среды на территории муниципального образования "Городской округ "Город Нарьян-Мар" и организации мероприятий массового отдыха жителей муниципального образования "Городской округ "Город Нарьян-Мар"</a:t>
            </a:r>
            <a:endParaRPr lang="ru-RU" sz="1400" dirty="0"/>
          </a:p>
        </p:txBody>
      </p:sp>
      <p:graphicFrame>
        <p:nvGraphicFramePr>
          <p:cNvPr id="30" name="Таблица 29"/>
          <p:cNvGraphicFramePr>
            <a:graphicFrameLocks noGrp="1"/>
          </p:cNvGraphicFramePr>
          <p:nvPr/>
        </p:nvGraphicFramePr>
        <p:xfrm>
          <a:off x="611560" y="3645024"/>
          <a:ext cx="7858180" cy="1920240"/>
        </p:xfrm>
        <a:graphic>
          <a:graphicData uri="http://schemas.openxmlformats.org/drawingml/2006/table">
            <a:tbl>
              <a:tblPr/>
              <a:tblGrid>
                <a:gridCol w="421105"/>
                <a:gridCol w="4331423"/>
                <a:gridCol w="1008112"/>
                <a:gridCol w="936104"/>
                <a:gridCol w="1161436"/>
              </a:tblGrid>
              <a:tr h="42862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№ </a:t>
                      </a:r>
                      <a:r>
                        <a:rPr kumimoji="0" lang="ru-RU" sz="12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</a:t>
                      </a:r>
                      <a:r>
                        <a:rPr kumimoji="0" lang="ru-RU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/</a:t>
                      </a:r>
                      <a:r>
                        <a:rPr kumimoji="0" lang="ru-RU" sz="12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</a:t>
                      </a:r>
                      <a:endParaRPr kumimoji="0" lang="ru-RU" sz="1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Подпрограммы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Сумма на 2020 год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Сумма на 2021 год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Сумма на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2022 год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0005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Подпрограмма 1. "Приоритетный проект "Формирование комфортной городской среды (благоустройство дворовых и общественных территорий)»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124,93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134,50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134,84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0747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Подпрограмма 2. "Приоритетный проект "Формирование комфортной городской среды (благоустройство парков)»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10,31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10,31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10,31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0531" name="Text Box 87"/>
          <p:cNvSpPr txBox="1">
            <a:spLocks noChangeArrowheads="1"/>
          </p:cNvSpPr>
          <p:nvPr/>
        </p:nvSpPr>
        <p:spPr bwMode="auto">
          <a:xfrm>
            <a:off x="7740352" y="3429000"/>
            <a:ext cx="977900" cy="1762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tIns="10800" rIns="0" bIns="10800">
            <a:spAutoFit/>
          </a:bodyPr>
          <a:lstStyle/>
          <a:p>
            <a:r>
              <a:rPr lang="ru-RU" sz="1000" b="1" dirty="0"/>
              <a:t>млн. руб.</a:t>
            </a:r>
          </a:p>
        </p:txBody>
      </p:sp>
      <p:sp>
        <p:nvSpPr>
          <p:cNvPr id="21" name="Скругленный прямоугольник 13"/>
          <p:cNvSpPr/>
          <p:nvPr/>
        </p:nvSpPr>
        <p:spPr>
          <a:xfrm>
            <a:off x="3779912" y="2276872"/>
            <a:ext cx="1338486" cy="27720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2021 </a:t>
            </a:r>
            <a:r>
              <a:rPr lang="ru-RU" sz="12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год</a:t>
            </a:r>
          </a:p>
        </p:txBody>
      </p:sp>
      <p:sp>
        <p:nvSpPr>
          <p:cNvPr id="22" name="Скругленный прямоугольник 13"/>
          <p:cNvSpPr/>
          <p:nvPr/>
        </p:nvSpPr>
        <p:spPr>
          <a:xfrm>
            <a:off x="6444208" y="2276872"/>
            <a:ext cx="1338486" cy="27720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2022 </a:t>
            </a:r>
            <a:r>
              <a:rPr lang="ru-RU" sz="12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год</a:t>
            </a:r>
          </a:p>
        </p:txBody>
      </p:sp>
      <p:sp>
        <p:nvSpPr>
          <p:cNvPr id="23" name="Стрелка вниз 22"/>
          <p:cNvSpPr/>
          <p:nvPr/>
        </p:nvSpPr>
        <p:spPr>
          <a:xfrm>
            <a:off x="4211960" y="2564904"/>
            <a:ext cx="424713" cy="209175"/>
          </a:xfrm>
          <a:prstGeom prst="downArrow">
            <a:avLst/>
          </a:prstGeom>
          <a:solidFill>
            <a:schemeClr val="bg2"/>
          </a:solidFill>
          <a:ln>
            <a:solidFill>
              <a:schemeClr val="accent1"/>
            </a:solidFill>
          </a:ln>
          <a:effectLst>
            <a:outerShdw blurRad="63500" dist="50800" dir="5400000" sx="98000" sy="98000" rotWithShape="0">
              <a:srgbClr val="000000">
                <a:alpha val="20000"/>
              </a:srgbClr>
            </a:outerShdw>
            <a:softEdge rad="1270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200"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Стрелка вниз 23"/>
          <p:cNvSpPr/>
          <p:nvPr/>
        </p:nvSpPr>
        <p:spPr>
          <a:xfrm>
            <a:off x="6876256" y="2564904"/>
            <a:ext cx="424713" cy="209175"/>
          </a:xfrm>
          <a:prstGeom prst="downArrow">
            <a:avLst/>
          </a:prstGeom>
          <a:solidFill>
            <a:schemeClr val="bg2"/>
          </a:solidFill>
          <a:ln>
            <a:solidFill>
              <a:schemeClr val="accent1"/>
            </a:solidFill>
          </a:ln>
          <a:effectLst>
            <a:outerShdw blurRad="63500" dist="50800" dir="5400000" sx="98000" sy="98000" rotWithShape="0">
              <a:srgbClr val="000000">
                <a:alpha val="20000"/>
              </a:srgbClr>
            </a:outerShdw>
            <a:softEdge rad="1270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200"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Скругленный прямоугольник 13"/>
          <p:cNvSpPr/>
          <p:nvPr/>
        </p:nvSpPr>
        <p:spPr>
          <a:xfrm>
            <a:off x="3707904" y="2780928"/>
            <a:ext cx="1409353" cy="357197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144,81 </a:t>
            </a:r>
            <a:r>
              <a:rPr lang="ru-RU" sz="12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млн.руб.</a:t>
            </a:r>
            <a:endParaRPr lang="ru-RU" sz="12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Скругленный прямоугольник 13"/>
          <p:cNvSpPr/>
          <p:nvPr/>
        </p:nvSpPr>
        <p:spPr>
          <a:xfrm>
            <a:off x="6372200" y="2780928"/>
            <a:ext cx="1409353" cy="357197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145,15 </a:t>
            </a:r>
            <a:r>
              <a:rPr lang="ru-RU" sz="12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млн.руб.</a:t>
            </a:r>
            <a:endParaRPr lang="ru-RU" sz="12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ext Box 151"/>
          <p:cNvSpPr txBox="1">
            <a:spLocks noChangeArrowheads="1"/>
          </p:cNvSpPr>
          <p:nvPr/>
        </p:nvSpPr>
        <p:spPr bwMode="auto">
          <a:xfrm>
            <a:off x="4932040" y="6367463"/>
            <a:ext cx="352774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200" b="1" i="1" dirty="0">
                <a:latin typeface="Times Roman" pitchFamily="18" charset="0"/>
              </a:rPr>
              <a:t>Администрация </a:t>
            </a:r>
            <a:r>
              <a:rPr lang="ru-RU" sz="1200" b="1" i="1" dirty="0" smtClean="0">
                <a:latin typeface="Times Roman" pitchFamily="18" charset="0"/>
              </a:rPr>
              <a:t>муниципального образования </a:t>
            </a:r>
            <a:r>
              <a:rPr lang="ru-RU" sz="1200" b="1" i="1" dirty="0">
                <a:latin typeface="Times Roman" pitchFamily="18" charset="0"/>
              </a:rPr>
              <a:t>"Городской округ "Город Нарьян-Мар"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47"/>
          <p:cNvSpPr>
            <a:spLocks noChangeArrowheads="1"/>
          </p:cNvSpPr>
          <p:nvPr/>
        </p:nvSpPr>
        <p:spPr bwMode="auto">
          <a:xfrm>
            <a:off x="4140200" y="6308725"/>
            <a:ext cx="4464050" cy="57150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2531" name="Rectangle 148"/>
          <p:cNvSpPr>
            <a:spLocks noChangeArrowheads="1"/>
          </p:cNvSpPr>
          <p:nvPr/>
        </p:nvSpPr>
        <p:spPr bwMode="auto">
          <a:xfrm>
            <a:off x="395288" y="6381750"/>
            <a:ext cx="8208962" cy="36513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22534" name="Picture 152" descr="герб город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643938" y="6286500"/>
            <a:ext cx="3635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5" name="Text Box 183"/>
          <p:cNvSpPr txBox="1">
            <a:spLocks noChangeArrowheads="1"/>
          </p:cNvSpPr>
          <p:nvPr/>
        </p:nvSpPr>
        <p:spPr bwMode="auto">
          <a:xfrm>
            <a:off x="214313" y="500063"/>
            <a:ext cx="8929687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 i="1" dirty="0">
                <a:solidFill>
                  <a:srgbClr val="003399"/>
                </a:solidFill>
              </a:rPr>
              <a:t>МП МО «Поддержка отдельных категорий граждан муниципального образования «Городской округ «Город Нарьян-Мар»</a:t>
            </a:r>
          </a:p>
        </p:txBody>
      </p:sp>
      <p:sp>
        <p:nvSpPr>
          <p:cNvPr id="22536" name="Text Box 184"/>
          <p:cNvSpPr txBox="1">
            <a:spLocks noChangeArrowheads="1"/>
          </p:cNvSpPr>
          <p:nvPr/>
        </p:nvSpPr>
        <p:spPr bwMode="auto">
          <a:xfrm>
            <a:off x="34925" y="6597650"/>
            <a:ext cx="3937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fld id="{8F31A8F0-3448-4464-8238-7B072E340E5E}" type="slidenum">
              <a:rPr lang="ru-RU" sz="800" b="1">
                <a:solidFill>
                  <a:srgbClr val="336699"/>
                </a:solidFill>
              </a:rPr>
              <a:pPr>
                <a:spcBef>
                  <a:spcPct val="50000"/>
                </a:spcBef>
              </a:pPr>
              <a:t>29</a:t>
            </a:fld>
            <a:endParaRPr lang="ru-RU" sz="800" b="1">
              <a:solidFill>
                <a:srgbClr val="336699"/>
              </a:solidFill>
            </a:endParaRPr>
          </a:p>
        </p:txBody>
      </p:sp>
      <p:sp>
        <p:nvSpPr>
          <p:cNvPr id="25" name="Скругленный прямоугольник 13"/>
          <p:cNvSpPr/>
          <p:nvPr/>
        </p:nvSpPr>
        <p:spPr>
          <a:xfrm>
            <a:off x="1043608" y="2420888"/>
            <a:ext cx="1194470" cy="35262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b="1" i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2020 </a:t>
            </a:r>
            <a:r>
              <a:rPr lang="ru-RU" sz="1200" b="1" i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год</a:t>
            </a:r>
          </a:p>
        </p:txBody>
      </p:sp>
      <p:sp>
        <p:nvSpPr>
          <p:cNvPr id="26" name="Стрелка вниз 25"/>
          <p:cNvSpPr/>
          <p:nvPr/>
        </p:nvSpPr>
        <p:spPr>
          <a:xfrm>
            <a:off x="1403648" y="2780928"/>
            <a:ext cx="496721" cy="284596"/>
          </a:xfrm>
          <a:prstGeom prst="downArrow">
            <a:avLst/>
          </a:prstGeom>
          <a:solidFill>
            <a:schemeClr val="bg2"/>
          </a:solidFill>
          <a:ln>
            <a:solidFill>
              <a:schemeClr val="accent1"/>
            </a:solidFill>
          </a:ln>
          <a:effectLst>
            <a:outerShdw blurRad="63500" dist="50800" dir="5400000" sx="98000" sy="98000" rotWithShape="0">
              <a:srgbClr val="000000">
                <a:alpha val="20000"/>
              </a:srgbClr>
            </a:outerShdw>
            <a:softEdge rad="1270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200"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Скругленный прямоугольник 13"/>
          <p:cNvSpPr/>
          <p:nvPr/>
        </p:nvSpPr>
        <p:spPr>
          <a:xfrm>
            <a:off x="827585" y="3068960"/>
            <a:ext cx="1512168" cy="36004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b="1" i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40,22 млн.руб</a:t>
            </a:r>
            <a:r>
              <a:rPr lang="ru-RU" sz="1200" b="1" i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1200" b="1" i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Скругленный прямоугольник 13"/>
          <p:cNvSpPr/>
          <p:nvPr/>
        </p:nvSpPr>
        <p:spPr>
          <a:xfrm>
            <a:off x="3635896" y="3068960"/>
            <a:ext cx="1584176" cy="36004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b="1" i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37,10 млн.руб</a:t>
            </a:r>
            <a:r>
              <a:rPr lang="ru-RU" sz="1200" b="1" i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1200" b="1" i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Скругленный прямоугольник 13"/>
          <p:cNvSpPr/>
          <p:nvPr/>
        </p:nvSpPr>
        <p:spPr>
          <a:xfrm>
            <a:off x="6300192" y="3068960"/>
            <a:ext cx="1524719" cy="36061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b="1" i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37,33 млн.руб</a:t>
            </a:r>
            <a:r>
              <a:rPr lang="ru-RU" sz="1200" b="1" i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1200" b="1" i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Скругленный прямоугольник 13"/>
          <p:cNvSpPr/>
          <p:nvPr/>
        </p:nvSpPr>
        <p:spPr>
          <a:xfrm>
            <a:off x="3851920" y="2420888"/>
            <a:ext cx="1216719" cy="35262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b="1" i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2021 </a:t>
            </a:r>
            <a:r>
              <a:rPr lang="ru-RU" sz="1200" b="1" i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год</a:t>
            </a:r>
          </a:p>
        </p:txBody>
      </p:sp>
      <p:sp>
        <p:nvSpPr>
          <p:cNvPr id="37" name="Скругленный прямоугольник 13"/>
          <p:cNvSpPr/>
          <p:nvPr/>
        </p:nvSpPr>
        <p:spPr>
          <a:xfrm>
            <a:off x="6372200" y="2420888"/>
            <a:ext cx="1309836" cy="35262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b="1" i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2022год</a:t>
            </a:r>
            <a:endParaRPr lang="ru-RU" sz="1200" b="1" i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Rectangle 1"/>
          <p:cNvSpPr>
            <a:spLocks noChangeArrowheads="1"/>
          </p:cNvSpPr>
          <p:nvPr/>
        </p:nvSpPr>
        <p:spPr bwMode="auto">
          <a:xfrm>
            <a:off x="642938" y="1285875"/>
            <a:ext cx="7858125" cy="107791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ru-RU" sz="1600" dirty="0"/>
              <a:t>Основными целями программы является - создание условий для повышения качества жизни отдельных категорий граждан за счет реализации мер социальной поддержки, установленных правовыми актами муниципального образования «Городской округ «Город Нарьян-Мар». </a:t>
            </a:r>
          </a:p>
        </p:txBody>
      </p:sp>
      <p:graphicFrame>
        <p:nvGraphicFramePr>
          <p:cNvPr id="30" name="Таблица 29"/>
          <p:cNvGraphicFramePr>
            <a:graphicFrameLocks noGrp="1"/>
          </p:cNvGraphicFramePr>
          <p:nvPr/>
        </p:nvGraphicFramePr>
        <p:xfrm>
          <a:off x="611560" y="3717032"/>
          <a:ext cx="7858180" cy="1371600"/>
        </p:xfrm>
        <a:graphic>
          <a:graphicData uri="http://schemas.openxmlformats.org/drawingml/2006/table">
            <a:tbl>
              <a:tblPr/>
              <a:tblGrid>
                <a:gridCol w="421105"/>
                <a:gridCol w="4079461"/>
                <a:gridCol w="1092226"/>
                <a:gridCol w="1061916"/>
                <a:gridCol w="1203472"/>
              </a:tblGrid>
              <a:tr h="42862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№ </a:t>
                      </a:r>
                      <a:r>
                        <a:rPr kumimoji="0" lang="ru-RU" sz="12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</a:t>
                      </a:r>
                      <a:r>
                        <a:rPr kumimoji="0" lang="ru-RU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/</a:t>
                      </a:r>
                      <a:r>
                        <a:rPr kumimoji="0" lang="ru-RU" sz="12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</a:t>
                      </a:r>
                      <a:endParaRPr kumimoji="0" lang="ru-RU" sz="1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Подпрограммы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Сумма на 2020 год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Сумма на 2021 год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Сумма на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2022 год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0005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Подпрограмма 1. "Поддержка отдельных категорий граждан"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5,55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6,05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6,28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0747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Подпрограмма 2. "Пенсионное обеспечение отдельных категорий граждан"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34,67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31,04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31,04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2579" name="Text Box 87"/>
          <p:cNvSpPr txBox="1">
            <a:spLocks noChangeArrowheads="1"/>
          </p:cNvSpPr>
          <p:nvPr/>
        </p:nvSpPr>
        <p:spPr bwMode="auto">
          <a:xfrm>
            <a:off x="7812360" y="3501008"/>
            <a:ext cx="977900" cy="1762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tIns="10800" rIns="0" bIns="10800">
            <a:spAutoFit/>
          </a:bodyPr>
          <a:lstStyle/>
          <a:p>
            <a:r>
              <a:rPr lang="ru-RU" sz="1000" b="1" dirty="0"/>
              <a:t>млн. руб.</a:t>
            </a:r>
          </a:p>
        </p:txBody>
      </p:sp>
      <p:sp>
        <p:nvSpPr>
          <p:cNvPr id="20" name="Стрелка вниз 19"/>
          <p:cNvSpPr/>
          <p:nvPr/>
        </p:nvSpPr>
        <p:spPr>
          <a:xfrm>
            <a:off x="6732240" y="2780928"/>
            <a:ext cx="496721" cy="284596"/>
          </a:xfrm>
          <a:prstGeom prst="downArrow">
            <a:avLst/>
          </a:prstGeom>
          <a:solidFill>
            <a:schemeClr val="bg2"/>
          </a:solidFill>
          <a:ln>
            <a:solidFill>
              <a:schemeClr val="accent1"/>
            </a:solidFill>
          </a:ln>
          <a:effectLst>
            <a:outerShdw blurRad="63500" dist="50800" dir="5400000" sx="98000" sy="98000" rotWithShape="0">
              <a:srgbClr val="000000">
                <a:alpha val="20000"/>
              </a:srgbClr>
            </a:outerShdw>
            <a:softEdge rad="1270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200"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Стрелка вниз 20"/>
          <p:cNvSpPr/>
          <p:nvPr/>
        </p:nvSpPr>
        <p:spPr>
          <a:xfrm>
            <a:off x="4139952" y="2780928"/>
            <a:ext cx="496721" cy="284596"/>
          </a:xfrm>
          <a:prstGeom prst="downArrow">
            <a:avLst/>
          </a:prstGeom>
          <a:solidFill>
            <a:schemeClr val="bg2"/>
          </a:solidFill>
          <a:ln>
            <a:solidFill>
              <a:schemeClr val="accent1"/>
            </a:solidFill>
          </a:ln>
          <a:effectLst>
            <a:outerShdw blurRad="63500" dist="50800" dir="5400000" sx="98000" sy="98000" rotWithShape="0">
              <a:srgbClr val="000000">
                <a:alpha val="20000"/>
              </a:srgbClr>
            </a:outerShdw>
            <a:softEdge rad="1270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200"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Text Box 151"/>
          <p:cNvSpPr txBox="1">
            <a:spLocks noChangeArrowheads="1"/>
          </p:cNvSpPr>
          <p:nvPr/>
        </p:nvSpPr>
        <p:spPr bwMode="auto">
          <a:xfrm>
            <a:off x="4932040" y="6367463"/>
            <a:ext cx="352774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200" b="1" i="1" dirty="0">
                <a:latin typeface="Times Roman" pitchFamily="18" charset="0"/>
              </a:rPr>
              <a:t>Администрация </a:t>
            </a:r>
            <a:r>
              <a:rPr lang="ru-RU" sz="1200" b="1" i="1" dirty="0" smtClean="0">
                <a:latin typeface="Times Roman" pitchFamily="18" charset="0"/>
              </a:rPr>
              <a:t>муниципального образования </a:t>
            </a:r>
            <a:r>
              <a:rPr lang="ru-RU" sz="1200" b="1" i="1" dirty="0">
                <a:latin typeface="Times Roman" pitchFamily="18" charset="0"/>
              </a:rPr>
              <a:t>"Городской округ "Город Нарьян-Мар"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214290"/>
            <a:ext cx="8458200" cy="1222375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Бюджет МО "Городской округ "Город Нарьян-Мар"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214282" y="928670"/>
            <a:ext cx="8643937" cy="431800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ru-RU" sz="1600" b="1" u="sng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ПАРАМЕТРЫ ГОРОДСКОГО </a:t>
            </a:r>
            <a:r>
              <a:rPr lang="ru-RU" sz="1600" b="1" u="sng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БЮДЖЕТА</a:t>
            </a:r>
            <a:endParaRPr lang="ru-RU" sz="1600" b="1" u="sng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Group 71"/>
          <p:cNvGraphicFramePr>
            <a:graphicFrameLocks noGrp="1"/>
          </p:cNvGraphicFramePr>
          <p:nvPr/>
        </p:nvGraphicFramePr>
        <p:xfrm>
          <a:off x="571472" y="1643050"/>
          <a:ext cx="8321008" cy="4450246"/>
        </p:xfrm>
        <a:graphic>
          <a:graphicData uri="http://schemas.openxmlformats.org/drawingml/2006/table">
            <a:tbl>
              <a:tblPr/>
              <a:tblGrid>
                <a:gridCol w="3713771"/>
                <a:gridCol w="1521388"/>
                <a:gridCol w="1430028"/>
                <a:gridCol w="1655821"/>
              </a:tblGrid>
              <a:tr h="629249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ПОКАЗАТЕЛЬ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БЮДЖЕТ 2020г.</a:t>
                      </a: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план</a:t>
                      </a:r>
                    </a:p>
                  </a:txBody>
                  <a:tcPr marL="0" marR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БЮДЖЕТ 2021г.</a:t>
                      </a: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план</a:t>
                      </a:r>
                    </a:p>
                  </a:txBody>
                  <a:tcPr marL="0" marR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БЮДЖЕТ 2022г.</a:t>
                      </a: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план</a:t>
                      </a:r>
                    </a:p>
                  </a:txBody>
                  <a:tcPr marL="0" marR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78376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952,3</a:t>
                      </a:r>
                    </a:p>
                  </a:txBody>
                  <a:tcPr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860,0</a:t>
                      </a:r>
                    </a:p>
                  </a:txBody>
                  <a:tcPr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871,9</a:t>
                      </a:r>
                    </a:p>
                  </a:txBody>
                  <a:tcPr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78376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РАСХОДЫ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1086,0</a:t>
                      </a:r>
                    </a:p>
                  </a:txBody>
                  <a:tcPr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861,0</a:t>
                      </a:r>
                    </a:p>
                  </a:txBody>
                  <a:tcPr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872,4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04238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ДЕФИЦИТ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133,7</a:t>
                      </a:r>
                    </a:p>
                  </a:txBody>
                  <a:tcPr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1,0</a:t>
                      </a:r>
                    </a:p>
                  </a:txBody>
                  <a:tcPr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0,5</a:t>
                      </a:r>
                    </a:p>
                  </a:txBody>
                  <a:tcPr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20073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в том числе:</a:t>
                      </a:r>
                    </a:p>
                  </a:txBody>
                  <a:tcPr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14198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Получение кредита кредитных организаций</a:t>
                      </a:r>
                    </a:p>
                  </a:txBody>
                  <a:tcPr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65,0</a:t>
                      </a:r>
                    </a:p>
                  </a:txBody>
                  <a:tcPr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65,0</a:t>
                      </a:r>
                    </a:p>
                  </a:txBody>
                  <a:tcPr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65,0</a:t>
                      </a:r>
                    </a:p>
                  </a:txBody>
                  <a:tcPr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78376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Погашение кредита кредитной организации</a:t>
                      </a:r>
                    </a:p>
                  </a:txBody>
                  <a:tcPr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60,0</a:t>
                      </a:r>
                    </a:p>
                  </a:txBody>
                  <a:tcPr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65,0</a:t>
                      </a:r>
                    </a:p>
                  </a:txBody>
                  <a:tcPr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65,0</a:t>
                      </a:r>
                    </a:p>
                  </a:txBody>
                  <a:tcPr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49120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Получение бюджетных кредитов от других бюджетов бюджетной системы РФ</a:t>
                      </a:r>
                    </a:p>
                  </a:txBody>
                  <a:tcPr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57,0</a:t>
                      </a:r>
                    </a:p>
                  </a:txBody>
                  <a:tcPr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57,0</a:t>
                      </a:r>
                    </a:p>
                  </a:txBody>
                  <a:tcPr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57,0</a:t>
                      </a:r>
                    </a:p>
                  </a:txBody>
                  <a:tcPr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49120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Погашение бюджетных кредитов от других бюджетов бюджетной системы РФ</a:t>
                      </a:r>
                    </a:p>
                  </a:txBody>
                  <a:tcPr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57,0</a:t>
                      </a:r>
                    </a:p>
                  </a:txBody>
                  <a:tcPr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57,0</a:t>
                      </a:r>
                    </a:p>
                  </a:txBody>
                  <a:tcPr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57,0</a:t>
                      </a:r>
                    </a:p>
                  </a:txBody>
                  <a:tcPr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49120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изменение остатков средств на счетах по учету средств бюджета</a:t>
                      </a:r>
                    </a:p>
                  </a:txBody>
                  <a:tcPr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3,1</a:t>
                      </a:r>
                    </a:p>
                  </a:txBody>
                  <a:tcPr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1,0</a:t>
                      </a:r>
                    </a:p>
                  </a:txBody>
                  <a:tcPr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0,5</a:t>
                      </a:r>
                    </a:p>
                  </a:txBody>
                  <a:tcPr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7680" name="TextBox 5"/>
          <p:cNvSpPr txBox="1">
            <a:spLocks noChangeArrowheads="1"/>
          </p:cNvSpPr>
          <p:nvPr/>
        </p:nvSpPr>
        <p:spPr bwMode="auto">
          <a:xfrm>
            <a:off x="7956376" y="1340768"/>
            <a:ext cx="92868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млн. руб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Franklin Gothic Book"/>
            </a:endParaRPr>
          </a:p>
        </p:txBody>
      </p:sp>
      <p:sp>
        <p:nvSpPr>
          <p:cNvPr id="6" name="Rectangle 147"/>
          <p:cNvSpPr>
            <a:spLocks noChangeArrowheads="1"/>
          </p:cNvSpPr>
          <p:nvPr/>
        </p:nvSpPr>
        <p:spPr bwMode="auto">
          <a:xfrm>
            <a:off x="4140200" y="6308725"/>
            <a:ext cx="4464050" cy="57150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" name="Rectangle 148"/>
          <p:cNvSpPr>
            <a:spLocks noChangeArrowheads="1"/>
          </p:cNvSpPr>
          <p:nvPr/>
        </p:nvSpPr>
        <p:spPr bwMode="auto">
          <a:xfrm>
            <a:off x="395288" y="6381750"/>
            <a:ext cx="8208962" cy="36513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9" name="Picture 152" descr="герб город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643938" y="6286500"/>
            <a:ext cx="3635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 Box 151"/>
          <p:cNvSpPr txBox="1">
            <a:spLocks noChangeArrowheads="1"/>
          </p:cNvSpPr>
          <p:nvPr/>
        </p:nvSpPr>
        <p:spPr bwMode="auto">
          <a:xfrm>
            <a:off x="4932040" y="6367463"/>
            <a:ext cx="352774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200" b="1" i="1" dirty="0">
                <a:latin typeface="Times Roman" pitchFamily="18" charset="0"/>
              </a:rPr>
              <a:t>Администрация </a:t>
            </a:r>
            <a:r>
              <a:rPr lang="ru-RU" sz="1200" b="1" i="1" dirty="0" smtClean="0">
                <a:latin typeface="Times Roman" pitchFamily="18" charset="0"/>
              </a:rPr>
              <a:t>муниципального образования </a:t>
            </a:r>
            <a:r>
              <a:rPr lang="ru-RU" sz="1200" b="1" i="1" dirty="0">
                <a:latin typeface="Times Roman" pitchFamily="18" charset="0"/>
              </a:rPr>
              <a:t>"Городской округ "Город Нарьян-Мар"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214290"/>
            <a:ext cx="8458200" cy="1222375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Бюджет МО "Городской округ "Город Нарьян-Мар"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962" name="Заголовок 1"/>
          <p:cNvSpPr txBox="1">
            <a:spLocks/>
          </p:cNvSpPr>
          <p:nvPr/>
        </p:nvSpPr>
        <p:spPr bwMode="auto">
          <a:xfrm>
            <a:off x="0" y="711184"/>
            <a:ext cx="9215471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lvl="0" algn="ctr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1700" b="1" u="sng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РАСПРЕДЕЛЕНИЕ БЮДЖЕТНЫХ АССИГНОВАНИЙ ГОРОДСКОГО БЮДЖЕТА ПО ЦЕЛЕВЫМ СТАТЬЯМ (МУНИЦИПАЛЬНЫМ ПРОГРАММАМ И НЕПРОГРАММНЫМ НАПРАВЛЕНИЯМ ДЕЯТЕЛЬНОСТИ) НА 2020 ГОД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14282" y="1643051"/>
            <a:ext cx="6286544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u="sng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ВСЕГО РАСХОДОВ  1085,98 млн.руб. ИЗ НИХ: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Диаграмма 6"/>
          <p:cNvGraphicFramePr/>
          <p:nvPr/>
        </p:nvGraphicFramePr>
        <p:xfrm>
          <a:off x="251520" y="1988840"/>
          <a:ext cx="8496944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Диаграмма 4"/>
          <p:cNvGraphicFramePr/>
          <p:nvPr/>
        </p:nvGraphicFramePr>
        <p:xfrm>
          <a:off x="0" y="2050160"/>
          <a:ext cx="9144000" cy="37551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214290"/>
            <a:ext cx="8458200" cy="1222375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Бюджет МО "Городской округ "Город Нарьян-Мар"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962" name="Заголовок 1"/>
          <p:cNvSpPr txBox="1">
            <a:spLocks/>
          </p:cNvSpPr>
          <p:nvPr/>
        </p:nvSpPr>
        <p:spPr bwMode="auto">
          <a:xfrm>
            <a:off x="0" y="711184"/>
            <a:ext cx="9215471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lvl="0" algn="ctr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1700" b="1" u="sng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РАСПРЕДЕЛЕНИЕ БЮДЖЕТНЫХ АССИГНОВАНИЙ ГОРОДСКОГО БЮДЖЕТА ПО ЦЕЛЕВЫМ СТАТЬЯМ (МУНИЦИПАЛЬНЫМ ПРОГРАММАМ И НЕПРОГРАММНЫМ НАПРАВЛЕНИЯМ ДЕЯТЕЛЬНОСТИ)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95536" y="2132856"/>
            <a:ext cx="4608512" cy="30777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НЕПРОГРАММНАЯ ЧАСТЬ 56,23 млн.руб. 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147"/>
          <p:cNvSpPr>
            <a:spLocks noChangeArrowheads="1"/>
          </p:cNvSpPr>
          <p:nvPr/>
        </p:nvSpPr>
        <p:spPr bwMode="auto">
          <a:xfrm>
            <a:off x="4140200" y="6308725"/>
            <a:ext cx="4464050" cy="57150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" name="Rectangle 148"/>
          <p:cNvSpPr>
            <a:spLocks noChangeArrowheads="1"/>
          </p:cNvSpPr>
          <p:nvPr/>
        </p:nvSpPr>
        <p:spPr bwMode="auto">
          <a:xfrm>
            <a:off x="395288" y="6381750"/>
            <a:ext cx="8208962" cy="36513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10" name="Picture 152" descr="герб города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643938" y="6286500"/>
            <a:ext cx="3635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 Box 151"/>
          <p:cNvSpPr txBox="1">
            <a:spLocks noChangeArrowheads="1"/>
          </p:cNvSpPr>
          <p:nvPr/>
        </p:nvSpPr>
        <p:spPr bwMode="auto">
          <a:xfrm>
            <a:off x="4932040" y="6367463"/>
            <a:ext cx="352774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200" b="1" i="1" dirty="0">
                <a:latin typeface="Times Roman" pitchFamily="18" charset="0"/>
              </a:rPr>
              <a:t>Администрация </a:t>
            </a:r>
            <a:r>
              <a:rPr lang="ru-RU" sz="1200" b="1" i="1" dirty="0" smtClean="0">
                <a:latin typeface="Times Roman" pitchFamily="18" charset="0"/>
              </a:rPr>
              <a:t>муниципального образования </a:t>
            </a:r>
            <a:r>
              <a:rPr lang="ru-RU" sz="1200" b="1" i="1" dirty="0">
                <a:latin typeface="Times Roman" pitchFamily="18" charset="0"/>
              </a:rPr>
              <a:t>"Городской округ "Город Нарьян-Мар"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260648"/>
            <a:ext cx="8458200" cy="1222375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Контактная информация для граждан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3390" name="Group 78"/>
          <p:cNvGraphicFramePr>
            <a:graphicFrameLocks noGrp="1"/>
          </p:cNvGraphicFramePr>
          <p:nvPr/>
        </p:nvGraphicFramePr>
        <p:xfrm>
          <a:off x="428596" y="1643050"/>
          <a:ext cx="8072437" cy="2346960"/>
        </p:xfrm>
        <a:graphic>
          <a:graphicData uri="http://schemas.openxmlformats.org/drawingml/2006/table">
            <a:tbl>
              <a:tblPr/>
              <a:tblGrid>
                <a:gridCol w="546100"/>
                <a:gridCol w="2682875"/>
                <a:gridCol w="2176462"/>
                <a:gridCol w="1052513"/>
                <a:gridCol w="1614487"/>
              </a:tblGrid>
              <a:tr h="4000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 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0800" marR="508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должности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0800" marR="508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ФИО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0800" marR="508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 кабинета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0800" marR="508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Телефон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0800" marR="508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7191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</a:p>
                  </a:txBody>
                  <a:tcPr marL="50800" marR="508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Заместитель главы Администрации МО "Городской округ "Город Нарьян-Мар" по экономике и финансам</a:t>
                      </a:r>
                    </a:p>
                  </a:txBody>
                  <a:tcPr marL="50800" marR="5080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Жукова Ольга Владимировна</a:t>
                      </a:r>
                    </a:p>
                  </a:txBody>
                  <a:tcPr marL="50800" marR="508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(3 этаж)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0800" marR="508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4-23-19</a:t>
                      </a:r>
                    </a:p>
                  </a:txBody>
                  <a:tcPr marL="50800" marR="508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71153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</a:p>
                  </a:txBody>
                  <a:tcPr marL="50800" marR="508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Начальник Управления финансов администрации МО "Городской округ "Город Нарьян-Мар" </a:t>
                      </a:r>
                    </a:p>
                  </a:txBody>
                  <a:tcPr marL="50800" marR="5080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Захарова Марина Анатольевна</a:t>
                      </a:r>
                    </a:p>
                  </a:txBody>
                  <a:tcPr marL="50800" marR="508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(3 этаж)</a:t>
                      </a:r>
                    </a:p>
                  </a:txBody>
                  <a:tcPr marL="50800" marR="508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4-53-82</a:t>
                      </a:r>
                    </a:p>
                  </a:txBody>
                  <a:tcPr marL="50800" marR="508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3388" name="TextBox 4"/>
          <p:cNvSpPr txBox="1">
            <a:spLocks noChangeArrowheads="1"/>
          </p:cNvSpPr>
          <p:nvPr/>
        </p:nvSpPr>
        <p:spPr bwMode="auto">
          <a:xfrm>
            <a:off x="428596" y="4143380"/>
            <a:ext cx="8143875" cy="1046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 i="1" u="sng" dirty="0">
                <a:latin typeface="Times New Roman" pitchFamily="18" charset="0"/>
                <a:cs typeface="Times New Roman" pitchFamily="18" charset="0"/>
              </a:rPr>
              <a:t>почтовый адрес: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166000, Ненецкий автономный округ, г. Нарьян-Мар, ул. Ленина, 12</a:t>
            </a:r>
            <a:endParaRPr lang="ru-RU" sz="1600" i="1" u="sng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i="1" u="sng" dirty="0">
                <a:latin typeface="Times New Roman" pitchFamily="18" charset="0"/>
                <a:cs typeface="Times New Roman" pitchFamily="18" charset="0"/>
              </a:rPr>
              <a:t>электронный адрес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gorfinup@</a:t>
            </a:r>
            <a:r>
              <a:rPr lang="en-US" sz="1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adm-nmar.ru</a:t>
            </a:r>
            <a:endParaRPr lang="en-US" sz="16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i="1" u="sng" dirty="0">
                <a:latin typeface="Times New Roman" pitchFamily="18" charset="0"/>
                <a:cs typeface="Times New Roman" pitchFamily="18" charset="0"/>
              </a:rPr>
              <a:t>сайт: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  <a:hlinkClick r:id="rId3"/>
              </a:rPr>
              <a:t>www.adm-nmar.ru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400" dirty="0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28596" y="928670"/>
            <a:ext cx="807249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600" i="1" u="sng" dirty="0" smtClean="0">
                <a:latin typeface="Times New Roman" pitchFamily="18" charset="0"/>
                <a:cs typeface="Times New Roman" pitchFamily="18" charset="0"/>
              </a:rPr>
              <a:t>График работы: </a:t>
            </a:r>
            <a:r>
              <a:rPr lang="ru-RU" sz="1600" i="1" u="sng" dirty="0" err="1" smtClean="0">
                <a:latin typeface="Times New Roman" pitchFamily="18" charset="0"/>
                <a:cs typeface="Times New Roman" pitchFamily="18" charset="0"/>
              </a:rPr>
              <a:t>пн-пт</a:t>
            </a:r>
            <a:r>
              <a:rPr lang="ru-RU" sz="1600" i="1" u="sng" dirty="0" smtClean="0">
                <a:latin typeface="Times New Roman" pitchFamily="18" charset="0"/>
                <a:cs typeface="Times New Roman" pitchFamily="18" charset="0"/>
              </a:rPr>
              <a:t> с 8:30 до 17:30; обед с 12:30 до 13:30; </a:t>
            </a:r>
            <a:r>
              <a:rPr lang="ru-RU" sz="1600" i="1" u="sng" dirty="0" err="1" smtClean="0">
                <a:latin typeface="Times New Roman" pitchFamily="18" charset="0"/>
                <a:cs typeface="Times New Roman" pitchFamily="18" charset="0"/>
              </a:rPr>
              <a:t>сб,вс</a:t>
            </a:r>
            <a:r>
              <a:rPr lang="ru-RU" sz="1600" i="1" u="sng" dirty="0" smtClean="0">
                <a:latin typeface="Times New Roman" pitchFamily="18" charset="0"/>
                <a:cs typeface="Times New Roman" pitchFamily="18" charset="0"/>
              </a:rPr>
              <a:t>- выходной день.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147"/>
          <p:cNvSpPr>
            <a:spLocks noChangeArrowheads="1"/>
          </p:cNvSpPr>
          <p:nvPr/>
        </p:nvSpPr>
        <p:spPr bwMode="auto">
          <a:xfrm>
            <a:off x="4140200" y="6308725"/>
            <a:ext cx="4464050" cy="57150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" name="Rectangle 148"/>
          <p:cNvSpPr>
            <a:spLocks noChangeArrowheads="1"/>
          </p:cNvSpPr>
          <p:nvPr/>
        </p:nvSpPr>
        <p:spPr bwMode="auto">
          <a:xfrm>
            <a:off x="395288" y="6381750"/>
            <a:ext cx="8208962" cy="36513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9" name="Picture 152" descr="герб города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643938" y="6286500"/>
            <a:ext cx="3635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 Box 151"/>
          <p:cNvSpPr txBox="1">
            <a:spLocks noChangeArrowheads="1"/>
          </p:cNvSpPr>
          <p:nvPr/>
        </p:nvSpPr>
        <p:spPr bwMode="auto">
          <a:xfrm>
            <a:off x="4932040" y="6367463"/>
            <a:ext cx="352774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200" b="1" i="1" dirty="0">
                <a:latin typeface="Times Roman" pitchFamily="18" charset="0"/>
              </a:rPr>
              <a:t>Администрация </a:t>
            </a:r>
            <a:r>
              <a:rPr lang="ru-RU" sz="1200" b="1" i="1" dirty="0" smtClean="0">
                <a:latin typeface="Times Roman" pitchFamily="18" charset="0"/>
              </a:rPr>
              <a:t>муниципального образования </a:t>
            </a:r>
            <a:r>
              <a:rPr lang="ru-RU" sz="1200" b="1" i="1" dirty="0">
                <a:latin typeface="Times Roman" pitchFamily="18" charset="0"/>
              </a:rPr>
              <a:t>"Городской округ "Город Нарьян-Мар"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214290"/>
            <a:ext cx="8458200" cy="1222375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1900" b="1" dirty="0" smtClean="0">
                <a:latin typeface="Times New Roman" pitchFamily="18" charset="0"/>
                <a:cs typeface="Times New Roman" pitchFamily="18" charset="0"/>
              </a:rPr>
              <a:t>Бюджет МО "Городской округ "Город Нарьян-Мар"</a:t>
            </a:r>
            <a:endParaRPr lang="ru-RU" sz="19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63" y="714375"/>
            <a:ext cx="8286750" cy="500063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ru-RU" sz="1600" b="1" u="sng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Сведения на 2020 год и плановый период 2021-2022 поступлениях в бюджет по видам доходов</a:t>
            </a:r>
          </a:p>
        </p:txBody>
      </p:sp>
      <p:graphicFrame>
        <p:nvGraphicFramePr>
          <p:cNvPr id="20" name="Таблица 19"/>
          <p:cNvGraphicFramePr>
            <a:graphicFrameLocks noGrp="1"/>
          </p:cNvGraphicFramePr>
          <p:nvPr/>
        </p:nvGraphicFramePr>
        <p:xfrm>
          <a:off x="107950" y="1196975"/>
          <a:ext cx="8928993" cy="4228121"/>
        </p:xfrm>
        <a:graphic>
          <a:graphicData uri="http://schemas.openxmlformats.org/drawingml/2006/table">
            <a:tbl>
              <a:tblPr/>
              <a:tblGrid>
                <a:gridCol w="5909708"/>
                <a:gridCol w="1127549"/>
                <a:gridCol w="958231"/>
                <a:gridCol w="933505"/>
              </a:tblGrid>
              <a:tr h="746115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ПОКАЗАТЕЛЬ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Бюджет</a:t>
                      </a: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2020г.</a:t>
                      </a: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план</a:t>
                      </a:r>
                    </a:p>
                  </a:txBody>
                  <a:tcPr marL="0" marR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Бюджет</a:t>
                      </a: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2021г.</a:t>
                      </a: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план</a:t>
                      </a:r>
                    </a:p>
                  </a:txBody>
                  <a:tcPr marL="0" marR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Бюджет</a:t>
                      </a: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2022г.</a:t>
                      </a: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план</a:t>
                      </a:r>
                    </a:p>
                  </a:txBody>
                  <a:tcPr marL="0" marR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69633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 dirty="0" smtClean="0">
                          <a:latin typeface="Times New Roman"/>
                        </a:rPr>
                        <a:t>НАЛОГОВЫЕ И НЕНАЛОГОВЫЕ ДОХОДЫ</a:t>
                      </a:r>
                      <a:endParaRPr lang="ru-RU" sz="1200" b="1" i="0" u="none" strike="noStrike" dirty="0"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696015,9</a:t>
                      </a:r>
                      <a:endParaRPr lang="ru-RU" sz="12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705417,5</a:t>
                      </a:r>
                      <a:endParaRPr lang="ru-RU" sz="12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716807,7</a:t>
                      </a:r>
                      <a:endParaRPr lang="ru-RU" sz="12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31047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 dirty="0" smtClean="0">
                          <a:latin typeface="Times New Roman"/>
                        </a:rPr>
                        <a:t>Налог на доходы физических лиц</a:t>
                      </a:r>
                      <a:endParaRPr lang="ru-RU" sz="1200" b="1" i="0" u="none" strike="noStrike" dirty="0"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567860,9</a:t>
                      </a:r>
                      <a:endParaRPr lang="ru-RU" sz="12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578083,4</a:t>
                      </a:r>
                      <a:endParaRPr lang="ru-RU" sz="12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588488,9</a:t>
                      </a:r>
                      <a:endParaRPr lang="ru-RU" sz="12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82672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 dirty="0" smtClean="0">
                          <a:latin typeface="Times New Roman"/>
                        </a:rPr>
                        <a:t>Акцизы по подакцизным товарам</a:t>
                      </a:r>
                      <a:endParaRPr lang="ru-RU" sz="1200" b="1" i="0" u="none" strike="noStrike" dirty="0"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3981,4</a:t>
                      </a:r>
                      <a:endParaRPr lang="ru-RU" sz="12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4093,1</a:t>
                      </a:r>
                      <a:endParaRPr lang="ru-RU" sz="12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4093,1</a:t>
                      </a:r>
                      <a:endParaRPr lang="ru-RU" sz="12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58516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 smtClean="0">
                          <a:latin typeface="Times New Roman"/>
                        </a:rPr>
                        <a:t>Доходы от уплаты акцизов на дизельное топливо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1816,8</a:t>
                      </a:r>
                      <a:endParaRPr lang="ru-RU" sz="12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1480,3</a:t>
                      </a:r>
                      <a:endParaRPr lang="ru-RU" sz="12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1480,3</a:t>
                      </a:r>
                      <a:endParaRPr lang="ru-RU" sz="12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80391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 smtClean="0">
                          <a:latin typeface="Times New Roman"/>
                        </a:rPr>
                        <a:t>Доходы от уплаты акцизов на моторные масла для дизельных и (или) карбюраторных (инжекторных) двигателей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11,5</a:t>
                      </a:r>
                      <a:endParaRPr lang="ru-RU" sz="12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9,5</a:t>
                      </a:r>
                      <a:endParaRPr lang="ru-RU" sz="12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9,5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31555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 smtClean="0">
                          <a:latin typeface="Times New Roman"/>
                        </a:rPr>
                        <a:t>Доходы от уплаты акцизов на автомобильный бензин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2435,9</a:t>
                      </a:r>
                      <a:endParaRPr lang="ru-RU" sz="12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2871,4</a:t>
                      </a:r>
                      <a:endParaRPr lang="ru-RU" sz="12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2871,4</a:t>
                      </a:r>
                      <a:endParaRPr lang="ru-RU" sz="12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 smtClean="0">
                          <a:latin typeface="Times New Roman"/>
                        </a:rPr>
                        <a:t>Доходы от уплаты акцизов на прямогонный бензин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-282,8</a:t>
                      </a:r>
                      <a:endParaRPr lang="ru-RU" sz="12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-268,1</a:t>
                      </a:r>
                      <a:endParaRPr lang="ru-RU" sz="12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-268,1</a:t>
                      </a:r>
                      <a:endParaRPr lang="ru-RU" sz="12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 dirty="0" smtClean="0">
                          <a:latin typeface="Times New Roman"/>
                        </a:rPr>
                        <a:t>Налог на совокупный доход</a:t>
                      </a:r>
                      <a:endParaRPr lang="ru-RU" sz="1200" b="1" i="0" u="none" strike="noStrike" dirty="0"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64191,0</a:t>
                      </a:r>
                      <a:endParaRPr lang="ru-RU" sz="12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64707,5</a:t>
                      </a:r>
                      <a:endParaRPr lang="ru-RU" sz="12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64920,7</a:t>
                      </a:r>
                      <a:endParaRPr lang="ru-RU" sz="12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 smtClean="0">
                          <a:latin typeface="Times New Roman"/>
                        </a:rPr>
                        <a:t>Налог, взимаемый в связи с применением упрощенной системы налогообложения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25000,0</a:t>
                      </a:r>
                      <a:endParaRPr lang="ru-RU" sz="12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28459,5</a:t>
                      </a:r>
                      <a:endParaRPr lang="ru-RU" sz="12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31368,7</a:t>
                      </a:r>
                      <a:endParaRPr lang="ru-RU" sz="12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 smtClean="0">
                          <a:latin typeface="Times New Roman"/>
                        </a:rPr>
                        <a:t>Налог, взимаемый с налогоплательщиков, выбравших в качестве объекта налогообложения доходы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19950,0</a:t>
                      </a:r>
                      <a:endParaRPr lang="ru-RU" sz="12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22710,7</a:t>
                      </a:r>
                      <a:endParaRPr lang="ru-RU" sz="12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25032,2</a:t>
                      </a:r>
                      <a:endParaRPr lang="ru-RU" sz="12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 smtClean="0">
                          <a:latin typeface="Times New Roman"/>
                        </a:rPr>
                        <a:t>Налог, взимаемый с налогоплательщиков, выбравших в качестве объекта налогообложения доходы, уменьшенные на величину расходов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5050,0</a:t>
                      </a:r>
                      <a:endParaRPr lang="ru-RU" sz="12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5748,8</a:t>
                      </a:r>
                      <a:endParaRPr lang="ru-RU" sz="12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6336,5</a:t>
                      </a:r>
                      <a:endParaRPr lang="ru-RU" sz="12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9527" name="Rectangle 147"/>
          <p:cNvSpPr>
            <a:spLocks noChangeArrowheads="1"/>
          </p:cNvSpPr>
          <p:nvPr/>
        </p:nvSpPr>
        <p:spPr bwMode="auto">
          <a:xfrm>
            <a:off x="4140200" y="6308725"/>
            <a:ext cx="4464050" cy="57150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9528" name="Rectangle 148"/>
          <p:cNvSpPr>
            <a:spLocks noChangeArrowheads="1"/>
          </p:cNvSpPr>
          <p:nvPr/>
        </p:nvSpPr>
        <p:spPr bwMode="auto">
          <a:xfrm>
            <a:off x="395288" y="6381750"/>
            <a:ext cx="8208962" cy="36513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19530" name="Picture 152" descr="герб город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643938" y="6286500"/>
            <a:ext cx="3635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531" name="TextBox 5"/>
          <p:cNvSpPr txBox="1">
            <a:spLocks noChangeArrowheads="1"/>
          </p:cNvSpPr>
          <p:nvPr/>
        </p:nvSpPr>
        <p:spPr bwMode="auto">
          <a:xfrm>
            <a:off x="8101013" y="981075"/>
            <a:ext cx="928687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100" b="1">
                <a:latin typeface="Times New Roman" pitchFamily="18" charset="0"/>
                <a:cs typeface="Times New Roman" pitchFamily="18" charset="0"/>
              </a:rPr>
              <a:t>тыс. </a:t>
            </a:r>
            <a:r>
              <a:rPr lang="ru-RU" sz="1200" b="1">
                <a:latin typeface="Times New Roman" pitchFamily="18" charset="0"/>
                <a:cs typeface="Times New Roman" pitchFamily="18" charset="0"/>
              </a:rPr>
              <a:t>руб.</a:t>
            </a:r>
            <a:endParaRPr lang="ru-RU" sz="1200">
              <a:latin typeface="Franklin Gothic Book"/>
            </a:endParaRPr>
          </a:p>
        </p:txBody>
      </p:sp>
      <p:sp>
        <p:nvSpPr>
          <p:cNvPr id="11" name="Text Box 151"/>
          <p:cNvSpPr txBox="1">
            <a:spLocks noChangeArrowheads="1"/>
          </p:cNvSpPr>
          <p:nvPr/>
        </p:nvSpPr>
        <p:spPr bwMode="auto">
          <a:xfrm>
            <a:off x="4932040" y="6367463"/>
            <a:ext cx="352774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200" b="1" i="1" dirty="0">
                <a:latin typeface="Times Roman" pitchFamily="18" charset="0"/>
              </a:rPr>
              <a:t>Администрация </a:t>
            </a:r>
            <a:r>
              <a:rPr lang="ru-RU" sz="1200" b="1" i="1" dirty="0" smtClean="0">
                <a:latin typeface="Times Roman" pitchFamily="18" charset="0"/>
              </a:rPr>
              <a:t>муниципального образования </a:t>
            </a:r>
            <a:r>
              <a:rPr lang="ru-RU" sz="1200" b="1" i="1" dirty="0">
                <a:latin typeface="Times Roman" pitchFamily="18" charset="0"/>
              </a:rPr>
              <a:t>"Городской округ "Город Нарьян-Мар"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214290"/>
            <a:ext cx="8458200" cy="1222375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1900" b="1" dirty="0" smtClean="0">
                <a:latin typeface="Times New Roman" pitchFamily="18" charset="0"/>
                <a:cs typeface="Times New Roman" pitchFamily="18" charset="0"/>
              </a:rPr>
              <a:t>Бюджет МО "Городской округ "Город Нарьян-Мар"</a:t>
            </a:r>
            <a:endParaRPr lang="ru-RU" sz="19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8313" y="836613"/>
            <a:ext cx="8286750" cy="500062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ru-RU" sz="1600" b="1" u="sng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Сведения на 2020 год и плановый период 2021-2022 поступлениях в бюджет по видам доходов</a:t>
            </a:r>
          </a:p>
        </p:txBody>
      </p:sp>
      <p:graphicFrame>
        <p:nvGraphicFramePr>
          <p:cNvPr id="20" name="Таблица 19"/>
          <p:cNvGraphicFramePr>
            <a:graphicFrameLocks noGrp="1"/>
          </p:cNvGraphicFramePr>
          <p:nvPr/>
        </p:nvGraphicFramePr>
        <p:xfrm>
          <a:off x="107950" y="1397000"/>
          <a:ext cx="8856985" cy="4351887"/>
        </p:xfrm>
        <a:graphic>
          <a:graphicData uri="http://schemas.openxmlformats.org/drawingml/2006/table">
            <a:tbl>
              <a:tblPr/>
              <a:tblGrid>
                <a:gridCol w="5256584"/>
                <a:gridCol w="1224136"/>
                <a:gridCol w="1152128"/>
                <a:gridCol w="1224137"/>
              </a:tblGrid>
              <a:tr h="697818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ПОКАЗАТЕЛЬ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Бюджет</a:t>
                      </a: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2020г.</a:t>
                      </a: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план</a:t>
                      </a:r>
                    </a:p>
                  </a:txBody>
                  <a:tcPr marL="0" marR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Бюджет</a:t>
                      </a: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2021г.</a:t>
                      </a: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план</a:t>
                      </a:r>
                    </a:p>
                  </a:txBody>
                  <a:tcPr marL="0" marR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Бюджет</a:t>
                      </a: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2022г.</a:t>
                      </a: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план</a:t>
                      </a:r>
                    </a:p>
                  </a:txBody>
                  <a:tcPr marL="0" marR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52179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 smtClean="0">
                          <a:latin typeface="Times New Roman"/>
                        </a:rPr>
                        <a:t>Единый налог на вмененный доход для отдельных видов деятельности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35041,0</a:t>
                      </a:r>
                      <a:endParaRPr lang="ru-RU" sz="12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32098,0</a:t>
                      </a:r>
                      <a:endParaRPr lang="ru-RU" sz="12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29402,0</a:t>
                      </a:r>
                      <a:endParaRPr lang="ru-RU" sz="12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16091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 smtClean="0">
                          <a:latin typeface="Times New Roman"/>
                        </a:rPr>
                        <a:t>Единый сельскохозяйственный налог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2100,0</a:t>
                      </a:r>
                      <a:endParaRPr lang="ru-RU" sz="12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2100,0</a:t>
                      </a:r>
                      <a:endParaRPr lang="ru-RU" sz="12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2100,0</a:t>
                      </a:r>
                      <a:endParaRPr lang="ru-RU" sz="12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64374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 smtClean="0">
                          <a:latin typeface="Times New Roman"/>
                        </a:rPr>
                        <a:t>Налог, взимаемый в связи с применением патентной системы налогообложения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2050,0</a:t>
                      </a:r>
                      <a:endParaRPr lang="ru-RU" sz="12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2050,0</a:t>
                      </a:r>
                      <a:endParaRPr lang="ru-RU" sz="12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2050,0</a:t>
                      </a:r>
                      <a:endParaRPr lang="ru-RU" sz="12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55768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 dirty="0" smtClean="0">
                          <a:latin typeface="Times New Roman"/>
                        </a:rPr>
                        <a:t>Налог на имущество</a:t>
                      </a:r>
                      <a:endParaRPr lang="ru-RU" sz="1200" b="1" i="0" u="none" strike="noStrike" dirty="0"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22975,0</a:t>
                      </a:r>
                      <a:endParaRPr lang="ru-RU" sz="12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23519,8</a:t>
                      </a:r>
                      <a:endParaRPr lang="ru-RU" sz="12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24116,9</a:t>
                      </a:r>
                      <a:endParaRPr lang="ru-RU" sz="12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06512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 smtClean="0">
                          <a:latin typeface="Times New Roman"/>
                        </a:rPr>
                        <a:t>Налог на имущество физических лиц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5675,0</a:t>
                      </a:r>
                      <a:endParaRPr lang="ru-RU" sz="12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6219,8</a:t>
                      </a:r>
                      <a:endParaRPr lang="ru-RU" sz="12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6816,9</a:t>
                      </a:r>
                      <a:endParaRPr lang="ru-RU" sz="12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69387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 smtClean="0">
                          <a:latin typeface="Times New Roman"/>
                        </a:rPr>
                        <a:t>Земельный налог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17300,0</a:t>
                      </a:r>
                      <a:endParaRPr lang="ru-RU" sz="12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17300,0</a:t>
                      </a:r>
                      <a:endParaRPr lang="ru-RU" sz="12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17300,0</a:t>
                      </a:r>
                      <a:endParaRPr lang="ru-RU" sz="12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36734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 dirty="0" smtClean="0">
                          <a:latin typeface="Times New Roman"/>
                        </a:rPr>
                        <a:t>Государственная</a:t>
                      </a:r>
                      <a:r>
                        <a:rPr lang="ru-RU" sz="1200" b="1" i="0" u="none" strike="noStrike" baseline="0" dirty="0" smtClean="0">
                          <a:latin typeface="Times New Roman"/>
                        </a:rPr>
                        <a:t> пошлина</a:t>
                      </a:r>
                      <a:endParaRPr lang="ru-RU" sz="1200" b="1" i="0" u="none" strike="noStrike" dirty="0"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7050,0</a:t>
                      </a:r>
                      <a:endParaRPr lang="ru-RU" sz="12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7040,0</a:t>
                      </a:r>
                      <a:endParaRPr lang="ru-RU" sz="12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7040,0</a:t>
                      </a:r>
                      <a:endParaRPr lang="ru-RU" sz="12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13256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 dirty="0" smtClean="0">
                          <a:latin typeface="Times New Roman"/>
                        </a:rPr>
                        <a:t>Доходы от использования имущества,</a:t>
                      </a:r>
                      <a:r>
                        <a:rPr lang="ru-RU" sz="1200" b="1" i="0" u="none" strike="noStrike" baseline="0" dirty="0" smtClean="0">
                          <a:latin typeface="Times New Roman"/>
                        </a:rPr>
                        <a:t> находящегося в государственной и муниципальной собственности </a:t>
                      </a:r>
                      <a:endParaRPr lang="ru-RU" sz="1200" b="1" i="0" u="none" strike="noStrike" dirty="0"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24416,2</a:t>
                      </a:r>
                      <a:endParaRPr lang="ru-RU" sz="12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25148,9</a:t>
                      </a:r>
                      <a:endParaRPr lang="ru-RU" sz="12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25923,2</a:t>
                      </a:r>
                      <a:endParaRPr lang="ru-RU" sz="12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13256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latin typeface="Times New Roman"/>
                        </a:rPr>
                        <a:t> Доходы от продажи материальных и нематериальных активов</a:t>
                      </a:r>
                    </a:p>
                    <a:p>
                      <a:pPr algn="l" fontAlgn="t"/>
                      <a:endParaRPr lang="ru-RU" sz="1200" b="1" i="0" u="none" strike="noStrike" dirty="0"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3376</a:t>
                      </a:r>
                      <a:r>
                        <a:rPr lang="ru-RU" sz="12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,</a:t>
                      </a:r>
                      <a:r>
                        <a:rPr lang="en-US" sz="12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619,9</a:t>
                      </a:r>
                      <a:endParaRPr lang="ru-RU" sz="12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2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13256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latin typeface="Times New Roman"/>
                        </a:rPr>
                        <a:t>Штрафы, санкции,</a:t>
                      </a:r>
                      <a:r>
                        <a:rPr lang="ru-RU" sz="1200" b="1" i="0" u="none" strike="noStrike" baseline="0" dirty="0" smtClean="0">
                          <a:latin typeface="Times New Roman"/>
                        </a:rPr>
                        <a:t> возмещение ущерба</a:t>
                      </a:r>
                      <a:endParaRPr lang="ru-RU" sz="1200" b="1" i="0" u="none" strike="noStrike" dirty="0" smtClean="0">
                        <a:latin typeface="Times New Roman"/>
                      </a:endParaRPr>
                    </a:p>
                    <a:p>
                      <a:pPr algn="l" fontAlgn="t"/>
                      <a:endParaRPr lang="ru-RU" sz="1200" b="1" i="0" u="none" strike="noStrike" dirty="0"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697,5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697,5</a:t>
                      </a:r>
                      <a:endParaRPr lang="ru-RU" sz="12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697,5</a:t>
                      </a:r>
                      <a:endParaRPr lang="ru-RU" sz="12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13256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latin typeface="Times New Roman"/>
                        </a:rPr>
                        <a:t>Прочие</a:t>
                      </a:r>
                      <a:r>
                        <a:rPr lang="ru-RU" sz="1200" b="1" i="0" u="none" strike="noStrike" baseline="0" dirty="0" smtClean="0">
                          <a:latin typeface="Times New Roman"/>
                        </a:rPr>
                        <a:t> неналоговые доходы</a:t>
                      </a:r>
                      <a:endParaRPr lang="ru-RU" sz="1200" b="1" i="0" u="none" strike="noStrike" dirty="0" smtClean="0">
                        <a:latin typeface="Times New Roman"/>
                      </a:endParaRPr>
                    </a:p>
                    <a:p>
                      <a:pPr algn="l" fontAlgn="t"/>
                      <a:endParaRPr lang="ru-RU" sz="1200" b="1" i="0" u="none" strike="noStrike" dirty="0"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1467,4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1507,4</a:t>
                      </a:r>
                      <a:endParaRPr lang="ru-RU" sz="12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1527,4</a:t>
                      </a:r>
                      <a:endParaRPr lang="ru-RU" sz="12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0551" name="Rectangle 147"/>
          <p:cNvSpPr>
            <a:spLocks noChangeArrowheads="1"/>
          </p:cNvSpPr>
          <p:nvPr/>
        </p:nvSpPr>
        <p:spPr bwMode="auto">
          <a:xfrm>
            <a:off x="4140200" y="6308725"/>
            <a:ext cx="4464050" cy="57150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552" name="Rectangle 148"/>
          <p:cNvSpPr>
            <a:spLocks noChangeArrowheads="1"/>
          </p:cNvSpPr>
          <p:nvPr/>
        </p:nvSpPr>
        <p:spPr bwMode="auto">
          <a:xfrm>
            <a:off x="395288" y="6381750"/>
            <a:ext cx="8208962" cy="36513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553" name="Text Box 151"/>
          <p:cNvSpPr txBox="1">
            <a:spLocks noChangeArrowheads="1"/>
          </p:cNvSpPr>
          <p:nvPr/>
        </p:nvSpPr>
        <p:spPr bwMode="auto">
          <a:xfrm>
            <a:off x="5076056" y="6367463"/>
            <a:ext cx="338373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200" b="1" i="1" dirty="0" smtClean="0">
                <a:latin typeface="Times Roman" pitchFamily="18" charset="0"/>
              </a:rPr>
              <a:t>Администрация муниципального образования "Городской округ "Город Нарьян-Мар"</a:t>
            </a:r>
            <a:endParaRPr lang="ru-RU" sz="1200" b="1" i="1" dirty="0">
              <a:latin typeface="Times Roman" pitchFamily="18" charset="0"/>
            </a:endParaRPr>
          </a:p>
        </p:txBody>
      </p:sp>
      <p:pic>
        <p:nvPicPr>
          <p:cNvPr id="20554" name="Picture 152" descr="герб город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643938" y="6286500"/>
            <a:ext cx="3635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55" name="TextBox 5"/>
          <p:cNvSpPr txBox="1">
            <a:spLocks noChangeArrowheads="1"/>
          </p:cNvSpPr>
          <p:nvPr/>
        </p:nvSpPr>
        <p:spPr bwMode="auto">
          <a:xfrm>
            <a:off x="8243888" y="1196975"/>
            <a:ext cx="7921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100" b="1">
                <a:latin typeface="Times New Roman" pitchFamily="18" charset="0"/>
                <a:cs typeface="Times New Roman" pitchFamily="18" charset="0"/>
              </a:rPr>
              <a:t>тыс. </a:t>
            </a:r>
            <a:r>
              <a:rPr lang="ru-RU" sz="1200" b="1">
                <a:latin typeface="Times New Roman" pitchFamily="18" charset="0"/>
                <a:cs typeface="Times New Roman" pitchFamily="18" charset="0"/>
              </a:rPr>
              <a:t>руб.</a:t>
            </a:r>
            <a:endParaRPr lang="ru-RU" sz="1200">
              <a:latin typeface="Franklin Gothic Book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214290"/>
            <a:ext cx="8458200" cy="1222375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1900" b="1" dirty="0" smtClean="0">
                <a:latin typeface="Times New Roman" pitchFamily="18" charset="0"/>
                <a:cs typeface="Times New Roman" pitchFamily="18" charset="0"/>
              </a:rPr>
              <a:t>Бюджет МО "Городской округ "Город Нарьян-Мар"</a:t>
            </a:r>
            <a:endParaRPr lang="ru-RU" sz="19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63" y="714375"/>
            <a:ext cx="8286750" cy="500063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ru-RU" sz="1600" b="1" u="sng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Сведения на 2020 год и плановый период 2021-2022 поступлениях в бюджет по видам доходов</a:t>
            </a:r>
          </a:p>
        </p:txBody>
      </p:sp>
      <p:graphicFrame>
        <p:nvGraphicFramePr>
          <p:cNvPr id="20" name="Таблица 19"/>
          <p:cNvGraphicFramePr>
            <a:graphicFrameLocks noGrp="1"/>
          </p:cNvGraphicFramePr>
          <p:nvPr/>
        </p:nvGraphicFramePr>
        <p:xfrm>
          <a:off x="179513" y="1196754"/>
          <a:ext cx="8785174" cy="4968550"/>
        </p:xfrm>
        <a:graphic>
          <a:graphicData uri="http://schemas.openxmlformats.org/drawingml/2006/table">
            <a:tbl>
              <a:tblPr/>
              <a:tblGrid>
                <a:gridCol w="5256087"/>
                <a:gridCol w="1201391"/>
                <a:gridCol w="1201391"/>
                <a:gridCol w="1126305"/>
              </a:tblGrid>
              <a:tr h="782786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ПОКАЗАТЕЛЬ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Бюджет</a:t>
                      </a: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2020г.</a:t>
                      </a: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план</a:t>
                      </a:r>
                    </a:p>
                  </a:txBody>
                  <a:tcPr marL="0" marR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Бюджет</a:t>
                      </a: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2021г.</a:t>
                      </a: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план</a:t>
                      </a:r>
                    </a:p>
                  </a:txBody>
                  <a:tcPr marL="0" marR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Бюджет</a:t>
                      </a: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2022г.</a:t>
                      </a: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план</a:t>
                      </a:r>
                    </a:p>
                  </a:txBody>
                  <a:tcPr marL="0" marR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99086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 dirty="0" smtClean="0">
                          <a:latin typeface="Times New Roman"/>
                        </a:rPr>
                        <a:t>БЕЗВОЗМЕЗДНЫЕ ПОСТУПЛЕНИЯ</a:t>
                      </a:r>
                      <a:endParaRPr lang="ru-RU" sz="1200" b="1" i="0" u="none" strike="noStrike" dirty="0"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256246,3</a:t>
                      </a:r>
                      <a:endParaRPr lang="ru-RU" sz="12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154591,9</a:t>
                      </a:r>
                      <a:endParaRPr lang="ru-RU" sz="12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155055,7</a:t>
                      </a:r>
                      <a:endParaRPr lang="ru-RU" sz="12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99086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 dirty="0" smtClean="0">
                          <a:latin typeface="Times New Roman"/>
                        </a:rPr>
                        <a:t>Субсидии бюджетам бюджетной системы Российской Федерации (межбюджетные субсидии)</a:t>
                      </a:r>
                      <a:endParaRPr lang="ru-RU" sz="1200" b="1" i="0" u="none" strike="noStrike" dirty="0"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254225,7</a:t>
                      </a:r>
                      <a:endParaRPr lang="ru-RU" sz="12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150566,6</a:t>
                      </a:r>
                      <a:endParaRPr lang="ru-RU" sz="12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150685,3</a:t>
                      </a:r>
                      <a:endParaRPr lang="ru-RU" sz="12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80003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 smtClean="0">
                          <a:latin typeface="Times New Roman"/>
                        </a:rPr>
                        <a:t>Субсидии бюджетам на софинансирование капитальных вложений в объекты муниципальной собственности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66120,9</a:t>
                      </a:r>
                      <a:endParaRPr lang="ru-RU" sz="12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2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2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80003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 smtClean="0">
                          <a:latin typeface="Times New Roman"/>
                        </a:rPr>
                        <a:t>Субсидии бюджетам на реализацию мероприятий по обеспечению жильем молодых семей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18926,4</a:t>
                      </a:r>
                      <a:endParaRPr lang="ru-RU" sz="12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10043,1</a:t>
                      </a:r>
                      <a:endParaRPr lang="ru-RU" sz="12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9857,1</a:t>
                      </a:r>
                      <a:endParaRPr lang="ru-RU" sz="12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80003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 smtClean="0">
                          <a:latin typeface="Times New Roman"/>
                        </a:rPr>
                        <a:t>Субсидии бюджетам на реализацию программ формирования современной городской среды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smtClean="0">
                          <a:latin typeface="Times New Roman" pitchFamily="18" charset="0"/>
                          <a:cs typeface="Times New Roman" pitchFamily="18" charset="0"/>
                        </a:rPr>
                        <a:t>15698,7</a:t>
                      </a:r>
                      <a:endParaRPr lang="ru-RU" sz="12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15698,7</a:t>
                      </a:r>
                      <a:endParaRPr lang="ru-RU" sz="12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16368,2</a:t>
                      </a:r>
                      <a:endParaRPr lang="ru-RU" sz="12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03367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 smtClean="0">
                          <a:latin typeface="Times New Roman"/>
                        </a:rPr>
                        <a:t>Прочие субсидии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153479,7</a:t>
                      </a:r>
                      <a:endParaRPr lang="ru-RU" sz="12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124824,8</a:t>
                      </a:r>
                      <a:endParaRPr lang="ru-RU" sz="12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124460,0</a:t>
                      </a:r>
                      <a:endParaRPr lang="ru-RU" sz="12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 dirty="0" smtClean="0">
                          <a:latin typeface="Times New Roman"/>
                        </a:rPr>
                        <a:t>Субвенции бюджетам бюджетной системы Российской Федерации</a:t>
                      </a:r>
                      <a:endParaRPr lang="ru-RU" sz="1200" b="1" i="0" u="none" strike="noStrike" dirty="0"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4236,7</a:t>
                      </a:r>
                      <a:endParaRPr lang="ru-RU" sz="12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4025,3</a:t>
                      </a:r>
                      <a:endParaRPr lang="ru-RU" sz="12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4370,4</a:t>
                      </a:r>
                      <a:endParaRPr lang="ru-RU" sz="12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80003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 smtClean="0">
                          <a:latin typeface="Times New Roman"/>
                        </a:rPr>
                        <a:t>Субвенции местным бюджетам на выполнение передаваемых полномочий субъектов Российской Федерации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4169,6</a:t>
                      </a:r>
                      <a:endParaRPr lang="ru-RU" sz="12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3953,3</a:t>
                      </a:r>
                      <a:endParaRPr lang="ru-RU" sz="12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4070,4</a:t>
                      </a:r>
                      <a:endParaRPr lang="ru-RU" sz="12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69848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 smtClean="0">
                          <a:latin typeface="Times New Roman"/>
                        </a:rPr>
                        <a:t>Субвенции бюджетам на осуществление полномочий по составлению (изменению) списков кандидатов в присяжные заседатели федеральных судов общей юрисдикции в Российской Федерации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67,1</a:t>
                      </a:r>
                      <a:endParaRPr lang="ru-RU" sz="12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72,0</a:t>
                      </a:r>
                      <a:endParaRPr lang="ru-RU" sz="12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300,0</a:t>
                      </a:r>
                      <a:endParaRPr lang="ru-RU" sz="12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18301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 smtClean="0">
                          <a:latin typeface="Times New Roman"/>
                        </a:rPr>
                        <a:t>ВОЗВРАТ ОСТАТКОВ СУБСИДИЙ, СУБВЕНЦИЙ И ИНЫХ МЕЖБЮДЖЕТНЫХ ТРАНСФЕРТОВ, ИМЕЮЩИХ ЦЕЛЕВОЕ НАЗНАЧЕНИЕ, ПРОШЛЫХ ЛЕТ</a:t>
                      </a:r>
                      <a:endParaRPr lang="ru-RU" sz="1000" b="1" i="0" u="none" strike="noStrike" dirty="0"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ru-RU" sz="12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2216,1</a:t>
                      </a:r>
                      <a:endParaRPr lang="ru-RU" sz="12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6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6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b="1" i="0" u="none" strike="noStrike" dirty="0" smtClean="0">
                          <a:latin typeface="Times New Roman"/>
                        </a:rPr>
                        <a:t>Всего доходов:</a:t>
                      </a:r>
                      <a:endParaRPr lang="ru-RU" sz="1800" b="1" i="0" u="none" strike="noStrike" dirty="0"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952262,2</a:t>
                      </a:r>
                      <a:endParaRPr lang="ru-RU" sz="16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860009,4</a:t>
                      </a:r>
                      <a:endParaRPr lang="ru-RU" sz="16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871863,4</a:t>
                      </a:r>
                      <a:endParaRPr lang="ru-RU" sz="16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1565" name="Rectangle 147"/>
          <p:cNvSpPr>
            <a:spLocks noChangeArrowheads="1"/>
          </p:cNvSpPr>
          <p:nvPr/>
        </p:nvSpPr>
        <p:spPr bwMode="auto">
          <a:xfrm>
            <a:off x="4140200" y="6308725"/>
            <a:ext cx="4464050" cy="57150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1566" name="Rectangle 148"/>
          <p:cNvSpPr>
            <a:spLocks noChangeArrowheads="1"/>
          </p:cNvSpPr>
          <p:nvPr/>
        </p:nvSpPr>
        <p:spPr bwMode="auto">
          <a:xfrm>
            <a:off x="395288" y="6381750"/>
            <a:ext cx="8208962" cy="36513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21568" name="Picture 152" descr="герб город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643938" y="6286500"/>
            <a:ext cx="3635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69" name="TextBox 5"/>
          <p:cNvSpPr txBox="1">
            <a:spLocks noChangeArrowheads="1"/>
          </p:cNvSpPr>
          <p:nvPr/>
        </p:nvSpPr>
        <p:spPr bwMode="auto">
          <a:xfrm>
            <a:off x="8215313" y="908720"/>
            <a:ext cx="928687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100" b="1" dirty="0">
                <a:latin typeface="Times New Roman" pitchFamily="18" charset="0"/>
                <a:cs typeface="Times New Roman" pitchFamily="18" charset="0"/>
              </a:rPr>
              <a:t>тыс. 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руб.</a:t>
            </a:r>
            <a:endParaRPr lang="ru-RU" sz="1200" dirty="0">
              <a:latin typeface="Franklin Gothic Book"/>
            </a:endParaRPr>
          </a:p>
        </p:txBody>
      </p:sp>
      <p:sp>
        <p:nvSpPr>
          <p:cNvPr id="10" name="Text Box 151"/>
          <p:cNvSpPr txBox="1">
            <a:spLocks noChangeArrowheads="1"/>
          </p:cNvSpPr>
          <p:nvPr/>
        </p:nvSpPr>
        <p:spPr bwMode="auto">
          <a:xfrm>
            <a:off x="4932040" y="6367463"/>
            <a:ext cx="352774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200" b="1" i="1" dirty="0">
                <a:latin typeface="Times Roman" pitchFamily="18" charset="0"/>
              </a:rPr>
              <a:t>Администрация </a:t>
            </a:r>
            <a:r>
              <a:rPr lang="ru-RU" sz="1200" b="1" i="1" dirty="0" smtClean="0">
                <a:latin typeface="Times Roman" pitchFamily="18" charset="0"/>
              </a:rPr>
              <a:t>муниципального образования </a:t>
            </a:r>
            <a:r>
              <a:rPr lang="ru-RU" sz="1200" b="1" i="1" dirty="0">
                <a:latin typeface="Times Roman" pitchFamily="18" charset="0"/>
              </a:rPr>
              <a:t>"Городской округ "Город Нарьян-Мар"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8675" name="Object 2"/>
          <p:cNvGraphicFramePr>
            <a:graphicFrameLocks noChangeAspect="1"/>
          </p:cNvGraphicFramePr>
          <p:nvPr/>
        </p:nvGraphicFramePr>
        <p:xfrm>
          <a:off x="179388" y="1268413"/>
          <a:ext cx="8775700" cy="4213225"/>
        </p:xfrm>
        <a:graphic>
          <a:graphicData uri="http://schemas.openxmlformats.org/presentationml/2006/ole">
            <p:oleObj spid="_x0000_s28675" name="Worksheet" r:id="rId4" imgW="10791770" imgH="4124299" progId="Excel.Sheet.8">
              <p:embed/>
            </p:oleObj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6995" y="231753"/>
            <a:ext cx="8458201" cy="1222375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Бюджет МО "Городской округ "Город Нарьян-Мар"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674" name="Заголовок 1"/>
          <p:cNvSpPr txBox="1">
            <a:spLocks/>
          </p:cNvSpPr>
          <p:nvPr/>
        </p:nvSpPr>
        <p:spPr bwMode="auto">
          <a:xfrm>
            <a:off x="142844" y="785794"/>
            <a:ext cx="8643937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1700" b="1" u="sng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ДИНАМИКА ПОСТУПЛЕНИЙ СОБСТВЕННЫХ ДОХОДОВ</a:t>
            </a:r>
            <a:r>
              <a:rPr lang="ru-RU" sz="1700" u="sng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28676" name="Прямоугольник 4"/>
          <p:cNvSpPr>
            <a:spLocks noChangeArrowheads="1"/>
          </p:cNvSpPr>
          <p:nvPr/>
        </p:nvSpPr>
        <p:spPr bwMode="auto">
          <a:xfrm>
            <a:off x="5292080" y="1340768"/>
            <a:ext cx="920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млн. руб.</a:t>
            </a:r>
          </a:p>
        </p:txBody>
      </p:sp>
      <p:sp>
        <p:nvSpPr>
          <p:cNvPr id="6" name="Rectangle 147"/>
          <p:cNvSpPr>
            <a:spLocks noChangeArrowheads="1"/>
          </p:cNvSpPr>
          <p:nvPr/>
        </p:nvSpPr>
        <p:spPr bwMode="auto">
          <a:xfrm>
            <a:off x="4140200" y="6308725"/>
            <a:ext cx="4464050" cy="57150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" name="Rectangle 148"/>
          <p:cNvSpPr>
            <a:spLocks noChangeArrowheads="1"/>
          </p:cNvSpPr>
          <p:nvPr/>
        </p:nvSpPr>
        <p:spPr bwMode="auto">
          <a:xfrm>
            <a:off x="395288" y="6381750"/>
            <a:ext cx="8208962" cy="36513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9" name="Picture 152" descr="герб города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643938" y="6286500"/>
            <a:ext cx="3635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 Box 151"/>
          <p:cNvSpPr txBox="1">
            <a:spLocks noChangeArrowheads="1"/>
          </p:cNvSpPr>
          <p:nvPr/>
        </p:nvSpPr>
        <p:spPr bwMode="auto">
          <a:xfrm>
            <a:off x="4932040" y="6367463"/>
            <a:ext cx="352774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200" b="1" i="1" dirty="0">
                <a:latin typeface="Times Roman" pitchFamily="18" charset="0"/>
              </a:rPr>
              <a:t>Администрация </a:t>
            </a:r>
            <a:r>
              <a:rPr lang="ru-RU" sz="1200" b="1" i="1" dirty="0" smtClean="0">
                <a:latin typeface="Times Roman" pitchFamily="18" charset="0"/>
              </a:rPr>
              <a:t>муниципального образования </a:t>
            </a:r>
            <a:r>
              <a:rPr lang="ru-RU" sz="1200" b="1" i="1" dirty="0">
                <a:latin typeface="Times Roman" pitchFamily="18" charset="0"/>
              </a:rPr>
              <a:t>"Городской округ "Город Нарьян-Мар"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214290"/>
            <a:ext cx="8458200" cy="1222375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Бюджет МО "Городской округ "Город Нарьян-Мар</a:t>
            </a:r>
            <a:r>
              <a:rPr lang="ru-RU" sz="2400" dirty="0" smtClean="0"/>
              <a:t>"</a:t>
            </a:r>
            <a:endParaRPr lang="ru-RU" sz="2400" dirty="0"/>
          </a:p>
        </p:txBody>
      </p:sp>
      <p:sp>
        <p:nvSpPr>
          <p:cNvPr id="30722" name="Заголовок 1"/>
          <p:cNvSpPr txBox="1">
            <a:spLocks/>
          </p:cNvSpPr>
          <p:nvPr/>
        </p:nvSpPr>
        <p:spPr bwMode="auto">
          <a:xfrm>
            <a:off x="179388" y="714356"/>
            <a:ext cx="8643937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1600" b="1" u="sng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СТРУКТУРА СОБСТВЕННЫХ </a:t>
            </a:r>
            <a:r>
              <a:rPr lang="ru-RU" sz="1600" b="1" u="sng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ДОХОДОВ  НА 2020 ГОД</a:t>
            </a:r>
            <a:endParaRPr lang="ru-RU" sz="1600" b="1" u="sng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0723" name="Object 3"/>
          <p:cNvGraphicFramePr>
            <a:graphicFrameLocks noChangeAspect="1"/>
          </p:cNvGraphicFramePr>
          <p:nvPr/>
        </p:nvGraphicFramePr>
        <p:xfrm>
          <a:off x="539750" y="1196975"/>
          <a:ext cx="8039100" cy="4564063"/>
        </p:xfrm>
        <a:graphic>
          <a:graphicData uri="http://schemas.openxmlformats.org/presentationml/2006/ole">
            <p:oleObj spid="_x0000_s30723" name="Worksheet" r:id="rId4" imgW="11753779" imgH="5895872" progId="Excel.Sheet.8">
              <p:embed/>
            </p:oleObj>
          </a:graphicData>
        </a:graphic>
      </p:graphicFrame>
      <p:sp>
        <p:nvSpPr>
          <p:cNvPr id="5" name="Rectangle 147"/>
          <p:cNvSpPr>
            <a:spLocks noChangeArrowheads="1"/>
          </p:cNvSpPr>
          <p:nvPr/>
        </p:nvSpPr>
        <p:spPr bwMode="auto">
          <a:xfrm>
            <a:off x="4140200" y="6308725"/>
            <a:ext cx="4464050" cy="57150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" name="Rectangle 148"/>
          <p:cNvSpPr>
            <a:spLocks noChangeArrowheads="1"/>
          </p:cNvSpPr>
          <p:nvPr/>
        </p:nvSpPr>
        <p:spPr bwMode="auto">
          <a:xfrm>
            <a:off x="395288" y="6381750"/>
            <a:ext cx="8208962" cy="36513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8" name="Picture 152" descr="герб города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643938" y="6286500"/>
            <a:ext cx="3635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 Box 151"/>
          <p:cNvSpPr txBox="1">
            <a:spLocks noChangeArrowheads="1"/>
          </p:cNvSpPr>
          <p:nvPr/>
        </p:nvSpPr>
        <p:spPr bwMode="auto">
          <a:xfrm>
            <a:off x="4932040" y="6367463"/>
            <a:ext cx="352774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200" b="1" i="1" dirty="0">
                <a:latin typeface="Times Roman" pitchFamily="18" charset="0"/>
              </a:rPr>
              <a:t>Администрация </a:t>
            </a:r>
            <a:r>
              <a:rPr lang="ru-RU" sz="1200" b="1" i="1" dirty="0" smtClean="0">
                <a:latin typeface="Times Roman" pitchFamily="18" charset="0"/>
              </a:rPr>
              <a:t>муниципального образования </a:t>
            </a:r>
            <a:r>
              <a:rPr lang="ru-RU" sz="1200" b="1" i="1" dirty="0">
                <a:latin typeface="Times Roman" pitchFamily="18" charset="0"/>
              </a:rPr>
              <a:t>"Городской округ "Город Нарьян-Мар"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2776" name="Object 4"/>
          <p:cNvGraphicFramePr>
            <a:graphicFrameLocks noChangeAspect="1"/>
          </p:cNvGraphicFramePr>
          <p:nvPr/>
        </p:nvGraphicFramePr>
        <p:xfrm>
          <a:off x="1042988" y="1484313"/>
          <a:ext cx="7019925" cy="3816350"/>
        </p:xfrm>
        <a:graphic>
          <a:graphicData uri="http://schemas.openxmlformats.org/presentationml/2006/ole">
            <p:oleObj spid="_x0000_s32776" name="Worksheet" r:id="rId4" imgW="3676682" imgH="1771573" progId="Excel.Sheet.8">
              <p:embed/>
            </p:oleObj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214290"/>
            <a:ext cx="8458200" cy="1222375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Бюджет МО "Городской округ "Город Нарьян-Мар"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770" name="Заголовок 1"/>
          <p:cNvSpPr txBox="1">
            <a:spLocks/>
          </p:cNvSpPr>
          <p:nvPr/>
        </p:nvSpPr>
        <p:spPr bwMode="auto">
          <a:xfrm>
            <a:off x="251520" y="836712"/>
            <a:ext cx="8643937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1700" b="1" u="sng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СТРУКТУРА ДОХОДОВ ГОРОДСКОГО БЮДЖЕТА</a:t>
            </a:r>
          </a:p>
          <a:p>
            <a:pPr algn="ctr"/>
            <a:endParaRPr lang="ru-RU" sz="1700" b="1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772" name="TextBox 1"/>
          <p:cNvSpPr txBox="1">
            <a:spLocks noChangeArrowheads="1"/>
          </p:cNvSpPr>
          <p:nvPr/>
        </p:nvSpPr>
        <p:spPr bwMode="auto">
          <a:xfrm>
            <a:off x="6572264" y="4929198"/>
            <a:ext cx="1785938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Безвозмездные</a:t>
            </a:r>
          </a:p>
          <a:p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поступления</a:t>
            </a:r>
          </a:p>
        </p:txBody>
      </p:sp>
      <p:sp>
        <p:nvSpPr>
          <p:cNvPr id="32773" name="TextBox 11"/>
          <p:cNvSpPr txBox="1">
            <a:spLocks noChangeArrowheads="1"/>
          </p:cNvSpPr>
          <p:nvPr/>
        </p:nvSpPr>
        <p:spPr bwMode="auto">
          <a:xfrm>
            <a:off x="1259632" y="1988840"/>
            <a:ext cx="1857375" cy="969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Налоговые и неналоговые доходы</a:t>
            </a:r>
          </a:p>
          <a:p>
            <a:endParaRPr lang="ru-RU" sz="1200" dirty="0">
              <a:latin typeface="Franklin Gothic Book"/>
            </a:endParaRPr>
          </a:p>
        </p:txBody>
      </p:sp>
      <p:sp>
        <p:nvSpPr>
          <p:cNvPr id="32777" name="Прямоугольник 13"/>
          <p:cNvSpPr>
            <a:spLocks noChangeArrowheads="1"/>
          </p:cNvSpPr>
          <p:nvPr/>
        </p:nvSpPr>
        <p:spPr bwMode="auto">
          <a:xfrm>
            <a:off x="6929454" y="2071678"/>
            <a:ext cx="920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млн. руб.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Трек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9713</TotalTime>
  <Words>3432</Words>
  <Application>Microsoft Office PowerPoint</Application>
  <PresentationFormat>Экран (4:3)</PresentationFormat>
  <Paragraphs>941</Paragraphs>
  <Slides>32</Slides>
  <Notes>5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32</vt:i4>
      </vt:variant>
    </vt:vector>
  </HeadingPairs>
  <TitlesOfParts>
    <vt:vector size="34" baseType="lpstr">
      <vt:lpstr>Трек</vt:lpstr>
      <vt:lpstr>Worksheet</vt:lpstr>
      <vt:lpstr>Бюджет муниципального образования "Городской  округ "Город Нарьян-Мар"</vt:lpstr>
      <vt:lpstr>Бюджет МО "Городской округ "Город Нарьян-Мар"</vt:lpstr>
      <vt:lpstr>Бюджет МО "Городской округ "Город Нарьян-Мар"</vt:lpstr>
      <vt:lpstr>Бюджет МО "Городской округ "Город Нарьян-Мар"</vt:lpstr>
      <vt:lpstr>Бюджет МО "Городской округ "Город Нарьян-Мар"</vt:lpstr>
      <vt:lpstr>Бюджет МО "Городской округ "Город Нарьян-Мар"</vt:lpstr>
      <vt:lpstr>Бюджет МО "Городской округ "Город Нарьян-Мар"</vt:lpstr>
      <vt:lpstr>Бюджет МО "Городской округ "Город Нарьян-Мар"</vt:lpstr>
      <vt:lpstr>Бюджет МО "Городской округ "Город Нарьян-Мар"</vt:lpstr>
      <vt:lpstr>Бюджет МО "Городской округ "Город Нарьян-Мар"</vt:lpstr>
      <vt:lpstr>Бюджет МО "Городской округ "Город Нарьян-Мар"</vt:lpstr>
      <vt:lpstr>Бюджет МО "Городской округ "Город Нарьян-Мар"</vt:lpstr>
      <vt:lpstr>Бюджет МО "Городской округ "Город Нарьян-Мар"</vt:lpstr>
      <vt:lpstr>Бюджет МО "Городской округ "Город Нарьян-Мар"</vt:lpstr>
      <vt:lpstr>Бюджет МО "Городской округ "Город Нарьян-Мар"</vt:lpstr>
      <vt:lpstr>Бюджет МО "Городской округ "Город Нарьян-Мар"</vt:lpstr>
      <vt:lpstr>Бюджет МО "Городской округ "Город Нарьян-Мар"</vt:lpstr>
      <vt:lpstr>Бюджет МО "Городской округ "Город Нарьян-Мар"</vt:lpstr>
      <vt:lpstr>Бюджет МО "Городской округ "Город Нарьян-Мар"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Бюджет МО "Городской округ "Город Нарьян-Мар"</vt:lpstr>
      <vt:lpstr>Бюджет МО "Городской округ "Город Нарьян-Мар"</vt:lpstr>
      <vt:lpstr>Контактная информация для граждан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Основные термины и понятия</dc:title>
  <dc:creator>Alex</dc:creator>
  <cp:lastModifiedBy>Finkon4</cp:lastModifiedBy>
  <cp:revision>1089</cp:revision>
  <dcterms:created xsi:type="dcterms:W3CDTF">2016-02-18T11:57:44Z</dcterms:created>
  <dcterms:modified xsi:type="dcterms:W3CDTF">2020-06-08T12:18:00Z</dcterms:modified>
</cp:coreProperties>
</file>