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  <p:sldMasterId id="2147483881" r:id="rId2"/>
  </p:sldMasterIdLst>
  <p:notesMasterIdLst>
    <p:notesMasterId r:id="rId48"/>
  </p:notesMasterIdLst>
  <p:handoutMasterIdLst>
    <p:handoutMasterId r:id="rId49"/>
  </p:handoutMasterIdLst>
  <p:sldIdLst>
    <p:sldId id="416" r:id="rId3"/>
    <p:sldId id="409" r:id="rId4"/>
    <p:sldId id="382" r:id="rId5"/>
    <p:sldId id="410" r:id="rId6"/>
    <p:sldId id="411" r:id="rId7"/>
    <p:sldId id="376" r:id="rId8"/>
    <p:sldId id="392" r:id="rId9"/>
    <p:sldId id="377" r:id="rId10"/>
    <p:sldId id="379" r:id="rId11"/>
    <p:sldId id="412" r:id="rId12"/>
    <p:sldId id="380" r:id="rId13"/>
    <p:sldId id="397" r:id="rId14"/>
    <p:sldId id="413" r:id="rId15"/>
    <p:sldId id="414" r:id="rId16"/>
    <p:sldId id="400" r:id="rId17"/>
    <p:sldId id="371" r:id="rId18"/>
    <p:sldId id="351" r:id="rId19"/>
    <p:sldId id="394" r:id="rId20"/>
    <p:sldId id="415" r:id="rId21"/>
    <p:sldId id="337" r:id="rId22"/>
    <p:sldId id="393" r:id="rId23"/>
    <p:sldId id="331" r:id="rId24"/>
    <p:sldId id="417" r:id="rId25"/>
    <p:sldId id="420" r:id="rId26"/>
    <p:sldId id="339" r:id="rId27"/>
    <p:sldId id="401" r:id="rId28"/>
    <p:sldId id="418" r:id="rId29"/>
    <p:sldId id="421" r:id="rId30"/>
    <p:sldId id="419" r:id="rId31"/>
    <p:sldId id="422" r:id="rId32"/>
    <p:sldId id="404" r:id="rId33"/>
    <p:sldId id="427" r:id="rId34"/>
    <p:sldId id="405" r:id="rId35"/>
    <p:sldId id="386" r:id="rId36"/>
    <p:sldId id="387" r:id="rId37"/>
    <p:sldId id="388" r:id="rId38"/>
    <p:sldId id="389" r:id="rId39"/>
    <p:sldId id="423" r:id="rId40"/>
    <p:sldId id="424" r:id="rId41"/>
    <p:sldId id="391" r:id="rId42"/>
    <p:sldId id="425" r:id="rId43"/>
    <p:sldId id="390" r:id="rId44"/>
    <p:sldId id="385" r:id="rId45"/>
    <p:sldId id="426" r:id="rId46"/>
    <p:sldId id="406" r:id="rId47"/>
  </p:sldIdLst>
  <p:sldSz cx="9144000" cy="5143500" type="screen16x9"/>
  <p:notesSz cx="6799263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86E"/>
    <a:srgbClr val="055A5A"/>
    <a:srgbClr val="167373"/>
    <a:srgbClr val="167878"/>
    <a:srgbClr val="16738C"/>
    <a:srgbClr val="DCF0F0"/>
    <a:srgbClr val="9EEAFF"/>
    <a:srgbClr val="0BC5C1"/>
    <a:srgbClr val="055755"/>
    <a:srgbClr val="5E0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22" autoAdjust="0"/>
    <p:restoredTop sz="94548" autoAdjust="0"/>
  </p:normalViewPr>
  <p:slideViewPr>
    <p:cSldViewPr>
      <p:cViewPr>
        <p:scale>
          <a:sx n="157" d="100"/>
          <a:sy n="157" d="100"/>
        </p:scale>
        <p:origin x="-1164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97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21984065262589E-2"/>
          <c:y val="3.1123992758974494E-2"/>
          <c:w val="0.96535603186947483"/>
          <c:h val="0.7359562172830469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67373"/>
            </a:solidFill>
          </c:spPr>
          <c:invertIfNegative val="0"/>
          <c:dLbls>
            <c:dLbl>
              <c:idx val="0"/>
              <c:layout>
                <c:manualLayout>
                  <c:x val="-5.983958131636169E-2"/>
                  <c:y val="2.593625218113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414307140476486E-2"/>
                  <c:y val="2.5936660632478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98928095290994E-2"/>
                  <c:y val="3.1123992758974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690129668132111E-2"/>
                  <c:y val="3.1123992758974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613848461282068E-2"/>
                  <c:y val="3.6310916434121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718.9</c:v>
                </c:pt>
                <c:pt idx="1">
                  <c:v>777.6</c:v>
                </c:pt>
                <c:pt idx="2">
                  <c:v>742.1</c:v>
                </c:pt>
                <c:pt idx="3">
                  <c:v>888.2</c:v>
                </c:pt>
                <c:pt idx="4">
                  <c:v>1079.0999999999999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DCF0F0"/>
            </a:solidFill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200.6</c:v>
                </c:pt>
                <c:pt idx="1">
                  <c:v>586.9</c:v>
                </c:pt>
                <c:pt idx="2">
                  <c:v>547.4</c:v>
                </c:pt>
                <c:pt idx="3">
                  <c:v>1147.5999999999999</c:v>
                </c:pt>
                <c:pt idx="4">
                  <c:v>1293.8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939136"/>
        <c:axId val="135503168"/>
        <c:axId val="0"/>
      </c:bar3DChart>
      <c:catAx>
        <c:axId val="14293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167878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5503168"/>
        <c:crosses val="autoZero"/>
        <c:auto val="1"/>
        <c:lblAlgn val="ctr"/>
        <c:lblOffset val="100"/>
        <c:noMultiLvlLbl val="0"/>
      </c:catAx>
      <c:valAx>
        <c:axId val="135503168"/>
        <c:scaling>
          <c:orientation val="minMax"/>
        </c:scaling>
        <c:delete val="1"/>
        <c:axPos val="l"/>
        <c:majorGridlines/>
        <c:numFmt formatCode="0.0" sourceLinked="1"/>
        <c:majorTickMark val="none"/>
        <c:minorTickMark val="none"/>
        <c:tickLblPos val="nextTo"/>
        <c:crossAx val="142939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94219524368457E-2"/>
          <c:y val="9.367400535742941E-3"/>
          <c:w val="0.77016778825680621"/>
          <c:h val="0.973255286449653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005D63"/>
              </a:solidFill>
            </c:spPr>
          </c:dPt>
          <c:dPt>
            <c:idx val="1"/>
            <c:bubble3D val="0"/>
            <c:explosion val="8"/>
            <c:spPr>
              <a:solidFill>
                <a:srgbClr val="DCF0F0"/>
              </a:solidFill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Расходы</c:v>
                </c:pt>
                <c:pt idx="1">
                  <c:v>ЖКХ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2330</c:v>
                </c:pt>
                <c:pt idx="1">
                  <c:v>1170.5999999999999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94219524368457E-2"/>
          <c:y val="9.367400535742941E-3"/>
          <c:w val="0.77016778825680621"/>
          <c:h val="0.973255286449653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005D63"/>
              </a:solidFill>
            </c:spPr>
          </c:dPt>
          <c:dPt>
            <c:idx val="1"/>
            <c:bubble3D val="0"/>
            <c:explosion val="8"/>
            <c:spPr>
              <a:solidFill>
                <a:srgbClr val="DCF0F0"/>
              </a:solidFill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Общ. Гос. вопрос
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338.6</c:v>
                </c:pt>
                <c:pt idx="1">
                  <c:v>2330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94219524368457E-2"/>
          <c:y val="9.367400535742941E-3"/>
          <c:w val="0.77016778825680621"/>
          <c:h val="0.973255286449653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005D63"/>
              </a:solidFill>
            </c:spPr>
          </c:dPt>
          <c:dPt>
            <c:idx val="1"/>
            <c:bubble3D val="0"/>
            <c:explosion val="8"/>
            <c:spPr>
              <a:solidFill>
                <a:srgbClr val="DCF0F0"/>
              </a:solidFill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Общ. Гос. вопрос
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722</c:v>
                </c:pt>
                <c:pt idx="1">
                  <c:v>2330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94219524368457E-2"/>
          <c:y val="9.367400535742941E-3"/>
          <c:w val="0.77016778825680621"/>
          <c:h val="0.973255286449653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005D63"/>
              </a:solidFill>
            </c:spPr>
          </c:dPt>
          <c:dPt>
            <c:idx val="1"/>
            <c:bubble3D val="0"/>
            <c:explosion val="8"/>
            <c:spPr>
              <a:solidFill>
                <a:srgbClr val="DCF0F0"/>
              </a:solidFill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Общ. Гос. вопрос
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80.7</c:v>
                </c:pt>
                <c:pt idx="1">
                  <c:v>2330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935" cy="496891"/>
          </a:xfrm>
          <a:prstGeom prst="rect">
            <a:avLst/>
          </a:prstGeom>
        </p:spPr>
        <p:txBody>
          <a:bodyPr vert="horz" lIns="92125" tIns="46062" rIns="92125" bIns="460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726" y="0"/>
            <a:ext cx="2946934" cy="496891"/>
          </a:xfrm>
          <a:prstGeom prst="rect">
            <a:avLst/>
          </a:prstGeom>
        </p:spPr>
        <p:txBody>
          <a:bodyPr vert="horz" lIns="92125" tIns="46062" rIns="92125" bIns="46062" rtlCol="0"/>
          <a:lstStyle>
            <a:lvl1pPr algn="r">
              <a:defRPr sz="1200"/>
            </a:lvl1pPr>
          </a:lstStyle>
          <a:p>
            <a:fld id="{A775DC0D-F00A-4B4E-977A-7E2A0C58AF09}" type="datetimeFigureOut">
              <a:rPr lang="ru-RU" smtClean="0"/>
              <a:t>03.06.2026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1325"/>
            <a:ext cx="2946935" cy="496890"/>
          </a:xfrm>
          <a:prstGeom prst="rect">
            <a:avLst/>
          </a:prstGeom>
        </p:spPr>
        <p:txBody>
          <a:bodyPr vert="horz" lIns="92125" tIns="46062" rIns="92125" bIns="460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726" y="9431325"/>
            <a:ext cx="2946934" cy="496890"/>
          </a:xfrm>
          <a:prstGeom prst="rect">
            <a:avLst/>
          </a:prstGeom>
        </p:spPr>
        <p:txBody>
          <a:bodyPr vert="horz" lIns="92125" tIns="46062" rIns="92125" bIns="46062" rtlCol="0" anchor="b"/>
          <a:lstStyle>
            <a:lvl1pPr algn="r">
              <a:defRPr sz="1200"/>
            </a:lvl1pPr>
          </a:lstStyle>
          <a:p>
            <a:fld id="{BE2A4D3F-8168-4D12-AB7E-869FD85E2AD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543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935" cy="496891"/>
          </a:xfrm>
          <a:prstGeom prst="rect">
            <a:avLst/>
          </a:prstGeom>
        </p:spPr>
        <p:txBody>
          <a:bodyPr vert="horz" lIns="92116" tIns="46058" rIns="92116" bIns="460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26" y="1"/>
            <a:ext cx="2946934" cy="496891"/>
          </a:xfrm>
          <a:prstGeom prst="rect">
            <a:avLst/>
          </a:prstGeom>
        </p:spPr>
        <p:txBody>
          <a:bodyPr vert="horz" lIns="92116" tIns="46058" rIns="92116" bIns="460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0437C4-A86C-4CB3-8D54-552F6C2BB2E2}" type="datetimeFigureOut">
              <a:rPr lang="ru-RU"/>
              <a:pPr>
                <a:defRPr/>
              </a:pPr>
              <a:t>03.06.2026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6" tIns="46058" rIns="92116" bIns="4605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46" y="4716462"/>
            <a:ext cx="5440372" cy="4468815"/>
          </a:xfrm>
          <a:prstGeom prst="rect">
            <a:avLst/>
          </a:prstGeom>
        </p:spPr>
        <p:txBody>
          <a:bodyPr vert="horz" lIns="92116" tIns="46058" rIns="92116" bIns="4605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325"/>
            <a:ext cx="2946935" cy="496890"/>
          </a:xfrm>
          <a:prstGeom prst="rect">
            <a:avLst/>
          </a:prstGeom>
        </p:spPr>
        <p:txBody>
          <a:bodyPr vert="horz" lIns="92116" tIns="46058" rIns="92116" bIns="460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26" y="9431325"/>
            <a:ext cx="2946934" cy="496890"/>
          </a:xfrm>
          <a:prstGeom prst="rect">
            <a:avLst/>
          </a:prstGeom>
        </p:spPr>
        <p:txBody>
          <a:bodyPr vert="horz" lIns="92116" tIns="46058" rIns="92116" bIns="460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02AAEE-FCB0-4233-9E17-1FB3F17009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4106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5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66284B-F767-4463-AF33-16B9677023E1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02AAEE-FCB0-4233-9E17-1FB3F17009B9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01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39CFF-10D4-47E9-9B81-C1DF9EA8C334}" type="datetime1">
              <a:rPr lang="ru-RU" smtClean="0"/>
              <a:t>03.06.2026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52E9BA-47CE-48FB-B5E6-7034A5A0015A}" type="datetime1">
              <a:rPr lang="ru-RU" smtClean="0"/>
              <a:t>03.06.2026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14F2F-94BE-4350-9DE3-5AE4E8F5B8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758F1-2110-42AB-B971-DE44B6F59FBD}" type="datetime1">
              <a:rPr lang="ru-RU" smtClean="0"/>
              <a:t>03.06.2026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FF15A-7A42-4A9B-80A0-68A7F4E508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8CD-2A98-4A5D-B563-DF30640404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2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4B8-49FC-4F34-9F6B-256676B15C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43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B386-77BB-42B5-A5CC-C6446EAEE2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5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8CBA-784B-4F90-B2A3-D8990CB21F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13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93F2-53FA-4ACB-B071-C327B2159E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02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1A27-30E8-40D8-BB0A-23338C190C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96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BD45-32BB-47FC-98DC-511F98CB48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86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97FD-70D2-4B06-A7E6-F59BAB77C3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4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7AEE9-26E1-4188-A455-6F14F3BD819D}" type="datetime1">
              <a:rPr lang="ru-RU" smtClean="0"/>
              <a:t>03.06.2026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78566-F4A1-4C27-9FE3-5BFDE31B163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494B-9F7B-4494-BCEA-6F04FB02CC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55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8B9F-96BB-41D4-8DEF-09AAB93ECC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28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B9E-38DA-4101-8D30-22E9CA2C6F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0EECA2-BEAD-4A20-8296-C3C3E649A963}" type="datetime1">
              <a:rPr lang="ru-RU" smtClean="0"/>
              <a:t>03.06.2026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9FED2-F735-41AB-A819-9EF1742A0A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AB27F-123E-4146-8066-EA6187A0B56D}" type="datetime1">
              <a:rPr lang="ru-RU" smtClean="0"/>
              <a:t>03.06.2026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C9D09-7CC2-4AFB-A7FF-843BF7619F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2529CC-847F-4074-B64F-7165F1DF4F9C}" type="datetime1">
              <a:rPr lang="ru-RU" smtClean="0"/>
              <a:t>03.06.2026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A376A-61D6-4C5D-A41D-6486943C615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B556A-C3E3-4537-A62B-A516497BEE19}" type="datetime1">
              <a:rPr lang="ru-RU" smtClean="0"/>
              <a:t>03.06.2026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90317-C8D2-499E-A7D9-B1F77A1B11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7ED33-68F6-4EDB-8A18-94432C20F4C9}" type="datetime1">
              <a:rPr lang="ru-RU" smtClean="0"/>
              <a:t>03.06.2026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2F8C0-7BA8-43AF-800E-93EFB185DB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CD6300-ABF6-41F7-9CA8-45A9B05D87EB}" type="datetime1">
              <a:rPr lang="ru-RU" smtClean="0"/>
              <a:t>03.06.2026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FB75B-AA51-447D-A308-D19312EBEA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173E7-172F-48F2-AF38-BE2387340233}" type="datetime1">
              <a:rPr lang="ru-RU" smtClean="0"/>
              <a:t>03.06.2026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421C4-1BA1-447F-9A12-9F2D8E6E32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CE96BB-33DF-4A02-B50D-127E3CC2A420}" type="datetime1">
              <a:rPr lang="ru-RU" smtClean="0"/>
              <a:t>03.06.2026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2A2409-318C-4416-859A-C28DBFFD64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541B06-01A6-4DA9-A585-7CA1A944B94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03.06.2026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08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-nmar.ru/" TargetMode="External"/><Relationship Id="rId2" Type="http://schemas.openxmlformats.org/officeDocument/2006/relationships/hyperlink" Target="mailto:gorfinup@at.r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/>
          <p:cNvSpPr/>
          <p:nvPr/>
        </p:nvSpPr>
        <p:spPr>
          <a:xfrm>
            <a:off x="0" y="2405050"/>
            <a:ext cx="3059832" cy="2738450"/>
          </a:xfrm>
          <a:prstGeom prst="rtTriangle">
            <a:avLst/>
          </a:prstGeom>
          <a:solidFill>
            <a:srgbClr val="A1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0" y="2823002"/>
            <a:ext cx="2590981" cy="2320498"/>
          </a:xfrm>
          <a:prstGeom prst="rtTriangle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1" y="3291830"/>
            <a:ext cx="2195736" cy="1857752"/>
          </a:xfrm>
          <a:prstGeom prst="rtTriangle">
            <a:avLst/>
          </a:prstGeom>
          <a:solidFill>
            <a:srgbClr val="F1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" y="83408"/>
            <a:ext cx="398587" cy="41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581" y="83408"/>
            <a:ext cx="32521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167373"/>
                </a:solidFill>
                <a:cs typeface="Arial" pitchFamily="34" charset="0"/>
              </a:rPr>
              <a:t>Администрация муниципального образования </a:t>
            </a:r>
            <a:r>
              <a:rPr lang="ru-RU" sz="1000" b="1" dirty="0">
                <a:solidFill>
                  <a:srgbClr val="167373"/>
                </a:solidFill>
                <a:cs typeface="Arial" pitchFamily="34" charset="0"/>
              </a:rPr>
              <a:t>"Городской округ "Город Нарьян-Мар"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0" y="684000"/>
            <a:ext cx="2635200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ый треугольник 13"/>
          <p:cNvSpPr/>
          <p:nvPr/>
        </p:nvSpPr>
        <p:spPr>
          <a:xfrm rot="10800000">
            <a:off x="6090964" y="6082"/>
            <a:ext cx="3059832" cy="2738450"/>
          </a:xfrm>
          <a:prstGeom prst="rtTriangle">
            <a:avLst/>
          </a:prstGeom>
          <a:solidFill>
            <a:srgbClr val="A1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0800000">
            <a:off x="6090964" y="424034"/>
            <a:ext cx="2590981" cy="2320498"/>
          </a:xfrm>
          <a:prstGeom prst="rtTriangle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6090965" y="892862"/>
            <a:ext cx="2195736" cy="1857752"/>
          </a:xfrm>
          <a:prstGeom prst="rtTriangle">
            <a:avLst/>
          </a:prstGeom>
          <a:solidFill>
            <a:srgbClr val="F1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https://www.adm-nmar.ru/upload/resize_cache/iblock/0aa/z9edyr6u1yt9ezzpo2yufhmfr8h9o6mv/773_430_28131593fb84486e66f8caa38cc919c9e/_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r="-1"/>
          <a:stretch/>
        </p:blipFill>
        <p:spPr bwMode="auto">
          <a:xfrm>
            <a:off x="3283200" y="684000"/>
            <a:ext cx="2637911" cy="15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64958" y="2782922"/>
            <a:ext cx="7507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Отчет об </a:t>
            </a:r>
            <a:r>
              <a:rPr lang="ru-RU" sz="24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исполнении бюджета муниципального образования "Городской округ </a:t>
            </a:r>
          </a:p>
          <a:p>
            <a:pPr algn="ctr"/>
            <a:r>
              <a:rPr lang="ru-RU" sz="24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"Город Нарьян-Мар" за </a:t>
            </a:r>
            <a:r>
              <a:rPr lang="ru-RU" sz="2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sz="24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00" y="684000"/>
            <a:ext cx="2637911" cy="151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0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53579"/>
            <a:ext cx="8572500" cy="69651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849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806411"/>
              </p:ext>
            </p:extLst>
          </p:nvPr>
        </p:nvGraphicFramePr>
        <p:xfrm>
          <a:off x="33271" y="751785"/>
          <a:ext cx="9003225" cy="2705589"/>
        </p:xfrm>
        <a:graphic>
          <a:graphicData uri="http://schemas.openxmlformats.org/drawingml/2006/table">
            <a:tbl>
              <a:tblPr/>
              <a:tblGrid>
                <a:gridCol w="2471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6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6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18125"/>
              </a:tblGrid>
              <a:tr h="44244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дохода 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отклонения / комментарии 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 бюджетам муниципальных образований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 бюджетов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объема безвозмездных поступлений  обусловлено изменением плановых показателей окружного бюджета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 бюджетам на реализацию мероприятий по обеспечению жильем молодых семей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Объем субсидии на реализацию мероприятий по обеспечению жильем молодых семей освоен на 92,1 % в соответствии с расчетной и фактической потребностью в финансировании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 бюджетам на реализацию программ формирования современной городской среды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исполнен в запланированном объеме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5470" y="4869656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411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Доходы в разрезе видов доходов за 2025 год с объяснением причины отклонения </a:t>
            </a:r>
            <a:r>
              <a:rPr lang="ru-RU" sz="20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от первоначального плана</a:t>
            </a:r>
          </a:p>
        </p:txBody>
      </p:sp>
    </p:spTree>
    <p:extLst>
      <p:ext uri="{BB962C8B-B14F-4D97-AF65-F5344CB8AC3E}">
        <p14:creationId xmlns:p14="http://schemas.microsoft.com/office/powerpoint/2010/main" val="30077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53579"/>
            <a:ext cx="8572500" cy="69651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849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87696"/>
              </p:ext>
            </p:extLst>
          </p:nvPr>
        </p:nvGraphicFramePr>
        <p:xfrm>
          <a:off x="72704" y="759356"/>
          <a:ext cx="8856983" cy="3069872"/>
        </p:xfrm>
        <a:graphic>
          <a:graphicData uri="http://schemas.openxmlformats.org/drawingml/2006/table">
            <a:tbl>
              <a:tblPr/>
              <a:tblGrid>
                <a:gridCol w="25238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1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14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09950"/>
              </a:tblGrid>
              <a:tr h="50240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дохода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отклонения / комментарии </a:t>
                      </a: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субсидии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352,0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394,0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объема поступлений прочих субсидий обусловлено изменением плановых показателей окружного бюджета. В бюджет муниципального образования зачислены следующие субсидии:</a:t>
                      </a:r>
                    </a:p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субсидии местным бюджетам на софинансирование расходных обязательств по содержанию на территории Ненецкого автономного округа мест захоронения участников Великой Отечественной войны, ветеранов боевых действий, участников локальных войн и вооружённых конфликтов;</a:t>
                      </a:r>
                    </a:p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субсидии местным бюджетам на софинансирование расходных обязательств по организации в границах поселений, городского округа электро-, тепло- и водоснабжения населения, водоотведения в части подготовки объектов коммунальной инфраструктуры к осенне-зимнему периоду;</a:t>
                      </a:r>
                    </a:p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субсидии местным бюджетам на софинансирование расходных обязательств по участию в организации деятельности по сбору (в том числе раздельному сбору), транспортированию, обработке, утилизации, обезвреживанию, захоронению твёрдых коммунальных отходов;</a:t>
                      </a:r>
                    </a:p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субсидии на оказание финансовой поддержки бюджетам муниципальных образований на проведение мероприятий по сносу домов, признанных в установленном порядке ветхими или аварийными и непригодными для проживания;</a:t>
                      </a:r>
                    </a:p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субсидии местным бюджетам на реализацию проекта по поддержке местных инициатив;</a:t>
                      </a:r>
                    </a:p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субсидии местным бюджетам на софинансирование расходных обязательств по осуществлению дорожной деятельности в рамках комплексов процессных мероприятий;</a:t>
                      </a:r>
                    </a:p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субсидии бюджетам городских округов на реализацию программ формирования современной городской среды за счет средств бюджетов.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1410" y="4863721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470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Доходы в разрезе видов доходов за 2025 год с объяснением причины отклонения </a:t>
            </a:r>
            <a:r>
              <a:rPr lang="ru-RU" sz="20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от первоначального плана</a:t>
            </a:r>
          </a:p>
        </p:txBody>
      </p:sp>
    </p:spTree>
    <p:extLst>
      <p:ext uri="{BB962C8B-B14F-4D97-AF65-F5344CB8AC3E}">
        <p14:creationId xmlns:p14="http://schemas.microsoft.com/office/powerpoint/2010/main" val="15106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53579"/>
            <a:ext cx="8572500" cy="69651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849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100526"/>
              </p:ext>
            </p:extLst>
          </p:nvPr>
        </p:nvGraphicFramePr>
        <p:xfrm>
          <a:off x="251520" y="843558"/>
          <a:ext cx="8678168" cy="3309445"/>
        </p:xfrm>
        <a:graphic>
          <a:graphicData uri="http://schemas.openxmlformats.org/drawingml/2006/table">
            <a:tbl>
              <a:tblPr/>
              <a:tblGrid>
                <a:gridCol w="2524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0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33546"/>
              </a:tblGrid>
              <a:tr h="58724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дохода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отклонения / комментарии </a:t>
                      </a: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2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объема субвенций обусловлено изменением плановых показателей окружного бюджета, в т.ч.  за счет субвенции местным бюджетам на осуществление отдельных государственных полномочий по предоставлению гражданам компенсационных выплат в целях создания дополнительных условий для расселения граждан из жилых помещений в домах, признанных аварийными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173,6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Предоставление иного межбюджетного трансферта бюджету муниципального образования "Городской округ "Город Нарьян-Мар"  на основании  изменения плановых показателей окружного бюджета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0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87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- 1,5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В 2025 году осуществлен возврат остатка средств субвенции местным бюджетам на осуществление отдельных государственных полномочий по предоставлению гражданам компенсационных выплат в целях обеспечения жильем молодых семей из бюджетов городских округов, неиспользованного в 2024 году, а также возврат субсидии на софинансирование расходных обязательств по осуществлению дорожной деятельности по результатам проверки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1410" y="4863721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7335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Доходы в разрезе видов доходов за 2025 год с объяснением причины отклонения </a:t>
            </a:r>
            <a:r>
              <a:rPr lang="ru-RU" sz="20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от первоначального плана</a:t>
            </a:r>
          </a:p>
        </p:txBody>
      </p:sp>
    </p:spTree>
    <p:extLst>
      <p:ext uri="{BB962C8B-B14F-4D97-AF65-F5344CB8AC3E}">
        <p14:creationId xmlns:p14="http://schemas.microsoft.com/office/powerpoint/2010/main" val="2299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7329" y="486038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594" y="-2214"/>
            <a:ext cx="2166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b="1" u="sng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РАСХОДЫ</a:t>
            </a:r>
            <a:endParaRPr lang="ru-RU" sz="2400" b="1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10503"/>
            <a:ext cx="1723549" cy="8002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ЖКХ </a:t>
            </a:r>
          </a:p>
          <a:p>
            <a:r>
              <a:rPr lang="ru-RU" sz="1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1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%)</a:t>
            </a:r>
          </a:p>
          <a:p>
            <a:r>
              <a:rPr lang="ru-RU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2025 – 1 170,6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65645" y="1410039"/>
            <a:ext cx="2298643" cy="8002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Общегосударственные </a:t>
            </a:r>
            <a:endParaRPr lang="ru-RU" sz="1400" b="1" dirty="0" smtClean="0">
              <a:solidFill>
                <a:srgbClr val="055A5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опросы  (15%)</a:t>
            </a:r>
          </a:p>
          <a:p>
            <a:r>
              <a:rPr lang="ru-RU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2025 – 338,6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49134" y="1410503"/>
            <a:ext cx="1734834" cy="8002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Национальная</a:t>
            </a:r>
          </a:p>
          <a:p>
            <a:r>
              <a:rPr lang="ru-RU" sz="1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Экономика  (</a:t>
            </a:r>
            <a:r>
              <a:rPr lang="en-US" sz="1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lang="ru-RU" sz="1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%)</a:t>
            </a:r>
          </a:p>
          <a:p>
            <a:r>
              <a:rPr lang="ru-RU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2025 – 722,0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77122" y="1411491"/>
            <a:ext cx="1459374" cy="8002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Социальная </a:t>
            </a:r>
            <a:endParaRPr lang="ru-RU" sz="1400" b="1" dirty="0" smtClean="0">
              <a:solidFill>
                <a:srgbClr val="055A5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Политика (3%)</a:t>
            </a:r>
          </a:p>
          <a:p>
            <a:r>
              <a:rPr lang="ru-RU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2025 – 80,7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6995" y="2931790"/>
            <a:ext cx="136620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r>
              <a:rPr lang="ru-RU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2025 – 6,8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01371" y="2889950"/>
            <a:ext cx="1539204" cy="8002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Национальная </a:t>
            </a:r>
          </a:p>
          <a:p>
            <a:r>
              <a:rPr lang="ru-RU" sz="1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безопасность</a:t>
            </a:r>
          </a:p>
          <a:p>
            <a:r>
              <a:rPr lang="ru-RU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2025 – 10,3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66588" y="2889950"/>
            <a:ext cx="2151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Обслуживание </a:t>
            </a:r>
            <a:endParaRPr lang="ru-RU" sz="1400" b="1" dirty="0" smtClean="0">
              <a:solidFill>
                <a:srgbClr val="055A5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муниципального долга</a:t>
            </a:r>
            <a:endParaRPr lang="ru-RU" sz="1400" b="1" dirty="0">
              <a:solidFill>
                <a:srgbClr val="055A5A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2025 – 630,41₽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91880" y="2997673"/>
            <a:ext cx="127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СМИ</a:t>
            </a:r>
          </a:p>
          <a:p>
            <a:r>
              <a:rPr lang="ru-RU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2025 – 0,6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600261" y="13535"/>
            <a:ext cx="5437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sz="10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2709" y="2787774"/>
            <a:ext cx="8657763" cy="0"/>
          </a:xfrm>
          <a:prstGeom prst="line">
            <a:avLst/>
          </a:prstGeom>
          <a:ln w="19050">
            <a:solidFill>
              <a:srgbClr val="05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506726" y="4227934"/>
            <a:ext cx="5854372" cy="0"/>
          </a:xfrm>
          <a:prstGeom prst="line">
            <a:avLst/>
          </a:prstGeom>
          <a:ln w="19050">
            <a:solidFill>
              <a:srgbClr val="05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322266"/>
              </p:ext>
            </p:extLst>
          </p:nvPr>
        </p:nvGraphicFramePr>
        <p:xfrm>
          <a:off x="29594" y="699542"/>
          <a:ext cx="879087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087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2025 г. – 2 330,0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5A5A"/>
                    </a:solidFill>
                  </a:tcPr>
                </a:tc>
              </a:tr>
            </a:tbl>
          </a:graphicData>
        </a:graphic>
      </p:graphicFrame>
      <p:cxnSp>
        <p:nvCxnSpPr>
          <p:cNvPr id="40" name="Прямая соединительная линия 39"/>
          <p:cNvCxnSpPr/>
          <p:nvPr/>
        </p:nvCxnSpPr>
        <p:spPr>
          <a:xfrm>
            <a:off x="4283968" y="1285738"/>
            <a:ext cx="6643" cy="997980"/>
          </a:xfrm>
          <a:prstGeom prst="line">
            <a:avLst/>
          </a:prstGeom>
          <a:ln w="19050">
            <a:solidFill>
              <a:srgbClr val="05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4097734843"/>
              </p:ext>
            </p:extLst>
          </p:nvPr>
        </p:nvGraphicFramePr>
        <p:xfrm>
          <a:off x="108000" y="1440000"/>
          <a:ext cx="576000" cy="5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4231517200"/>
              </p:ext>
            </p:extLst>
          </p:nvPr>
        </p:nvGraphicFramePr>
        <p:xfrm>
          <a:off x="4392000" y="1440000"/>
          <a:ext cx="576064" cy="57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261251327"/>
              </p:ext>
            </p:extLst>
          </p:nvPr>
        </p:nvGraphicFramePr>
        <p:xfrm>
          <a:off x="2160000" y="1440000"/>
          <a:ext cx="576064" cy="57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273396084"/>
              </p:ext>
            </p:extLst>
          </p:nvPr>
        </p:nvGraphicFramePr>
        <p:xfrm>
          <a:off x="7056000" y="1440000"/>
          <a:ext cx="576064" cy="57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032101" y="3064811"/>
            <a:ext cx="127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Культура </a:t>
            </a:r>
          </a:p>
          <a:p>
            <a:r>
              <a:rPr lang="ru-RU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2025 – 0,4</a:t>
            </a:r>
          </a:p>
        </p:txBody>
      </p:sp>
    </p:spTree>
    <p:extLst>
      <p:ext uri="{BB962C8B-B14F-4D97-AF65-F5344CB8AC3E}">
        <p14:creationId xmlns:p14="http://schemas.microsoft.com/office/powerpoint/2010/main" val="8023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4869656"/>
            <a:ext cx="467544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8811" y="6121"/>
            <a:ext cx="5618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sz="2400" b="1" u="sng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МУНИЦИПАЛЬНЫЕ ПРОГРАММЫ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232" y="627534"/>
            <a:ext cx="1933480" cy="864096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DCF0F0"/>
                </a:solidFill>
                <a:latin typeface="Arial" pitchFamily="34" charset="0"/>
                <a:cs typeface="Arial" pitchFamily="34" charset="0"/>
              </a:rPr>
              <a:t>Программные расходы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67638" y="1717183"/>
            <a:ext cx="2088232" cy="864096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DCF0F0"/>
                </a:solidFill>
                <a:latin typeface="Arial" pitchFamily="34" charset="0"/>
                <a:cs typeface="Arial" pitchFamily="34" charset="0"/>
              </a:rPr>
              <a:t>2025 год</a:t>
            </a:r>
            <a:r>
              <a:rPr lang="en-US" b="1" dirty="0" smtClean="0">
                <a:solidFill>
                  <a:srgbClr val="DCF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" b="1" dirty="0" smtClean="0">
                <a:solidFill>
                  <a:srgbClr val="DCF0F0"/>
                </a:solidFill>
                <a:latin typeface="Arial" pitchFamily="34" charset="0"/>
                <a:cs typeface="Arial" pitchFamily="34" charset="0"/>
              </a:rPr>
              <a:t>(план)</a:t>
            </a:r>
          </a:p>
          <a:p>
            <a:pPr algn="ctr"/>
            <a:r>
              <a:rPr lang="ru-R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2 699,4 млн ₽</a:t>
            </a:r>
            <a:endParaRPr lang="ru-RU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67638" y="3219822"/>
            <a:ext cx="2088234" cy="864096"/>
          </a:xfrm>
          <a:prstGeom prst="roundRect">
            <a:avLst/>
          </a:prstGeom>
          <a:solidFill>
            <a:srgbClr val="005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DCF0F0"/>
                </a:solidFill>
                <a:latin typeface="Arial" pitchFamily="34" charset="0"/>
                <a:cs typeface="Arial" pitchFamily="34" charset="0"/>
              </a:rPr>
              <a:t>2025 год </a:t>
            </a:r>
            <a:r>
              <a:rPr lang="ru-RU" sz="800" b="1" dirty="0" smtClean="0">
                <a:solidFill>
                  <a:srgbClr val="DCF0F0"/>
                </a:solidFill>
                <a:latin typeface="Arial" pitchFamily="34" charset="0"/>
                <a:cs typeface="Arial" pitchFamily="34" charset="0"/>
              </a:rPr>
              <a:t>(факт)</a:t>
            </a:r>
          </a:p>
          <a:p>
            <a:pPr algn="ctr"/>
            <a:r>
              <a:rPr lang="ru-R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2 265,7 млн ₽</a:t>
            </a:r>
            <a:endParaRPr lang="ru-RU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Соединительная линия уступом 7"/>
          <p:cNvCxnSpPr>
            <a:stCxn id="4" idx="2"/>
            <a:endCxn id="5" idx="1"/>
          </p:cNvCxnSpPr>
          <p:nvPr/>
        </p:nvCxnSpPr>
        <p:spPr>
          <a:xfrm rot="16200000" flipH="1">
            <a:off x="861505" y="1643097"/>
            <a:ext cx="657601" cy="354666"/>
          </a:xfrm>
          <a:prstGeom prst="bentConnector2">
            <a:avLst/>
          </a:prstGeom>
          <a:ln w="19050">
            <a:solidFill>
              <a:srgbClr val="16737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endCxn id="6" idx="1"/>
          </p:cNvCxnSpPr>
          <p:nvPr/>
        </p:nvCxnSpPr>
        <p:spPr>
          <a:xfrm rot="16200000" flipH="1">
            <a:off x="438987" y="2723218"/>
            <a:ext cx="1502637" cy="354666"/>
          </a:xfrm>
          <a:prstGeom prst="bentConnector2">
            <a:avLst/>
          </a:prstGeom>
          <a:ln w="19050">
            <a:solidFill>
              <a:srgbClr val="16737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>
            <a:spLocks/>
          </p:cNvSpPr>
          <p:nvPr/>
        </p:nvSpPr>
        <p:spPr>
          <a:xfrm>
            <a:off x="3851808" y="666000"/>
            <a:ext cx="5208496" cy="324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Молодежная политика</a:t>
            </a:r>
            <a:endParaRPr lang="ru-RU" sz="1400" b="1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3851920" y="1062000"/>
            <a:ext cx="5208496" cy="324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Совершенствование и развитие </a:t>
            </a:r>
            <a:r>
              <a:rPr lang="ru-RU" sz="14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мун. </a:t>
            </a:r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управления</a:t>
            </a:r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3851808" y="1458000"/>
            <a:ext cx="5208496" cy="324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Развитие предпринимательства</a:t>
            </a:r>
          </a:p>
        </p:txBody>
      </p:sp>
      <p:sp>
        <p:nvSpPr>
          <p:cNvPr id="18" name="Скругленный прямоугольник 17"/>
          <p:cNvSpPr>
            <a:spLocks/>
          </p:cNvSpPr>
          <p:nvPr/>
        </p:nvSpPr>
        <p:spPr>
          <a:xfrm>
            <a:off x="3851920" y="1854000"/>
            <a:ext cx="5208496" cy="324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Развитие институтов гражданского общества</a:t>
            </a: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3851920" y="2250000"/>
            <a:ext cx="5208496" cy="4896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Повышение уровня жизнеобеспечения и безопасности жизнедеятельности</a:t>
            </a:r>
          </a:p>
        </p:txBody>
      </p:sp>
      <p:sp>
        <p:nvSpPr>
          <p:cNvPr id="21" name="Скругленный прямоугольник 20"/>
          <p:cNvSpPr>
            <a:spLocks/>
          </p:cNvSpPr>
          <p:nvPr/>
        </p:nvSpPr>
        <p:spPr>
          <a:xfrm>
            <a:off x="3851808" y="2811600"/>
            <a:ext cx="5208496" cy="324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Формирование комфортной городской среды</a:t>
            </a:r>
          </a:p>
        </p:txBody>
      </p:sp>
      <p:sp>
        <p:nvSpPr>
          <p:cNvPr id="22" name="Скругленный прямоугольник 21"/>
          <p:cNvSpPr>
            <a:spLocks/>
          </p:cNvSpPr>
          <p:nvPr/>
        </p:nvSpPr>
        <p:spPr>
          <a:xfrm>
            <a:off x="3851808" y="3207600"/>
            <a:ext cx="5208496" cy="324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Поддержка отдельных категорий граждан</a:t>
            </a:r>
          </a:p>
        </p:txBody>
      </p:sp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3851808" y="3603600"/>
            <a:ext cx="5208496" cy="324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Повышение качества водоснабжения</a:t>
            </a:r>
          </a:p>
        </p:txBody>
      </p:sp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3851920" y="3999600"/>
            <a:ext cx="5208496" cy="4896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Осуществление городом Нарьян-Маром функций административного </a:t>
            </a:r>
            <a:r>
              <a:rPr lang="ru-RU" sz="14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центра НАО</a:t>
            </a:r>
            <a:endParaRPr lang="ru-RU" sz="1400" b="1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>
            <a:spLocks/>
          </p:cNvSpPr>
          <p:nvPr/>
        </p:nvSpPr>
        <p:spPr>
          <a:xfrm>
            <a:off x="3851920" y="4561200"/>
            <a:ext cx="5208496" cy="324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Развитие и сохранение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3581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u="sng" dirty="0" smtClean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МУНИЦИПАЛЬНЫЕ ПРОГРАММЫ</a:t>
            </a:r>
            <a:endParaRPr lang="ru-RU" sz="2400" b="1" u="sng" dirty="0">
              <a:solidFill>
                <a:srgbClr val="16786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345560"/>
              </p:ext>
            </p:extLst>
          </p:nvPr>
        </p:nvGraphicFramePr>
        <p:xfrm>
          <a:off x="179511" y="519522"/>
          <a:ext cx="8856985" cy="4644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9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72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720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600" b="1" dirty="0" smtClean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20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Факт 2025 год</a:t>
                      </a:r>
                      <a:endParaRPr lang="ru-RU" sz="120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% исполнения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88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МП "Повышение эффективности реализации молодежной политики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  <a:endParaRPr lang="en-US" sz="1200" b="1" dirty="0" smtClean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955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"Совершенствование и развитие муниципального управления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509,7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492,2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96%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"Развитие предпринимательства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92%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67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"Развитие институтов гражданского общества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98%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536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1 377,9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1 149,3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83%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МП "Формирование комфортной городской среды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181,1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174,4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96%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670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"Поддержка отдельных категорий граждан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70,5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63,6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90%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336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МП "Повышение качества водоснабжения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324,2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207,5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01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МП "Осуществление городом Нарьян-Маром функций административного центра Ненецкого автономного округа"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224,2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167,9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68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10.</a:t>
                      </a:r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МП "Развитие и сохранение культуры на территории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80%</a:t>
                      </a:r>
                      <a:endParaRPr lang="ru-RU" sz="12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ПРОГРАММНЫЕ РАСХОДЫ: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sng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2 699,4</a:t>
                      </a:r>
                      <a:endParaRPr lang="ru-RU" sz="1200" b="1" u="sng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sng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2 265,7</a:t>
                      </a:r>
                      <a:endParaRPr lang="ru-RU" sz="1200" b="1" u="sng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sng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84%</a:t>
                      </a:r>
                      <a:endParaRPr lang="ru-RU" sz="1200" b="1" u="sng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9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377147" y="-12605"/>
            <a:ext cx="6732241" cy="627533"/>
          </a:xfrm>
          <a:prstGeom prst="rect">
            <a:avLst/>
          </a:prstGeom>
          <a:noFill/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уровня </a:t>
            </a:r>
            <a:r>
              <a:rPr lang="ru-RU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жизнеобеспечения и безопасности жизнедеятельности </a:t>
            </a:r>
            <a:r>
              <a:rPr lang="ru-RU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населения </a:t>
            </a:r>
            <a:r>
              <a:rPr lang="ru-RU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города Нарьян-Мар</a:t>
            </a: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4860032" y="603518"/>
            <a:ext cx="2143891" cy="792088"/>
          </a:xfrm>
          <a:prstGeom prst="downArrowCallout">
            <a:avLst/>
          </a:prstGeom>
          <a:solidFill>
            <a:srgbClr val="16737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Исполнено в 2025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1 149,3 млн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960809"/>
              </p:ext>
            </p:extLst>
          </p:nvPr>
        </p:nvGraphicFramePr>
        <p:xfrm>
          <a:off x="2465064" y="1395606"/>
          <a:ext cx="6678936" cy="3596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6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6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155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благоприятных и безопасных условий для проживания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670"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179,7</a:t>
                      </a:r>
                      <a:endParaRPr lang="ru-RU" sz="1200" b="1" u="none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159,7</a:t>
                      </a:r>
                      <a:endParaRPr lang="ru-RU" sz="1200" b="1" u="none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89%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6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безопасности жизнедеятельности населения города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670"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10,5</a:t>
                      </a:r>
                      <a:endParaRPr lang="ru-RU" sz="1200" b="1" u="none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10,3</a:t>
                      </a:r>
                      <a:endParaRPr lang="ru-RU" sz="1200" b="1" u="none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98%</a:t>
                      </a:r>
                      <a:endParaRPr lang="ru-RU" sz="1200" b="1" u="none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32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безопасности эксплуатации автомобильных дорог местного значения и доступности общественных транспортных услуг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1670"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791,3</a:t>
                      </a:r>
                      <a:endParaRPr lang="ru-RU" sz="1200" b="1" u="none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592,2</a:t>
                      </a:r>
                      <a:endParaRPr lang="ru-RU" sz="1200" b="1" u="none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32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предоставления качественных услуг потребителям в сфере ЖКХ, степени устойчивости и надежности функционирования коммунальных систем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1670"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75,9</a:t>
                      </a:r>
                      <a:endParaRPr lang="ru-RU" sz="1200" b="1" u="none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70,9</a:t>
                      </a:r>
                      <a:endParaRPr lang="ru-RU" sz="1200" b="1" u="none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200" b="1" u="none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781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комфортных условий проживания на территории муниципального образования</a:t>
                      </a:r>
                      <a:endParaRPr lang="ru-RU" sz="1200" b="0" u="none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1670"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71,5</a:t>
                      </a:r>
                      <a:endParaRPr lang="ru-RU" sz="1200" b="1" u="none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67,3</a:t>
                      </a:r>
                      <a:endParaRPr lang="ru-RU" sz="1200" b="1" u="none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94%</a:t>
                      </a:r>
                      <a:endParaRPr lang="ru-RU" sz="1200" b="1" u="none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16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дополнительных условий для обеспечения жилищных прав граждан</a:t>
                      </a:r>
                      <a:endParaRPr lang="ru-RU" sz="1200" b="0" dirty="0">
                        <a:solidFill>
                          <a:srgbClr val="16786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2731"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249,0</a:t>
                      </a:r>
                      <a:endParaRPr lang="ru-RU" sz="1200" b="1" u="none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248,9</a:t>
                      </a:r>
                      <a:endParaRPr lang="ru-RU" sz="1200" b="1" u="none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1200" b="1" u="none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987824" y="603518"/>
            <a:ext cx="1704676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на </a:t>
            </a:r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2025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1 377,9 млн 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54668" y="614928"/>
            <a:ext cx="1704676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исполнения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83%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52173"/>
            <a:ext cx="2133600" cy="273844"/>
          </a:xfrm>
        </p:spPr>
        <p:txBody>
          <a:bodyPr/>
          <a:lstStyle/>
          <a:p>
            <a:pPr>
              <a:defRPr/>
            </a:pPr>
            <a:fld id="{EF578566-F4A1-4C27-9FE3-5BFDE31B1638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0" r="27936"/>
          <a:stretch/>
        </p:blipFill>
        <p:spPr bwMode="auto">
          <a:xfrm>
            <a:off x="-1" y="14838"/>
            <a:ext cx="2555777" cy="51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883" y="1779662"/>
            <a:ext cx="6666719" cy="209288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5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Снос домов – </a:t>
            </a:r>
            <a:r>
              <a:rPr lang="ru-RU" sz="16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28,4 </a:t>
            </a:r>
            <a:r>
              <a:rPr lang="ru-RU" sz="1600" b="1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sz="16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₽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5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Площадь снесенного жилищного фонда, признанного непригодным для проживания - </a:t>
            </a:r>
            <a:r>
              <a:rPr lang="ru-RU" sz="1600" b="1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5 961,7 </a:t>
            </a:r>
            <a:r>
              <a:rPr lang="ru-RU" sz="16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кв. м.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5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Вывоз стоков из септиков жилых домов – </a:t>
            </a:r>
            <a:r>
              <a:rPr lang="ru-RU" sz="16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6,0 </a:t>
            </a:r>
            <a:r>
              <a:rPr lang="ru-RU" sz="1600" b="1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sz="16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₽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5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Предоставление населению </a:t>
            </a:r>
            <a:r>
              <a:rPr lang="ru-RU" sz="1500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услуг общественных </a:t>
            </a:r>
            <a:r>
              <a:rPr lang="ru-RU" sz="15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бань – </a:t>
            </a:r>
            <a:r>
              <a:rPr lang="ru-RU" sz="16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36,3 </a:t>
            </a:r>
            <a:r>
              <a:rPr lang="ru-RU" sz="1600" b="1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sz="16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₽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5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Деятельности </a:t>
            </a:r>
            <a:r>
              <a:rPr lang="ru-RU" sz="1500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5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сбору, </a:t>
            </a:r>
            <a:r>
              <a:rPr lang="ru-RU" sz="1500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транспортированию, обработке, утилизации, обезвреживанию, захоронению </a:t>
            </a:r>
            <a:r>
              <a:rPr lang="ru-RU" sz="15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ТКО – </a:t>
            </a:r>
            <a:r>
              <a:rPr lang="ru-RU" sz="16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89,0 млн 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1" y="1"/>
            <a:ext cx="6695603" cy="699541"/>
          </a:xfrm>
          <a:prstGeom prst="rect">
            <a:avLst/>
          </a:prstGeom>
          <a:noFill/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Организация благоприятных и безопасных условий</a:t>
            </a:r>
          </a:p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 для проживания граждан</a:t>
            </a:r>
            <a:r>
              <a:rPr lang="ru-RU" b="1" cap="all" dirty="0" smtClean="0">
                <a:solidFill>
                  <a:srgbClr val="167373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b="1" cap="all" dirty="0">
              <a:solidFill>
                <a:srgbClr val="167373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2267743" y="822169"/>
            <a:ext cx="2143891" cy="792088"/>
          </a:xfrm>
          <a:prstGeom prst="downArrowCallout">
            <a:avLst/>
          </a:prstGeom>
          <a:solidFill>
            <a:srgbClr val="16737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Исполнено в 2025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159,7 млн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1020" y="822169"/>
            <a:ext cx="1704676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на </a:t>
            </a:r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2025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179,7 млн 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822169"/>
            <a:ext cx="1704676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исполнения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89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8098"/>
            <a:ext cx="2133600" cy="273844"/>
          </a:xfrm>
        </p:spPr>
        <p:txBody>
          <a:bodyPr/>
          <a:lstStyle/>
          <a:p>
            <a:pPr>
              <a:defRPr/>
            </a:pPr>
            <a:fld id="{EF578566-F4A1-4C27-9FE3-5BFDE31B1638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3" r="30151" b="-657"/>
          <a:stretch/>
        </p:blipFill>
        <p:spPr bwMode="auto">
          <a:xfrm>
            <a:off x="6588224" y="16064"/>
            <a:ext cx="2555776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354417"/>
              </p:ext>
            </p:extLst>
          </p:nvPr>
        </p:nvGraphicFramePr>
        <p:xfrm>
          <a:off x="131020" y="4011910"/>
          <a:ext cx="6288068" cy="875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5780"/>
                <a:gridCol w="1224136"/>
                <a:gridCol w="720080"/>
                <a:gridCol w="648072"/>
              </a:tblGrid>
              <a:tr h="20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Целевые показатели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</a:tr>
              <a:tr h="274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снесенных домов, признанных непригодными для проживания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домов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обеспечения граждан доступными жилищно-коммунальными и бытовыми услугами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987824" y="91551"/>
            <a:ext cx="6017910" cy="555526"/>
          </a:xfrm>
          <a:prstGeom prst="rect">
            <a:avLst/>
          </a:prstGeom>
          <a:noFill/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Обеспечение безопасности жизнедеятельности 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населения города Нарьян-Мар</a:t>
            </a:r>
            <a:endParaRPr lang="ru-RU" b="1" cap="all" dirty="0">
              <a:solidFill>
                <a:srgbClr val="167373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02611" y="1750070"/>
            <a:ext cx="6515865" cy="147732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180000" indent="-18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Обеспечение общественного порядка, профилактики терроризма, экстремизма </a:t>
            </a:r>
            <a:r>
              <a:rPr lang="ru-RU" sz="15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5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0,3 </a:t>
            </a:r>
            <a:r>
              <a:rPr lang="ru-RU" sz="1500" b="1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sz="1500" b="1" u="sng" dirty="0" smtClean="0">
              <a:solidFill>
                <a:srgbClr val="16738C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5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Обеспечение противопаводковых мероприятий – </a:t>
            </a:r>
            <a:r>
              <a:rPr lang="ru-RU" sz="15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0,8 </a:t>
            </a:r>
            <a:r>
              <a:rPr lang="ru-RU" sz="1500" b="1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sz="1500" b="1" u="sng" dirty="0" smtClean="0">
              <a:solidFill>
                <a:srgbClr val="16738C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500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Обеспечение пожарной безопасности </a:t>
            </a:r>
            <a:r>
              <a:rPr lang="ru-RU" sz="15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5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2,6 </a:t>
            </a:r>
            <a:r>
              <a:rPr lang="ru-RU" sz="1500" b="1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sz="15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₽</a:t>
            </a:r>
            <a:r>
              <a:rPr lang="ru-RU" sz="1500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80000" indent="-18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5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Гражданская оборона </a:t>
            </a:r>
            <a:r>
              <a:rPr lang="ru-RU" sz="1500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5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6,6 </a:t>
            </a:r>
            <a:r>
              <a:rPr lang="ru-RU" sz="1500" b="1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млн ₽</a:t>
            </a:r>
            <a:r>
              <a:rPr lang="ru-RU" sz="1500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500" u="sng" dirty="0" smtClean="0">
              <a:solidFill>
                <a:srgbClr val="16738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5076056" y="894177"/>
            <a:ext cx="2062443" cy="792088"/>
          </a:xfrm>
          <a:prstGeom prst="downArrowCallout">
            <a:avLst/>
          </a:prstGeom>
          <a:solidFill>
            <a:srgbClr val="16737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Исполнено в 2025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10,3 млн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3848" y="894177"/>
            <a:ext cx="1639914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на </a:t>
            </a:r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10,5 млн 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56796" y="894177"/>
            <a:ext cx="1639914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исполнения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98%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824" y="-956642"/>
            <a:ext cx="8165792" cy="544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8440" y="4870311"/>
            <a:ext cx="2133600" cy="273844"/>
          </a:xfrm>
        </p:spPr>
        <p:txBody>
          <a:bodyPr/>
          <a:lstStyle/>
          <a:p>
            <a:pPr>
              <a:defRPr/>
            </a:pPr>
            <a:fld id="{EF578566-F4A1-4C27-9FE3-5BFDE31B1638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2"/>
          <a:stretch/>
        </p:blipFill>
        <p:spPr bwMode="auto">
          <a:xfrm>
            <a:off x="276439" y="253358"/>
            <a:ext cx="2135322" cy="13997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09126"/>
              </p:ext>
            </p:extLst>
          </p:nvPr>
        </p:nvGraphicFramePr>
        <p:xfrm>
          <a:off x="58668" y="3363838"/>
          <a:ext cx="8914274" cy="1732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7468"/>
                <a:gridCol w="1368152"/>
                <a:gridCol w="936104"/>
                <a:gridCol w="872550"/>
              </a:tblGrid>
              <a:tr h="320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Целевые показатели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</a:tr>
              <a:tr h="341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Степень технической готовности объекта - автоматизированной системы централизованного оповещения населения об угрозах возникновения чрезвычайных ситуаций природного и техногенного характера в мирное и военное время, интегрированной к окружной системе оповещения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предписаний со стороны контролирующих надзорных органов по содержанию пожарных водоемов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обеспеченности резерва материально-технических средств, используемых в целях гражданской обороны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 descr="https://www.adm-nmar.ru/upload/iblock/f04/kqpvkl4gf4l3x9sz0wcr9t7tqrhcvr93/1508504923_narodnaya_druzhi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39" y="1779662"/>
            <a:ext cx="2135322" cy="14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8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3582" y="1758273"/>
            <a:ext cx="6828778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800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Ремонт </a:t>
            </a: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дорог пер. Рыбацкий, пр. им. Капитана Матросова </a:t>
            </a:r>
            <a:r>
              <a:rPr lang="ru-RU" sz="1200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56,6 </a:t>
            </a:r>
            <a:r>
              <a:rPr lang="ru-RU" sz="1200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  <a:p>
            <a:pPr marL="285750" indent="-1800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пассажирских 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перевозок </a:t>
            </a:r>
            <a:r>
              <a:rPr lang="ru-RU" sz="1200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– 73,6 </a:t>
            </a:r>
            <a:r>
              <a:rPr lang="ru-RU" sz="1200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sz="1200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₽</a:t>
            </a:r>
          </a:p>
          <a:p>
            <a:pPr marL="285750" indent="-1800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деятельность </a:t>
            </a: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МКУ "Чистый 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город" </a:t>
            </a:r>
            <a:r>
              <a:rPr lang="ru-RU" sz="1200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– 200,6 </a:t>
            </a:r>
            <a:r>
              <a:rPr lang="ru-RU" sz="1200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sz="1200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₽</a:t>
            </a:r>
          </a:p>
          <a:p>
            <a:pPr marL="285750" indent="-1800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Приобретение техники  – </a:t>
            </a:r>
            <a:r>
              <a:rPr lang="ru-RU" sz="1200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157,0 </a:t>
            </a:r>
            <a:r>
              <a:rPr lang="ru-RU" sz="1200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sz="1200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sz="1200" dirty="0">
              <a:solidFill>
                <a:srgbClr val="16738C"/>
              </a:solidFill>
              <a:latin typeface="Arial" pitchFamily="34" charset="0"/>
              <a:cs typeface="Arial" pitchFamily="34" charset="0"/>
            </a:endParaRPr>
          </a:p>
          <a:p>
            <a:pPr marL="285750" indent="-1800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Закупка строй. материалов для </a:t>
            </a: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ремонта пер. 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Брусничный, ул</a:t>
            </a: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. Радужная  </a:t>
            </a:r>
            <a:r>
              <a:rPr lang="ru-RU" sz="1200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–14,0 </a:t>
            </a:r>
            <a:r>
              <a:rPr lang="ru-RU" sz="1200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sz="1200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₽</a:t>
            </a:r>
          </a:p>
          <a:p>
            <a:pPr marL="285750" indent="-1800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Приобретение и установка отапливаемых павильонов на 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остановках (6 шт.) </a:t>
            </a:r>
            <a:r>
              <a:rPr lang="ru-RU" sz="1200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200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31,7 </a:t>
            </a:r>
            <a:r>
              <a:rPr lang="ru-RU" sz="1200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491880" y="771550"/>
            <a:ext cx="2304256" cy="792088"/>
          </a:xfrm>
          <a:prstGeom prst="downArrowCallout">
            <a:avLst/>
          </a:prstGeom>
          <a:solidFill>
            <a:srgbClr val="16737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Исполнено в </a:t>
            </a:r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592,2 млн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24846" y="771550"/>
            <a:ext cx="1606993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на </a:t>
            </a:r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791,3 млн 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168" y="771550"/>
            <a:ext cx="1656184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исполнения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75%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" y="21389"/>
            <a:ext cx="903649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Обеспечение безопасности эксплуатации автомобильных дорог местного значения и доступности общественных транспортных услуг</a:t>
            </a:r>
            <a:endParaRPr lang="ru-RU" sz="1600" b="1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20619"/>
              </p:ext>
            </p:extLst>
          </p:nvPr>
        </p:nvGraphicFramePr>
        <p:xfrm>
          <a:off x="1161442" y="3564388"/>
          <a:ext cx="6506902" cy="11117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4398"/>
                <a:gridCol w="1266738"/>
                <a:gridCol w="745140"/>
                <a:gridCol w="670626"/>
              </a:tblGrid>
              <a:tr h="318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Целевые показатели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</a:tr>
              <a:tr h="396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протяженности автомобильных дорог общего пользования, отвечающих нормативным требованиям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51,8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доступности общественного транспорта на территории муниципального образования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3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83517"/>
          </a:xfrm>
          <a:noFill/>
        </p:spPr>
        <p:txBody>
          <a:bodyPr>
            <a:no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ПАРАМЕТРЫ ГОРОДСКОГО БЮДЖЕТА В 2025 ГОДУ</a:t>
            </a:r>
            <a:endParaRPr lang="ru-RU" sz="2400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85580" y="4852858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69429" y="0"/>
            <a:ext cx="689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sz="1400" dirty="0">
              <a:solidFill>
                <a:srgbClr val="167373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6208" y="540000"/>
            <a:ext cx="2736304" cy="72008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ПОКАЗАТЕЛЬ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6208" y="540000"/>
            <a:ext cx="1368152" cy="72008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Первая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редакция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208" y="540000"/>
            <a:ext cx="1512016" cy="72008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Уточненный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4208" y="540000"/>
            <a:ext cx="2088232" cy="72008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Исполнение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6208" y="1332000"/>
            <a:ext cx="2736304" cy="72008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ДОХОДЫ</a:t>
            </a:r>
            <a:endParaRPr lang="ru-RU" sz="2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6208" y="1332000"/>
            <a:ext cx="1368152" cy="72008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2 030,1</a:t>
            </a:r>
            <a:endParaRPr lang="ru-RU" sz="2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208" y="1332000"/>
            <a:ext cx="1512000" cy="72008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2 672,4</a:t>
            </a:r>
            <a:endParaRPr lang="ru-RU" sz="2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44208" y="1332000"/>
            <a:ext cx="2088232" cy="72008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2 372,9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(89%)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6208" y="2123999"/>
            <a:ext cx="2736304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i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в т.ч. налоговые и </a:t>
            </a:r>
            <a:r>
              <a:rPr lang="ru-RU" sz="1000" b="1" i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неналоговые</a:t>
            </a:r>
            <a:endParaRPr lang="ru-RU" sz="1000" b="1" i="1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76208" y="2124000"/>
            <a:ext cx="1368152" cy="357173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842,0</a:t>
            </a:r>
            <a:endParaRPr lang="ru-RU" sz="16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88208" y="2124000"/>
            <a:ext cx="1512000" cy="357173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1 008,5</a:t>
            </a:r>
            <a:endParaRPr lang="ru-RU" sz="16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44208" y="2124000"/>
            <a:ext cx="2088232" cy="357173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1 079,1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(107%)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6208" y="2556000"/>
            <a:ext cx="2736304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i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безвозмездные поступления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76208" y="2556000"/>
            <a:ext cx="1368152" cy="357173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1 188,1</a:t>
            </a:r>
            <a:endParaRPr lang="ru-RU" sz="16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8208" y="2556000"/>
            <a:ext cx="1512000" cy="357173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1 663,9</a:t>
            </a:r>
            <a:endParaRPr lang="ru-RU" sz="16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444208" y="2556000"/>
            <a:ext cx="2088232" cy="357173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1 293,8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(78%)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96208" y="2988000"/>
            <a:ext cx="2736304" cy="72008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РАСХОДЫ</a:t>
            </a:r>
            <a:endParaRPr lang="ru-RU" sz="2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76208" y="2988000"/>
            <a:ext cx="1368152" cy="72008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2 045,9</a:t>
            </a:r>
            <a:endParaRPr lang="ru-RU" sz="2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88208" y="2988000"/>
            <a:ext cx="1512000" cy="72008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2 781,7</a:t>
            </a:r>
            <a:endParaRPr lang="ru-RU" sz="2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44208" y="2988000"/>
            <a:ext cx="2088232" cy="72008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2 330,0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(84%)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96208" y="3780000"/>
            <a:ext cx="2736304" cy="72008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ДЕФИЦИТ /ПРОФИЦИТ </a:t>
            </a:r>
            <a:r>
              <a:rPr lang="ru-RU" sz="14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(-/+)</a:t>
            </a:r>
            <a:endParaRPr lang="ru-RU" sz="1400" b="1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76208" y="3780000"/>
            <a:ext cx="1368152" cy="72008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- 15,8</a:t>
            </a:r>
            <a:endParaRPr lang="ru-RU" sz="16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788208" y="3780000"/>
            <a:ext cx="1512000" cy="72008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- 109,3</a:t>
            </a:r>
            <a:endParaRPr lang="ru-RU" sz="16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44208" y="3780000"/>
            <a:ext cx="2088232" cy="72008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42,9</a:t>
            </a:r>
            <a:endParaRPr lang="ru-RU" sz="16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851670"/>
            <a:ext cx="9106461" cy="121571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50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sz="1450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объектов коммунальной инфраструктуры к </a:t>
            </a:r>
            <a:r>
              <a:rPr lang="ru-RU" sz="1450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ОЗП </a:t>
            </a:r>
            <a:r>
              <a:rPr lang="ru-RU" sz="145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45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13,3 </a:t>
            </a:r>
            <a:r>
              <a:rPr lang="ru-RU" sz="1450" b="1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sz="145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₽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50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Финансовая </a:t>
            </a:r>
            <a:r>
              <a:rPr lang="ru-RU" sz="1450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помощь МУ ПОК и ТС – </a:t>
            </a:r>
            <a:r>
              <a:rPr lang="ru-RU" sz="145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10,0 </a:t>
            </a:r>
            <a:r>
              <a:rPr lang="ru-RU" sz="1450" b="1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sz="145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₽</a:t>
            </a:r>
            <a:r>
              <a:rPr lang="ru-RU" sz="1450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50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Техническое перевооружение котельной № </a:t>
            </a:r>
            <a:r>
              <a:rPr lang="ru-RU" sz="1450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14 по </a:t>
            </a:r>
            <a:r>
              <a:rPr lang="ru-RU" sz="1450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ул. Рабочая, 18А </a:t>
            </a:r>
            <a:r>
              <a:rPr lang="ru-RU" sz="145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45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15,2 </a:t>
            </a:r>
            <a:r>
              <a:rPr lang="ru-RU" sz="1450" b="1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sz="145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₽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50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Покупка котельных (</a:t>
            </a:r>
            <a:r>
              <a:rPr lang="ru-RU" sz="1450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3шт) </a:t>
            </a:r>
            <a:r>
              <a:rPr lang="ru-RU" sz="145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450" b="1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32,4 </a:t>
            </a:r>
            <a:r>
              <a:rPr lang="ru-RU" sz="1450" b="1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sz="1450" b="1" dirty="0" smtClean="0">
              <a:solidFill>
                <a:srgbClr val="16738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51470"/>
            <a:ext cx="9106461" cy="720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Обеспечение предоставления качественных услуг потребителям в сфере ЖКХ, степени устойчивости и надежности функционирования коммунальных систем на территории муниципального образования</a:t>
            </a:r>
            <a:endParaRPr lang="ru-RU" sz="1600" b="1" cap="all" dirty="0">
              <a:solidFill>
                <a:srgbClr val="167373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600400" y="936973"/>
            <a:ext cx="1957189" cy="914697"/>
          </a:xfrm>
          <a:prstGeom prst="downArrowCallout">
            <a:avLst/>
          </a:prstGeom>
          <a:solidFill>
            <a:srgbClr val="16737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Исполнено в 2025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70,9 млн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31495" y="936974"/>
            <a:ext cx="1606993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на </a:t>
            </a:r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2025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75,9 млн 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71156" y="936974"/>
            <a:ext cx="1637148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исполнения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%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pPr>
              <a:defRPr/>
            </a:pPr>
            <a:fld id="{EF578566-F4A1-4C27-9FE3-5BFDE31B1638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514517"/>
              </p:ext>
            </p:extLst>
          </p:nvPr>
        </p:nvGraphicFramePr>
        <p:xfrm>
          <a:off x="96093" y="3385458"/>
          <a:ext cx="8914274" cy="1580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7468"/>
                <a:gridCol w="1368152"/>
                <a:gridCol w="936104"/>
                <a:gridCol w="872550"/>
              </a:tblGrid>
              <a:tr h="320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Целевые показатели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</a:tr>
              <a:tr h="341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реализованных муниципальным образованием в отчетном году мероприятий по подготовке объектов коммунальной инфраструктуры к эксплуатации в осенне-зимний период с участием средств окружного бюджета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численности населения муниципального образования "Городской округ "Город Нарьян-Мар", для которого улучшится качество предоставляемых коммунальных услуг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чел.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6 343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5 260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протяженности замены инженерных сетей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чел.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0,616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0,616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63688" y="123478"/>
            <a:ext cx="6084168" cy="48351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Обеспечение комфортных условий проживания на территории города Нарьян-Мар</a:t>
            </a:r>
            <a:endParaRPr lang="ru-RU" b="1" cap="all" dirty="0">
              <a:solidFill>
                <a:srgbClr val="167373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552199" y="883965"/>
            <a:ext cx="2160240" cy="792088"/>
          </a:xfrm>
          <a:prstGeom prst="downArrowCallout">
            <a:avLst/>
          </a:prstGeom>
          <a:solidFill>
            <a:srgbClr val="16737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Исполнено в 2025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67,3 млн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18122" y="883965"/>
            <a:ext cx="1606993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на </a:t>
            </a:r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2025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71,5 млн 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96136" y="883965"/>
            <a:ext cx="1656184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исполнения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94 %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pPr>
              <a:defRPr/>
            </a:pPr>
            <a:fld id="{EF578566-F4A1-4C27-9FE3-5BFDE31B1638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246550"/>
            <a:ext cx="8892480" cy="147732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indent="18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Организация освещения улиц – </a:t>
            </a:r>
            <a:r>
              <a:rPr lang="ru-RU" sz="1400" b="1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10,2 млн ₽</a:t>
            </a:r>
          </a:p>
          <a:p>
            <a:pPr indent="18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Уборка территории – </a:t>
            </a:r>
            <a:r>
              <a:rPr lang="ru-RU" sz="1400" b="1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19,3 млн ₽ </a:t>
            </a:r>
          </a:p>
          <a:p>
            <a:pPr indent="18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Организация мероприятий – </a:t>
            </a:r>
            <a:r>
              <a:rPr lang="ru-RU" sz="1400" b="1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5,7 млн ₽</a:t>
            </a:r>
          </a:p>
          <a:p>
            <a:pPr indent="18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Организация благоустройства и озеленения – </a:t>
            </a:r>
            <a:r>
              <a:rPr lang="ru-RU" sz="1400" b="1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8,3 млн ₽</a:t>
            </a:r>
          </a:p>
          <a:p>
            <a:pPr indent="18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Приобретение и установка элементов праздничного и тематического оформления – </a:t>
            </a:r>
            <a:r>
              <a:rPr lang="ru-RU" sz="1400" b="1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0,6 </a:t>
            </a:r>
            <a:r>
              <a:rPr lang="ru-RU" sz="1400" b="1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sz="1400" b="1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₽</a:t>
            </a:r>
            <a:r>
              <a:rPr lang="en-US" sz="1400" b="1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и др.</a:t>
            </a:r>
            <a:endParaRPr lang="ru-RU" sz="1400" b="1" dirty="0">
              <a:solidFill>
                <a:srgbClr val="16738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592288" y="0"/>
            <a:ext cx="6551712" cy="7715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16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Создание дополнительных условий для 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16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обеспечения жилищных прав граждан</a:t>
            </a:r>
            <a:endParaRPr lang="ru-RU" sz="1600" b="1" cap="all" dirty="0">
              <a:solidFill>
                <a:srgbClr val="167373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1635646"/>
            <a:ext cx="6480719" cy="161582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36000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Проведение мероприятий по выкупу жилых помещений </a:t>
            </a:r>
            <a:r>
              <a:rPr lang="ru-RU" sz="14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(13 </a:t>
            </a:r>
            <a:r>
              <a:rPr lang="ru-RU" sz="1400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выплат</a:t>
            </a:r>
            <a:r>
              <a:rPr lang="ru-RU" sz="14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400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400" b="1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4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1,5 </a:t>
            </a:r>
            <a:r>
              <a:rPr lang="ru-RU" sz="1400" b="1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sz="14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sz="1400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  <a:p>
            <a:pPr marL="36000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Компенсация выплат для расселения граждан из жилых помещений в домах, признанных аварийными </a:t>
            </a:r>
            <a:r>
              <a:rPr lang="ru-RU" sz="14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(8 </a:t>
            </a:r>
            <a:r>
              <a:rPr lang="ru-RU" sz="1400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выплаты</a:t>
            </a:r>
            <a:r>
              <a:rPr lang="ru-RU" sz="14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) – </a:t>
            </a:r>
            <a:r>
              <a:rPr lang="ru-RU" sz="14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56,0 млн ₽</a:t>
            </a:r>
          </a:p>
          <a:p>
            <a:pPr marL="36000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Региональный проект "Жилье </a:t>
            </a:r>
            <a:r>
              <a:rPr lang="ru-RU" sz="14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167373"/>
                </a:solidFill>
              </a:rPr>
              <a:t>17 выплат</a:t>
            </a:r>
            <a:r>
              <a:rPr lang="ru-RU" sz="14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) – </a:t>
            </a:r>
            <a:r>
              <a:rPr lang="ru-RU" sz="14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94,6 млн ₽</a:t>
            </a:r>
          </a:p>
          <a:p>
            <a:pPr marL="36000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Обеспечение жильем молодых семей</a:t>
            </a:r>
            <a:r>
              <a:rPr lang="en-US" sz="14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(8 выплат) – </a:t>
            </a:r>
            <a:r>
              <a:rPr lang="ru-RU" sz="14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16,8 млн ₽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4499992" y="771550"/>
            <a:ext cx="2088232" cy="792088"/>
          </a:xfrm>
          <a:prstGeom prst="downArrowCallout">
            <a:avLst/>
          </a:prstGeom>
          <a:solidFill>
            <a:srgbClr val="16737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Исполнено в 2025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248,9 млн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58827" y="771550"/>
            <a:ext cx="1606993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на </a:t>
            </a:r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2025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249,0 млн 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36841" y="771550"/>
            <a:ext cx="1656184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исполнения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100 %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94386"/>
            <a:ext cx="2133600" cy="273844"/>
          </a:xfrm>
        </p:spPr>
        <p:txBody>
          <a:bodyPr/>
          <a:lstStyle/>
          <a:p>
            <a:pPr>
              <a:defRPr/>
            </a:pPr>
            <a:fld id="{EF578566-F4A1-4C27-9FE3-5BFDE31B1638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r="42085"/>
          <a:stretch/>
        </p:blipFill>
        <p:spPr bwMode="auto">
          <a:xfrm>
            <a:off x="-36512" y="0"/>
            <a:ext cx="262778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25127"/>
              </p:ext>
            </p:extLst>
          </p:nvPr>
        </p:nvGraphicFramePr>
        <p:xfrm>
          <a:off x="2712948" y="3511365"/>
          <a:ext cx="6251539" cy="1249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3660"/>
                <a:gridCol w="959479"/>
                <a:gridCol w="656485"/>
                <a:gridCol w="611915"/>
              </a:tblGrid>
              <a:tr h="320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Целевые показатели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</a:tr>
              <a:tr h="341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помещений/ площадь расселенного непригодного для проживания жилищного фонда в рамках регионального проекта Ненецкого автономного округа "Жилье"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шт./ кв. м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17/976,1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17/976,1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помещений/ площадь расселенного непригодного для проживания жилищного фонда в соответствии со статьей 32 Жилищного кодекса Российской Федерации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шт./ кв. м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13/ 885,9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13/ 885,9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4849048"/>
            <a:ext cx="449218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555526"/>
            <a:ext cx="1800200" cy="792088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174,4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000084"/>
              </p:ext>
            </p:extLst>
          </p:nvPr>
        </p:nvGraphicFramePr>
        <p:xfrm>
          <a:off x="61055" y="1712273"/>
          <a:ext cx="5159018" cy="2894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9018"/>
              </a:tblGrid>
              <a:tr h="446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0" u="sng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Общественные территории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108">
                <a:tc>
                  <a:txBody>
                    <a:bodyPr/>
                    <a:lstStyle/>
                    <a:p>
                      <a:pPr marL="0" marR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ул. Калмыкова д. 10,12, 12А</a:t>
                      </a:r>
                      <a:endParaRPr lang="ru-RU" sz="1600" b="1" u="sng" dirty="0" smtClean="0">
                        <a:solidFill>
                          <a:srgbClr val="055A5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108">
                <a:tc>
                  <a:txBody>
                    <a:bodyPr/>
                    <a:lstStyle/>
                    <a:p>
                      <a:pPr marL="0" marR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ул. Ленина д. 16, 18</a:t>
                      </a:r>
                      <a:endParaRPr lang="ru-RU" sz="1600" b="1" u="sng" dirty="0" smtClean="0">
                        <a:solidFill>
                          <a:srgbClr val="055A5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108">
                <a:tc>
                  <a:txBody>
                    <a:bodyPr/>
                    <a:lstStyle/>
                    <a:p>
                      <a:pPr marL="0" marR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пр. им. Капитана Матросова д. 2,6,8</a:t>
                      </a:r>
                      <a:endParaRPr lang="ru-RU" sz="1600" b="1" u="sng" dirty="0" smtClean="0">
                        <a:solidFill>
                          <a:srgbClr val="055A5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0" u="sng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Гранты для управляющих компаний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108">
                <a:tc>
                  <a:txBody>
                    <a:bodyPr/>
                    <a:lstStyle/>
                    <a:p>
                      <a:pPr marL="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ул. Южная д. 41Б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55A5A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55A5A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</a:t>
                      </a:r>
                      <a:r>
                        <a:rPr kumimoji="0" lang="ru-RU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55A5A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млн ₽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108">
                <a:tc>
                  <a:txBody>
                    <a:bodyPr/>
                    <a:lstStyle/>
                    <a:p>
                      <a:pPr marL="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b="0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ул. Рабочая д. 41</a:t>
                      </a:r>
                      <a:r>
                        <a:rPr lang="ru-RU" sz="1600" b="1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en-US" sz="1600" b="1" u="sng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r>
                        <a:rPr lang="ru-RU" sz="1600" b="1" u="sng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 млн ₽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b="1" u="sng" dirty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Формирование комфортной городской среды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3723878"/>
            <a:ext cx="3491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55A5A"/>
                </a:solidFill>
              </a:rPr>
              <a:t>Благоустроена территория </a:t>
            </a:r>
          </a:p>
          <a:p>
            <a:r>
              <a:rPr lang="ru-RU" b="1" u="sng" dirty="0">
                <a:solidFill>
                  <a:srgbClr val="055A5A"/>
                </a:solidFill>
              </a:rPr>
              <a:t>по ул. Рабочая, у памятника </a:t>
            </a:r>
          </a:p>
          <a:p>
            <a:r>
              <a:rPr lang="ru-RU" b="1" u="sng" dirty="0">
                <a:solidFill>
                  <a:srgbClr val="055A5A"/>
                </a:solidFill>
              </a:rPr>
              <a:t>"Макет буровой вышки"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8793"/>
            <a:ext cx="51085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9975" y="4869656"/>
            <a:ext cx="2133600" cy="273844"/>
          </a:xfrm>
        </p:spPr>
        <p:txBody>
          <a:bodyPr/>
          <a:lstStyle/>
          <a:p>
            <a:pPr>
              <a:defRPr/>
            </a:pPr>
            <a:fld id="{EF578566-F4A1-4C27-9FE3-5BFDE31B1638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591887"/>
              </p:ext>
            </p:extLst>
          </p:nvPr>
        </p:nvGraphicFramePr>
        <p:xfrm>
          <a:off x="34718" y="2859782"/>
          <a:ext cx="8914274" cy="1855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7468"/>
                <a:gridCol w="1368152"/>
                <a:gridCol w="936104"/>
                <a:gridCol w="872550"/>
              </a:tblGrid>
              <a:tr h="320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Целевые показатели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</a:tr>
              <a:tr h="341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благоустроенных дворовых территорий на территории муниципального образования за период реализации указанной муниципальной программы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благоустроенных общественных территорий на территории муниципального образования за период реализации указанной муниципальной программы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Площадь благоустроенных дворовых территорий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кв. м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799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799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Площадь благоустроенных общественных территорий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кв. м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627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627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04624"/>
              </p:ext>
            </p:extLst>
          </p:nvPr>
        </p:nvGraphicFramePr>
        <p:xfrm>
          <a:off x="179512" y="806590"/>
          <a:ext cx="878497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221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b="0" u="sng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Местные инициативы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424">
                <a:tc>
                  <a:txBody>
                    <a:bodyPr/>
                    <a:lstStyle/>
                    <a:p>
                      <a:pPr marL="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0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ул. Меньшикова д. 11</a:t>
                      </a:r>
                      <a:r>
                        <a:rPr lang="en-US" sz="2000" b="0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20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55A5A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136">
                <a:tc>
                  <a:txBody>
                    <a:bodyPr/>
                    <a:lstStyle/>
                    <a:p>
                      <a:pPr marL="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0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Площадка в Малом </a:t>
                      </a:r>
                      <a:r>
                        <a:rPr lang="ru-RU" sz="2000" b="0" u="none" dirty="0" err="1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Качгорте</a:t>
                      </a:r>
                      <a:r>
                        <a:rPr lang="ru-RU" sz="2000" b="0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0" u="none" baseline="0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</a:t>
                      </a:r>
                      <a:r>
                        <a:rPr lang="ru-RU" sz="2000" b="0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</a:t>
                      </a:r>
                      <a:r>
                        <a:rPr lang="en-US" sz="2000" b="1" u="sng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4,1</a:t>
                      </a:r>
                      <a:r>
                        <a:rPr lang="ru-RU" sz="2000" b="1" u="sng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 млн ₽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2000" b="0" u="none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Пешеходные тротуары по ул. Рабочая д. 8, 10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b="1" u="sng" dirty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Формирование комфортной городской среды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588224" y="1275606"/>
            <a:ext cx="0" cy="1296144"/>
          </a:xfrm>
          <a:prstGeom prst="line">
            <a:avLst/>
          </a:prstGeom>
          <a:ln w="28575">
            <a:solidFill>
              <a:srgbClr val="05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0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9823" y="1275606"/>
            <a:ext cx="8838668" cy="143116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Осуществление деятельности Администрации в рамках собственных и переданных государственных полномочий – </a:t>
            </a:r>
            <a:r>
              <a:rPr lang="en-US" sz="14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211,3</a:t>
            </a:r>
            <a:r>
              <a:rPr lang="ru-RU" sz="14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  Обеспечение деятельности Администрации </a:t>
            </a:r>
            <a:r>
              <a:rPr lang="ru-RU" sz="1400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города – </a:t>
            </a:r>
            <a:r>
              <a:rPr lang="en-US" sz="14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174,2</a:t>
            </a:r>
            <a:r>
              <a:rPr lang="ru-RU" sz="14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 Управление муниципальными </a:t>
            </a:r>
            <a:r>
              <a:rPr lang="ru-RU" sz="1400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финансами – </a:t>
            </a:r>
            <a:r>
              <a:rPr lang="en-US" sz="14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36,9</a:t>
            </a:r>
            <a:r>
              <a:rPr lang="ru-RU" sz="14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 Управление и распоряжение муниципальным </a:t>
            </a:r>
            <a:r>
              <a:rPr lang="ru-RU" sz="1400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имуществом – </a:t>
            </a:r>
            <a:r>
              <a:rPr lang="en-US" sz="14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69,8</a:t>
            </a:r>
            <a:r>
              <a:rPr lang="ru-RU" sz="1400" b="1" u="sng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u="sng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563888" y="555526"/>
            <a:ext cx="1920564" cy="792088"/>
          </a:xfrm>
          <a:prstGeom prst="downArrowCallout">
            <a:avLst/>
          </a:prstGeom>
          <a:solidFill>
            <a:srgbClr val="16737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Исполнено в 202</a:t>
            </a:r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492,2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млн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91680" y="555526"/>
            <a:ext cx="1594136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на </a:t>
            </a:r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509,7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млн 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24128" y="569650"/>
            <a:ext cx="1656184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исполнения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96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37791" y="4869656"/>
            <a:ext cx="2133600" cy="273844"/>
          </a:xfrm>
        </p:spPr>
        <p:txBody>
          <a:bodyPr/>
          <a:lstStyle/>
          <a:p>
            <a:pPr>
              <a:defRPr/>
            </a:pPr>
            <a:fld id="{EF578566-F4A1-4C27-9FE3-5BFDE31B1638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147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b="1" u="sng" dirty="0">
                <a:solidFill>
                  <a:srgbClr val="16786E"/>
                </a:solidFill>
                <a:latin typeface="Arial" pitchFamily="34" charset="0"/>
                <a:cs typeface="Arial" pitchFamily="34" charset="0"/>
              </a:rPr>
              <a:t>Совершенствование и развитие муниципального управления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739113"/>
              </p:ext>
            </p:extLst>
          </p:nvPr>
        </p:nvGraphicFramePr>
        <p:xfrm>
          <a:off x="50214" y="2752710"/>
          <a:ext cx="8914274" cy="2406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9938"/>
                <a:gridCol w="1224136"/>
                <a:gridCol w="936104"/>
                <a:gridCol w="864096"/>
              </a:tblGrid>
              <a:tr h="269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Целевые показатели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</a:tr>
              <a:tr h="390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исполненных запросов в рамках предоставления муниципальной услуги, исполненных в установленные законодательством сроки, от общего числа поступивших в муниципальный архив запросов в рамках предоставления муниципальной услуги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обоснованных жалоб по оказанию муниципальных услуг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проведенных праздничных и официальных мероприятий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Исполнение городского бюджета по налоговым и неналоговым доходам к утвержденным плановым показателям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менее 95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107,</a:t>
                      </a:r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Исполнение расходов городского бюджета без учета субвенций, субсидий, межбюджетных трансфертов из окружного бюджета к утвержденным плановым показателям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менее 95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93,9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Отношение объема муниципального долга к доходам городского бюджета без учета безвозмездных поступлений на конец отчетного периода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более 25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1680" y="489019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0879" y="0"/>
            <a:ext cx="3390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Молодежная политика</a:t>
            </a:r>
            <a:endParaRPr lang="ru-RU" sz="2000" b="1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18992"/>
              </p:ext>
            </p:extLst>
          </p:nvPr>
        </p:nvGraphicFramePr>
        <p:xfrm>
          <a:off x="1678497" y="1275606"/>
          <a:ext cx="5688631" cy="1421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8631"/>
              </a:tblGrid>
              <a:tr h="21602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>
                          <a:solidFill>
                            <a:srgbClr val="16737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День </a:t>
                      </a:r>
                      <a:r>
                        <a:rPr lang="ru-RU" sz="1200" dirty="0" smtClean="0">
                          <a:solidFill>
                            <a:srgbClr val="16737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самоуправления</a:t>
                      </a:r>
                    </a:p>
                  </a:txBody>
                  <a:tcPr marL="58900" marR="589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629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>
                          <a:solidFill>
                            <a:srgbClr val="16737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Акция "Мой подарок </a:t>
                      </a:r>
                      <a:r>
                        <a:rPr lang="ru-RU" sz="1200" dirty="0" smtClean="0">
                          <a:solidFill>
                            <a:srgbClr val="16737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городу"</a:t>
                      </a:r>
                      <a:r>
                        <a:rPr lang="en-US" sz="1200" dirty="0" smtClean="0">
                          <a:solidFill>
                            <a:srgbClr val="16737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 marL="58900" marR="5890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>
                          <a:solidFill>
                            <a:srgbClr val="16737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Новогоднее мероприятие для молодых </a:t>
                      </a:r>
                      <a:r>
                        <a:rPr lang="ru-RU" sz="1200" dirty="0" smtClean="0">
                          <a:solidFill>
                            <a:srgbClr val="16737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семей</a:t>
                      </a:r>
                    </a:p>
                  </a:txBody>
                  <a:tcPr marL="58900" marR="589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rgbClr val="16737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Городская военно-спортивная игра  "К защите Родины готов"</a:t>
                      </a:r>
                    </a:p>
                  </a:txBody>
                  <a:tcPr marL="58900" marR="589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rgbClr val="16737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Ежегодная акция "Мои здоровые выходные"</a:t>
                      </a:r>
                    </a:p>
                  </a:txBody>
                  <a:tcPr marL="58900" marR="589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51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rgbClr val="167373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Участие молодежи города во Всероссийских форумах, съездах, фестивалях и конкурсах</a:t>
                      </a:r>
                    </a:p>
                  </a:txBody>
                  <a:tcPr marL="58900" marR="589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Выноска со стрелкой вниз 8"/>
          <p:cNvSpPr/>
          <p:nvPr/>
        </p:nvSpPr>
        <p:spPr>
          <a:xfrm>
            <a:off x="3419662" y="411510"/>
            <a:ext cx="2088232" cy="792088"/>
          </a:xfrm>
          <a:prstGeom prst="downArrowCallout">
            <a:avLst/>
          </a:prstGeom>
          <a:solidFill>
            <a:srgbClr val="16737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Исполнено в 202</a:t>
            </a:r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1,2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млн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78497" y="411510"/>
            <a:ext cx="1606993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на </a:t>
            </a:r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млн 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6511" y="411510"/>
            <a:ext cx="1656184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исполнения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75,0 %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94413"/>
              </p:ext>
            </p:extLst>
          </p:nvPr>
        </p:nvGraphicFramePr>
        <p:xfrm>
          <a:off x="1535891" y="2715766"/>
          <a:ext cx="5988437" cy="2178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4321"/>
                <a:gridCol w="919098"/>
                <a:gridCol w="628856"/>
                <a:gridCol w="586162"/>
              </a:tblGrid>
              <a:tr h="320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Целевые показатели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</a:tr>
              <a:tr h="341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молодежи, проживающей на территории МО, задействованной в мероприятиях, проводимых в сфере самореализации и эффективной социализации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000" b="0" i="0" u="none" strike="noStrike" dirty="0" smtClean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положительных отзывов со стороны участников мероприятий, направленных на продвижение инициативной и талантливой молодежи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ru-RU" sz="1000" b="0" i="0" u="none" strike="noStrike" dirty="0" smtClean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военно-патриотических мероприятий, проведенных совместно с общественными организациями и военным комиссариатом округа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 dirty="0" smtClean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8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профилактических мероприятий, проведенных совместно с комиссией по делам несовершеннолетних и защите их прав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3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4696" y="4855610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92407" y="51470"/>
            <a:ext cx="61923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1700" b="1" cap="all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Развитие предпринимательства</a:t>
            </a:r>
            <a:endParaRPr lang="ru-RU" sz="1700" b="1" cap="all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2659695" y="411510"/>
            <a:ext cx="2088232" cy="792088"/>
          </a:xfrm>
          <a:prstGeom prst="downArrowCallout">
            <a:avLst/>
          </a:prstGeom>
          <a:solidFill>
            <a:srgbClr val="16737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Исполнено в 202</a:t>
            </a:r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5,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млн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18530" y="411510"/>
            <a:ext cx="1606993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на </a:t>
            </a:r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5,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млн 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96544" y="411510"/>
            <a:ext cx="1656184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исполнения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92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,0 %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2"/>
          <p:cNvSpPr/>
          <p:nvPr/>
        </p:nvSpPr>
        <p:spPr>
          <a:xfrm>
            <a:off x="828592" y="1229573"/>
            <a:ext cx="130116" cy="124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200" dirty="0">
                <a:solidFill>
                  <a:srgbClr val="055A5A"/>
                </a:solidFill>
                <a:latin typeface="Arial" pitchFamily="34" charset="0"/>
                <a:ea typeface="Roboto" charset="0"/>
                <a:cs typeface="Arial" pitchFamily="34" charset="0"/>
              </a:rPr>
              <a:t>01</a:t>
            </a:r>
          </a:p>
        </p:txBody>
      </p:sp>
      <p:sp>
        <p:nvSpPr>
          <p:cNvPr id="13" name="Text 4"/>
          <p:cNvSpPr/>
          <p:nvPr/>
        </p:nvSpPr>
        <p:spPr>
          <a:xfrm>
            <a:off x="828592" y="1626527"/>
            <a:ext cx="1627369" cy="3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200" b="1" dirty="0" smtClean="0">
                <a:solidFill>
                  <a:srgbClr val="055A5A"/>
                </a:solidFill>
                <a:latin typeface="Arial" pitchFamily="34" charset="0"/>
                <a:ea typeface="Roboto" charset="0"/>
                <a:cs typeface="Arial" pitchFamily="34" charset="0"/>
              </a:rPr>
              <a:t>Начинающим </a:t>
            </a:r>
          </a:p>
          <a:p>
            <a:r>
              <a:rPr lang="ru-RU" sz="1200" b="1" dirty="0" smtClean="0">
                <a:solidFill>
                  <a:srgbClr val="055A5A"/>
                </a:solidFill>
                <a:latin typeface="Arial" pitchFamily="34" charset="0"/>
                <a:ea typeface="Roboto" charset="0"/>
                <a:cs typeface="Arial" pitchFamily="34" charset="0"/>
              </a:rPr>
              <a:t>предпринимателям </a:t>
            </a:r>
            <a:endParaRPr lang="en-US" sz="1200" dirty="0">
              <a:solidFill>
                <a:srgbClr val="055A5A"/>
              </a:solidFill>
              <a:latin typeface="Arial" pitchFamily="34" charset="0"/>
              <a:ea typeface="Roboto" charset="0"/>
              <a:cs typeface="Arial" pitchFamily="34" charset="0"/>
            </a:endParaRPr>
          </a:p>
        </p:txBody>
      </p:sp>
      <p:sp>
        <p:nvSpPr>
          <p:cNvPr id="18" name="Text 5"/>
          <p:cNvSpPr/>
          <p:nvPr/>
        </p:nvSpPr>
        <p:spPr>
          <a:xfrm>
            <a:off x="828592" y="2067694"/>
            <a:ext cx="2231930" cy="6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1200" dirty="0" smtClean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на создание нового бизнеса – 925 тыс. руб.</a:t>
            </a:r>
            <a:endParaRPr lang="en-US" sz="1200" dirty="0">
              <a:solidFill>
                <a:srgbClr val="16786E"/>
              </a:solidFill>
              <a:latin typeface="Arial" pitchFamily="34" charset="0"/>
              <a:ea typeface="Roboto" charset="0"/>
              <a:cs typeface="Arial" pitchFamily="34" charset="0"/>
            </a:endParaRPr>
          </a:p>
        </p:txBody>
      </p:sp>
      <p:sp>
        <p:nvSpPr>
          <p:cNvPr id="19" name="Text 6"/>
          <p:cNvSpPr/>
          <p:nvPr/>
        </p:nvSpPr>
        <p:spPr>
          <a:xfrm>
            <a:off x="3344735" y="1231200"/>
            <a:ext cx="130116" cy="124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200" dirty="0">
                <a:solidFill>
                  <a:srgbClr val="055A5A"/>
                </a:solidFill>
                <a:latin typeface="Arial" pitchFamily="34" charset="0"/>
                <a:ea typeface="Roboto" charset="0"/>
                <a:cs typeface="Arial" pitchFamily="34" charset="0"/>
              </a:rPr>
              <a:t>02</a:t>
            </a:r>
          </a:p>
        </p:txBody>
      </p:sp>
      <p:sp>
        <p:nvSpPr>
          <p:cNvPr id="20" name="Text 8"/>
          <p:cNvSpPr/>
          <p:nvPr/>
        </p:nvSpPr>
        <p:spPr>
          <a:xfrm>
            <a:off x="3344793" y="1627200"/>
            <a:ext cx="1720232" cy="1556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50"/>
              </a:lnSpc>
            </a:pPr>
            <a:r>
              <a:rPr lang="ru-RU" sz="1200" b="1" dirty="0">
                <a:solidFill>
                  <a:srgbClr val="055A5A"/>
                </a:solidFill>
                <a:latin typeface="Arial" pitchFamily="34" charset="0"/>
                <a:ea typeface="Roboto" charset="0"/>
                <a:cs typeface="Arial" pitchFamily="34" charset="0"/>
              </a:rPr>
              <a:t>В</a:t>
            </a:r>
            <a:r>
              <a:rPr lang="ru-RU" sz="1200" b="1" dirty="0" smtClean="0">
                <a:solidFill>
                  <a:srgbClr val="055A5A"/>
                </a:solidFill>
                <a:latin typeface="Arial" pitchFamily="34" charset="0"/>
                <a:ea typeface="Roboto" charset="0"/>
                <a:cs typeface="Arial" pitchFamily="34" charset="0"/>
              </a:rPr>
              <a:t>озмещение затрат</a:t>
            </a:r>
          </a:p>
        </p:txBody>
      </p:sp>
      <p:sp>
        <p:nvSpPr>
          <p:cNvPr id="21" name="Text 9"/>
          <p:cNvSpPr/>
          <p:nvPr/>
        </p:nvSpPr>
        <p:spPr>
          <a:xfrm>
            <a:off x="3344793" y="1933200"/>
            <a:ext cx="2182545" cy="4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200" dirty="0" smtClean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- 28 тыс. руб</a:t>
            </a:r>
            <a:r>
              <a:rPr lang="ru-RU" sz="1200" dirty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. </a:t>
            </a:r>
            <a:r>
              <a:rPr lang="ru-RU" sz="1200" dirty="0" smtClean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на приобретение </a:t>
            </a:r>
            <a:r>
              <a:rPr lang="ru-RU" sz="1200" dirty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и доставку расходных материалов</a:t>
            </a:r>
            <a:endParaRPr lang="en-US" sz="1200" dirty="0">
              <a:solidFill>
                <a:srgbClr val="16786E"/>
              </a:solidFill>
              <a:latin typeface="Arial" pitchFamily="34" charset="0"/>
              <a:ea typeface="Roboto" charset="0"/>
              <a:cs typeface="Arial" pitchFamily="34" charset="0"/>
            </a:endParaRPr>
          </a:p>
        </p:txBody>
      </p:sp>
      <p:sp>
        <p:nvSpPr>
          <p:cNvPr id="22" name="Text 10"/>
          <p:cNvSpPr/>
          <p:nvPr/>
        </p:nvSpPr>
        <p:spPr>
          <a:xfrm>
            <a:off x="5894926" y="1231200"/>
            <a:ext cx="130116" cy="124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200" dirty="0">
                <a:solidFill>
                  <a:srgbClr val="055A5A"/>
                </a:solidFill>
                <a:latin typeface="Arial" pitchFamily="34" charset="0"/>
                <a:ea typeface="Roboto" charset="0"/>
                <a:cs typeface="Arial" pitchFamily="34" charset="0"/>
              </a:rPr>
              <a:t>03</a:t>
            </a:r>
          </a:p>
        </p:txBody>
      </p:sp>
      <p:sp>
        <p:nvSpPr>
          <p:cNvPr id="23" name="Text 12"/>
          <p:cNvSpPr/>
          <p:nvPr/>
        </p:nvSpPr>
        <p:spPr>
          <a:xfrm>
            <a:off x="5894925" y="1627200"/>
            <a:ext cx="1621447" cy="3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200" b="1" dirty="0" smtClean="0">
                <a:solidFill>
                  <a:srgbClr val="055A5A"/>
                </a:solidFill>
                <a:latin typeface="Arial" pitchFamily="34" charset="0"/>
                <a:ea typeface="Roboto" charset="0"/>
                <a:cs typeface="Arial" pitchFamily="34" charset="0"/>
              </a:rPr>
              <a:t>Расширение </a:t>
            </a:r>
            <a:r>
              <a:rPr lang="ru-RU" sz="1200" b="1" dirty="0">
                <a:solidFill>
                  <a:srgbClr val="055A5A"/>
                </a:solidFill>
                <a:latin typeface="Arial" pitchFamily="34" charset="0"/>
                <a:ea typeface="Roboto" charset="0"/>
                <a:cs typeface="Arial" pitchFamily="34" charset="0"/>
              </a:rPr>
              <a:t>и </a:t>
            </a:r>
            <a:endParaRPr lang="ru-RU" sz="1200" b="1" dirty="0" smtClean="0">
              <a:solidFill>
                <a:srgbClr val="055A5A"/>
              </a:solidFill>
              <a:latin typeface="Arial" pitchFamily="34" charset="0"/>
              <a:ea typeface="Roboto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55A5A"/>
                </a:solidFill>
                <a:latin typeface="Arial" pitchFamily="34" charset="0"/>
                <a:ea typeface="Roboto" charset="0"/>
                <a:cs typeface="Arial" pitchFamily="34" charset="0"/>
              </a:rPr>
              <a:t>развитие </a:t>
            </a:r>
            <a:r>
              <a:rPr lang="ru-RU" sz="1200" b="1" dirty="0">
                <a:solidFill>
                  <a:srgbClr val="055A5A"/>
                </a:solidFill>
                <a:latin typeface="Arial" pitchFamily="34" charset="0"/>
                <a:ea typeface="Roboto" charset="0"/>
                <a:cs typeface="Arial" pitchFamily="34" charset="0"/>
              </a:rPr>
              <a:t>бизнеса</a:t>
            </a:r>
            <a:endParaRPr lang="en-US" sz="1200" dirty="0">
              <a:solidFill>
                <a:srgbClr val="055A5A"/>
              </a:solidFill>
              <a:latin typeface="Arial" pitchFamily="34" charset="0"/>
              <a:ea typeface="Roboto" charset="0"/>
              <a:cs typeface="Arial" pitchFamily="34" charset="0"/>
            </a:endParaRPr>
          </a:p>
        </p:txBody>
      </p:sp>
      <p:sp>
        <p:nvSpPr>
          <p:cNvPr id="24" name="Text 13"/>
          <p:cNvSpPr/>
          <p:nvPr/>
        </p:nvSpPr>
        <p:spPr>
          <a:xfrm>
            <a:off x="5894924" y="2021443"/>
            <a:ext cx="1986065" cy="694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200" dirty="0" smtClean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1</a:t>
            </a:r>
            <a:r>
              <a:rPr lang="en-US" sz="1200" dirty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.</a:t>
            </a:r>
            <a:r>
              <a:rPr lang="ru-RU" sz="1200" dirty="0" smtClean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5 млн руб. на </a:t>
            </a:r>
            <a:r>
              <a:rPr lang="ru-RU" sz="1200" dirty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расширение </a:t>
            </a:r>
            <a:r>
              <a:rPr lang="ru-RU" sz="1200" dirty="0" smtClean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деятельности и модернизацию </a:t>
            </a:r>
            <a:r>
              <a:rPr lang="ru-RU" sz="1200" dirty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технологического процесса</a:t>
            </a:r>
            <a:endParaRPr lang="en-US" sz="1200" dirty="0">
              <a:solidFill>
                <a:srgbClr val="16786E"/>
              </a:solidFill>
              <a:latin typeface="Arial" pitchFamily="34" charset="0"/>
              <a:ea typeface="Roboto" charset="0"/>
              <a:cs typeface="Arial" pitchFamily="34" charset="0"/>
            </a:endParaRPr>
          </a:p>
        </p:txBody>
      </p:sp>
      <p:sp>
        <p:nvSpPr>
          <p:cNvPr id="25" name="Text 14"/>
          <p:cNvSpPr/>
          <p:nvPr/>
        </p:nvSpPr>
        <p:spPr>
          <a:xfrm>
            <a:off x="1034516" y="3886846"/>
            <a:ext cx="130116" cy="124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200" dirty="0">
                <a:solidFill>
                  <a:srgbClr val="055A5A"/>
                </a:solidFill>
                <a:latin typeface="Arial" pitchFamily="34" charset="0"/>
                <a:ea typeface="Roboto" charset="0"/>
                <a:cs typeface="Arial" pitchFamily="34" charset="0"/>
              </a:rPr>
              <a:t>04</a:t>
            </a:r>
          </a:p>
        </p:txBody>
      </p:sp>
      <p:sp>
        <p:nvSpPr>
          <p:cNvPr id="26" name="Text 16"/>
          <p:cNvSpPr/>
          <p:nvPr/>
        </p:nvSpPr>
        <p:spPr>
          <a:xfrm>
            <a:off x="1064341" y="4322846"/>
            <a:ext cx="1948196" cy="1556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50"/>
              </a:lnSpc>
            </a:pPr>
            <a:r>
              <a:rPr lang="ru-RU" sz="1200" b="1" dirty="0">
                <a:solidFill>
                  <a:srgbClr val="055A5A"/>
                </a:solidFill>
                <a:latin typeface="Arial" pitchFamily="34" charset="0"/>
                <a:ea typeface="Roboto" charset="0"/>
                <a:cs typeface="Arial" pitchFamily="34" charset="0"/>
              </a:rPr>
              <a:t>Конкурс</a:t>
            </a:r>
            <a:endParaRPr lang="en-US" sz="1200" dirty="0">
              <a:solidFill>
                <a:srgbClr val="055A5A"/>
              </a:solidFill>
              <a:latin typeface="Arial" pitchFamily="34" charset="0"/>
              <a:ea typeface="Roboto" charset="0"/>
              <a:cs typeface="Arial" pitchFamily="34" charset="0"/>
            </a:endParaRPr>
          </a:p>
        </p:txBody>
      </p:sp>
      <p:sp>
        <p:nvSpPr>
          <p:cNvPr id="27" name="Text 18"/>
          <p:cNvSpPr/>
          <p:nvPr/>
        </p:nvSpPr>
        <p:spPr>
          <a:xfrm>
            <a:off x="1034396" y="4557206"/>
            <a:ext cx="5782903" cy="3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00"/>
              </a:lnSpc>
            </a:pPr>
            <a:r>
              <a:rPr lang="ru-RU" sz="1200" dirty="0" smtClean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"Лучшее </a:t>
            </a:r>
            <a:r>
              <a:rPr lang="ru-RU" sz="1200" dirty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новогоднее оформление" – </a:t>
            </a:r>
            <a:r>
              <a:rPr lang="ru-RU" sz="1200" dirty="0" smtClean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50 тыс. руб.</a:t>
            </a:r>
            <a:endParaRPr lang="en-US" sz="1200" dirty="0">
              <a:solidFill>
                <a:srgbClr val="16786E"/>
              </a:solidFill>
              <a:latin typeface="Arial" pitchFamily="34" charset="0"/>
              <a:ea typeface="Roboto" charset="0"/>
              <a:cs typeface="Arial" pitchFamily="34" charset="0"/>
            </a:endParaRPr>
          </a:p>
        </p:txBody>
      </p:sp>
      <p:sp>
        <p:nvSpPr>
          <p:cNvPr id="28" name="Text 9"/>
          <p:cNvSpPr/>
          <p:nvPr/>
        </p:nvSpPr>
        <p:spPr>
          <a:xfrm>
            <a:off x="3344735" y="2537731"/>
            <a:ext cx="2354161" cy="4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200" dirty="0" smtClean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- 250 тыс. руб. на подготовку,   переподготовку </a:t>
            </a:r>
            <a:r>
              <a:rPr lang="ru-RU" sz="1200" dirty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и повышение квалификации кадров</a:t>
            </a:r>
            <a:endParaRPr lang="en-US" sz="1200" dirty="0">
              <a:solidFill>
                <a:srgbClr val="16786E"/>
              </a:solidFill>
              <a:latin typeface="Arial" pitchFamily="34" charset="0"/>
              <a:ea typeface="Roboto" charset="0"/>
              <a:cs typeface="Arial" pitchFamily="34" charset="0"/>
            </a:endParaRPr>
          </a:p>
        </p:txBody>
      </p:sp>
      <p:sp>
        <p:nvSpPr>
          <p:cNvPr id="29" name="Text 9"/>
          <p:cNvSpPr/>
          <p:nvPr/>
        </p:nvSpPr>
        <p:spPr>
          <a:xfrm>
            <a:off x="3344992" y="3123992"/>
            <a:ext cx="2182590" cy="4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200" dirty="0" smtClean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- 642 тыс. руб. на аренду </a:t>
            </a:r>
            <a:r>
              <a:rPr lang="ru-RU" sz="1200" dirty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нежилых зданий и помещений</a:t>
            </a:r>
            <a:endParaRPr lang="en-US" sz="1200" dirty="0">
              <a:solidFill>
                <a:srgbClr val="16786E"/>
              </a:solidFill>
              <a:latin typeface="Arial" pitchFamily="34" charset="0"/>
              <a:ea typeface="Roboto" charset="0"/>
              <a:cs typeface="Arial" pitchFamily="34" charset="0"/>
            </a:endParaRPr>
          </a:p>
        </p:txBody>
      </p:sp>
      <p:sp>
        <p:nvSpPr>
          <p:cNvPr id="30" name="Text 9"/>
          <p:cNvSpPr/>
          <p:nvPr/>
        </p:nvSpPr>
        <p:spPr>
          <a:xfrm>
            <a:off x="3344992" y="3508764"/>
            <a:ext cx="2190878" cy="4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200" dirty="0" smtClean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- 1.150 млн руб</a:t>
            </a:r>
            <a:r>
              <a:rPr lang="ru-RU" sz="1200" dirty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. </a:t>
            </a:r>
            <a:r>
              <a:rPr lang="ru-RU" sz="1200" dirty="0" smtClean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на приобретение </a:t>
            </a:r>
            <a:r>
              <a:rPr lang="ru-RU" sz="1200" dirty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и </a:t>
            </a:r>
            <a:r>
              <a:rPr lang="ru-RU" sz="1200" dirty="0" smtClean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доставка </a:t>
            </a:r>
            <a:r>
              <a:rPr lang="ru-RU" sz="1200" dirty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имущества</a:t>
            </a:r>
            <a:endParaRPr lang="en-US" sz="1200" dirty="0">
              <a:solidFill>
                <a:srgbClr val="16786E"/>
              </a:solidFill>
              <a:latin typeface="Arial" pitchFamily="34" charset="0"/>
              <a:ea typeface="Roboto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28592" y="1531864"/>
            <a:ext cx="1840860" cy="0"/>
          </a:xfrm>
          <a:prstGeom prst="line">
            <a:avLst/>
          </a:prstGeom>
          <a:ln w="38100">
            <a:solidFill>
              <a:srgbClr val="167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344793" y="1533600"/>
            <a:ext cx="1840860" cy="0"/>
          </a:xfrm>
          <a:prstGeom prst="line">
            <a:avLst/>
          </a:prstGeom>
          <a:ln w="38100">
            <a:solidFill>
              <a:srgbClr val="167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894925" y="1533600"/>
            <a:ext cx="1840860" cy="0"/>
          </a:xfrm>
          <a:prstGeom prst="line">
            <a:avLst/>
          </a:prstGeom>
          <a:ln w="38100">
            <a:solidFill>
              <a:srgbClr val="167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34396" y="4227934"/>
            <a:ext cx="5671252" cy="0"/>
          </a:xfrm>
          <a:prstGeom prst="line">
            <a:avLst/>
          </a:prstGeom>
          <a:ln w="38100">
            <a:solidFill>
              <a:srgbClr val="167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13"/>
          <p:cNvSpPr/>
          <p:nvPr/>
        </p:nvSpPr>
        <p:spPr>
          <a:xfrm>
            <a:off x="5894926" y="2776831"/>
            <a:ext cx="1986065" cy="694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200" dirty="0" smtClean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500 тыс. руб.  </a:t>
            </a:r>
            <a:r>
              <a:rPr lang="ru-RU" sz="1200" dirty="0">
                <a:solidFill>
                  <a:srgbClr val="16786E"/>
                </a:solidFill>
                <a:latin typeface="Arial" pitchFamily="34" charset="0"/>
                <a:ea typeface="Roboto" charset="0"/>
                <a:cs typeface="Arial" pitchFamily="34" charset="0"/>
              </a:rPr>
              <a:t>повышение уровня профессионального мастерства </a:t>
            </a:r>
            <a:endParaRPr lang="en-US" sz="1200" dirty="0">
              <a:solidFill>
                <a:srgbClr val="16786E"/>
              </a:solidFill>
              <a:latin typeface="Arial" pitchFamily="34" charset="0"/>
              <a:ea typeface="Roboto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2064" y="484741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37748"/>
              </p:ext>
            </p:extLst>
          </p:nvPr>
        </p:nvGraphicFramePr>
        <p:xfrm>
          <a:off x="179512" y="555526"/>
          <a:ext cx="8856985" cy="3960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6963"/>
                <a:gridCol w="1192260"/>
                <a:gridCol w="911728"/>
                <a:gridCol w="806034"/>
              </a:tblGrid>
              <a:tr h="332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Целевые показатели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</a:tr>
              <a:tr h="495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субъектов малого и среднего предпринимательства 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10 тыс. человек населения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545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Обеспеченность населения города Нарьян-Мар количеством нестационарных торговых объектов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40,9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сохраненных и вновь созданных рабочих мест у субъектов малого и среднего предпринимательства, получивших поддержку в рамках Подпрограммы 1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объектов муниципального имущества, включенных в Перечень муниципального имущества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договоров, заключенных с субъектами малого и среднего предпринимательства на размещение нестационарных торговых объектов, к общему количеству мест, указанных в Схеме НТО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80,6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информационных материалов о мерах, направленных на поддержку субъектов малого и среднего предпринимательства, популяризацию предпринимательской деятельности,  размещенных в средствах массовой информации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субъектов малого и среднего предпринимательства, получивших консультации по различным направлениям предпринимательской деятельности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субъектов малого и среднего предпринимательства, принявших участие в конкурсах, проведенных в рамках Подпрограммы 2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815" y="51470"/>
            <a:ext cx="619236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1700" b="1" cap="all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Развитие предпринимательства</a:t>
            </a:r>
            <a:endParaRPr lang="ru-RU" sz="1700" b="1" cap="all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984459"/>
              </p:ext>
            </p:extLst>
          </p:nvPr>
        </p:nvGraphicFramePr>
        <p:xfrm>
          <a:off x="67070" y="1635646"/>
          <a:ext cx="6377138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7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муниципальной системы поддержки некоммерческих организаций и общественных объединений граждан</a:t>
                      </a:r>
                    </a:p>
                    <a:p>
                      <a:pPr marL="285750" indent="-285750" algn="just">
                        <a:spcBef>
                          <a:spcPts val="3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200" b="0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Гранты на организацию деятельности социально ориентированных НКО</a:t>
                      </a:r>
                    </a:p>
                    <a:p>
                      <a:pPr marL="285750" indent="-285750" algn="just">
                        <a:spcBef>
                          <a:spcPts val="3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200" b="0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Гранты на реализацию социально значимых проектов социально ориентированных НКО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r"/>
                      <a:r>
                        <a:rPr lang="en-US" sz="1600" b="1" u="none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1,5 </a:t>
                      </a:r>
                      <a:r>
                        <a:rPr lang="ru-RU" sz="1600" b="1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  <a:endParaRPr lang="ru-RU" sz="1600" b="1" u="none" dirty="0" smtClean="0">
                        <a:solidFill>
                          <a:srgbClr val="055A5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rgbClr val="16786E"/>
                          </a:solidFill>
                          <a:latin typeface="Arial" pitchFamily="34" charset="0"/>
                          <a:cs typeface="Arial" pitchFamily="34" charset="0"/>
                        </a:rPr>
                        <a:t>Совершенствование системы территориального общественного самоуправления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200" b="0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Финансовая поддержка ТОС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200" b="0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Гранты на организацию деятельности ТОС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200" b="0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Гранты на реализацию социально значимых проектов ТОС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buFont typeface="Wingdings" pitchFamily="2" charset="2"/>
                        <a:buChar char="ü"/>
                      </a:pPr>
                      <a:r>
                        <a:rPr lang="ru-RU" sz="1200" b="0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"Лучшее ТОС города Нарьян-Мара" 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2,7 </a:t>
                      </a:r>
                      <a:r>
                        <a:rPr lang="ru-RU" sz="1600" b="1" dirty="0" smtClean="0">
                          <a:solidFill>
                            <a:srgbClr val="055A5A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  <a:endParaRPr lang="ru-RU" sz="1600" b="1" u="none" dirty="0" smtClean="0">
                        <a:solidFill>
                          <a:srgbClr val="055A5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 dirty="0"/>
          </a:p>
        </p:txBody>
      </p:sp>
      <p:pic>
        <p:nvPicPr>
          <p:cNvPr id="9218" name="Picture 2" descr="https://www.adm-nmar.ru/upload/iblock/4d8/9estevkt028708je3vuvmua3br54h27w/wqldGGrmQ8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97" y="267494"/>
            <a:ext cx="2363417" cy="162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www.adm-nmar.ru/upload/resize_cache/iblock/ace/lqesgl1iop4pcrsvlnu1jvbjbk1n0nst/773_430_28131593fb84486e66f8caa38cc919c9e/N7qm8pbLXw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/>
          <a:stretch/>
        </p:blipFill>
        <p:spPr bwMode="auto">
          <a:xfrm>
            <a:off x="6646195" y="3431021"/>
            <a:ext cx="2354655" cy="145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www.adm-nmar.ru/upload/resize_cache/iblock/fba/8i54d01er50vjs2l0ci73g5ii84lr93a/773_430_28131593fb84486e66f8caa38cc919c9e/ADM_68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96" y="1995686"/>
            <a:ext cx="2354655" cy="130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17550"/>
            <a:ext cx="65882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700" b="1" cap="all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Развитие институтов гражданского </a:t>
            </a:r>
            <a:r>
              <a:rPr lang="ru-RU" sz="1700" b="1" cap="all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общества</a:t>
            </a:r>
            <a:endParaRPr lang="ru-RU" sz="1700" b="1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1907704" y="555526"/>
            <a:ext cx="2088232" cy="792088"/>
          </a:xfrm>
          <a:prstGeom prst="downArrowCallout">
            <a:avLst/>
          </a:prstGeom>
          <a:solidFill>
            <a:srgbClr val="16737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Исполнено в 202</a:t>
            </a:r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4,2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млн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5019" y="555526"/>
            <a:ext cx="1606993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на </a:t>
            </a:r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4,3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млн 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44553" y="555526"/>
            <a:ext cx="1656184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исполнения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98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04" y="-3239"/>
            <a:ext cx="8572500" cy="696516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7623" y="22199"/>
            <a:ext cx="914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cap="all" dirty="0" smtClean="0">
                <a:solidFill>
                  <a:srgbClr val="055A5A"/>
                </a:solidFill>
                <a:effectLst>
                  <a:glow>
                    <a:schemeClr val="accent1"/>
                  </a:glow>
                  <a:reflection blurRad="12700" endPos="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Динамика поступления доходов</a:t>
            </a:r>
            <a:endParaRPr lang="ru-RU" sz="2200" b="1" cap="all" dirty="0">
              <a:solidFill>
                <a:srgbClr val="055A5A"/>
              </a:solidFill>
              <a:effectLst>
                <a:glow>
                  <a:schemeClr val="accent1"/>
                </a:glow>
                <a:reflection blurRad="12700" endPos="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69149"/>
              </p:ext>
            </p:extLst>
          </p:nvPr>
        </p:nvGraphicFramePr>
        <p:xfrm>
          <a:off x="71501" y="843558"/>
          <a:ext cx="9000998" cy="1628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12366"/>
                <a:gridCol w="1152128"/>
                <a:gridCol w="1152128"/>
                <a:gridCol w="1152128"/>
                <a:gridCol w="1152128"/>
                <a:gridCol w="108012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</a:tr>
              <a:tr h="4285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</a:t>
                      </a:r>
                      <a:endParaRPr lang="ru-RU" sz="14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919,5</a:t>
                      </a:r>
                      <a:endParaRPr lang="ru-RU" sz="14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1 364,5</a:t>
                      </a:r>
                    </a:p>
                  </a:txBody>
                  <a:tcPr marT="27000" marB="27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1289,5</a:t>
                      </a:r>
                      <a:endParaRPr lang="ru-RU" sz="14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 035,8</a:t>
                      </a:r>
                      <a:endParaRPr lang="ru-RU" sz="14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 372,9</a:t>
                      </a:r>
                      <a:endParaRPr lang="ru-RU" sz="14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540">
                <a:tc>
                  <a:txBody>
                    <a:bodyPr/>
                    <a:lstStyle/>
                    <a:p>
                      <a:pPr algn="l"/>
                      <a:r>
                        <a:rPr lang="ru-RU" sz="1400" b="1" u="sng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и</a:t>
                      </a:r>
                      <a:r>
                        <a:rPr lang="ru-RU" sz="1400" b="1" u="sng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 неналоговые доходы</a:t>
                      </a:r>
                      <a:endParaRPr lang="ru-RU" sz="1400" b="1" u="sng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718,9</a:t>
                      </a:r>
                      <a:endParaRPr lang="ru-RU" sz="1400" b="1" u="sng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777,6</a:t>
                      </a:r>
                    </a:p>
                  </a:txBody>
                  <a:tcPr marT="27000" marB="27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742,1</a:t>
                      </a:r>
                      <a:endParaRPr lang="ru-RU" sz="1400" b="1" u="sng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888,2</a:t>
                      </a:r>
                      <a:endParaRPr lang="ru-RU" sz="1400" b="1" u="sng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400" b="1" u="sng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 079,1</a:t>
                      </a:r>
                      <a:endParaRPr lang="ru-RU" sz="1400" b="1" u="sng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5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 поступления </a:t>
                      </a:r>
                      <a:endParaRPr lang="ru-RU" sz="14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200,6</a:t>
                      </a:r>
                      <a:endParaRPr lang="ru-RU" sz="14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586,9</a:t>
                      </a:r>
                    </a:p>
                  </a:txBody>
                  <a:tcPr marT="27000" marB="27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547,4</a:t>
                      </a:r>
                      <a:endParaRPr lang="ru-RU" sz="14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1 147,6</a:t>
                      </a:r>
                      <a:endParaRPr lang="ru-RU" sz="14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1 293,8</a:t>
                      </a:r>
                      <a:endParaRPr lang="ru-RU" sz="14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04248" y="4852691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2791825"/>
              </p:ext>
            </p:extLst>
          </p:nvPr>
        </p:nvGraphicFramePr>
        <p:xfrm>
          <a:off x="677509" y="2571750"/>
          <a:ext cx="806489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422634" y="345019"/>
            <a:ext cx="689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sz="1400" dirty="0">
              <a:solidFill>
                <a:srgbClr val="05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2064" y="484741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760841"/>
              </p:ext>
            </p:extLst>
          </p:nvPr>
        </p:nvGraphicFramePr>
        <p:xfrm>
          <a:off x="107504" y="555526"/>
          <a:ext cx="8856985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6963"/>
                <a:gridCol w="1192260"/>
                <a:gridCol w="911728"/>
                <a:gridCol w="806034"/>
              </a:tblGrid>
              <a:tr h="355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Целевые показатели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</a:tr>
              <a:tr h="528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Индекс повседневной гражданской активности в муниципальном образовании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0,07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0,12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СО НКО, общественных объединений граждан и ТОС, получивших поддержку в рамках реализации Программы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граждан, участвовавших в мероприятиях, проводимых СО НКО, общественными объединениями граждан в рамках реализации Подпрограммы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чел.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000" b="0" i="0" u="none" strike="noStrike" baseline="0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00" b="0" i="0" u="none" strike="noStrike" baseline="0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проведенных в муниципальном образовании общественных акций и мероприятий с участием СО НКО и общественными объединениями граждан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ru-RU" sz="1000" b="0" i="0" u="none" strike="noStrike" dirty="0" smtClean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7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социально ориентированных некоммерческих организаций, положительно оценивающих взаимодействие с органами местного самоуправления, в общем количестве опрошенных социально ориентированных некоммерческих организаций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территориальных общественных самоуправлений, зарегистрированных на территории муниципального образования (единиц)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территориальных общественных самоуправлений, получивших финансовую поддержку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населения, проживающего на территории муниципального образования, на которой осуществляется территориальное общественное самоуправление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10,10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7550"/>
            <a:ext cx="65882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700" b="1" cap="all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Развитие институтов гражданского </a:t>
            </a:r>
            <a:r>
              <a:rPr lang="ru-RU" sz="1700" b="1" cap="all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общества</a:t>
            </a:r>
            <a:endParaRPr lang="ru-RU" sz="1700" b="1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9179" y="16662"/>
            <a:ext cx="6227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cap="all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Поддержка отдельных категорий граждан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9658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2987823" y="483518"/>
            <a:ext cx="2088232" cy="792088"/>
          </a:xfrm>
          <a:prstGeom prst="downArrowCallout">
            <a:avLst/>
          </a:prstGeom>
          <a:solidFill>
            <a:srgbClr val="16737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Исполнено в 202</a:t>
            </a:r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63,6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млн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85138" y="483518"/>
            <a:ext cx="1606993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на </a:t>
            </a:r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70,5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млн 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4672" y="483518"/>
            <a:ext cx="1656184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исполнения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075054"/>
              </p:ext>
            </p:extLst>
          </p:nvPr>
        </p:nvGraphicFramePr>
        <p:xfrm>
          <a:off x="899592" y="3795886"/>
          <a:ext cx="6048672" cy="1240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1296144"/>
                <a:gridCol w="792088"/>
                <a:gridCol w="720080"/>
              </a:tblGrid>
              <a:tr h="31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Целевые показатели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</a:tr>
              <a:tr h="386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Общее количество граждан, получающих в отчетном году дополнительные меры социальной поддержки на постоянной основе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чел.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291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291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отдельных категорий граждан, получивших социальную поддержку, к общему числу граждан, обратившихся за поддержкой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99592" y="1531070"/>
            <a:ext cx="5832648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Дополнительные меры социальной поддержки в связи с проведением 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СВО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Почетная грамота МО "Городской округ "Город Нарьян-Мар" </a:t>
            </a: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Звание </a:t>
            </a: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"Ветеран города Нарьян-Мар"</a:t>
            </a: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Звание "Почетный гражданин города Нарьян-Мара"</a:t>
            </a: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Знак отличия "За заслуги перед городом Нарьян-Маром"</a:t>
            </a: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Подписка на газету "Няръяна вындер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"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Единовременная выплата лицам, уволенным в запас после прохождения службы в ВС РФ 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Выплата </a:t>
            </a: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пенсий за выслугу 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15118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9179" y="16662"/>
            <a:ext cx="6227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cap="all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b="1" cap="all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качества водоснабжения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9658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2987823" y="483518"/>
            <a:ext cx="2088232" cy="792088"/>
          </a:xfrm>
          <a:prstGeom prst="downArrowCallout">
            <a:avLst/>
          </a:prstGeom>
          <a:solidFill>
            <a:srgbClr val="16737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Исполнено в 202</a:t>
            </a:r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207,5 млн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85138" y="483518"/>
            <a:ext cx="1606993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на </a:t>
            </a:r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324,2 млн 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4672" y="483518"/>
            <a:ext cx="1656184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исполнения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64 %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814858"/>
              </p:ext>
            </p:extLst>
          </p:nvPr>
        </p:nvGraphicFramePr>
        <p:xfrm>
          <a:off x="414325" y="2755337"/>
          <a:ext cx="7416824" cy="2048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3299"/>
                <a:gridCol w="1589319"/>
                <a:gridCol w="971251"/>
                <a:gridCol w="882955"/>
              </a:tblGrid>
              <a:tr h="373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Целевые показатели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</a:tr>
              <a:tr h="558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численности населения муниципального образования "Городской округ "Город Нарьян-Мар", для которого улучшится качество предоставляемых коммунальных услуг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чел.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25 151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25 151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протяженности замены инженерных сетей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8,249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8,305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повышения эксплуатационной надежности системы водоснабжения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20,1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20,3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99592" y="1531070"/>
            <a:ext cx="583264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Реконструкция наружного водовода по ул. Южная 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– 50,4 млн руб.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Реконструкция наружного водовода в районе ж. д.  2 - 32 по ул. 60 лет 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Октября – 44,5 млн руб. 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Устройство питьевой колонки в микрорайоне 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Сахалин – 3,5 млн руб.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Устройство питьевой колонки в микрорайоне Малый 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Качгорт – 3,</a:t>
            </a:r>
            <a:r>
              <a:rPr lang="en-US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20693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2" y="43994"/>
            <a:ext cx="89622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sz="19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Осуществление городом Нарьян-Маром </a:t>
            </a:r>
            <a:endParaRPr lang="en-US" sz="1900" b="1" dirty="0" smtClean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9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функций </a:t>
            </a:r>
            <a:r>
              <a:rPr lang="ru-RU" sz="1900" b="1" dirty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административного центра </a:t>
            </a:r>
            <a:r>
              <a:rPr lang="ru-RU" sz="1900" b="1" dirty="0" smtClean="0">
                <a:solidFill>
                  <a:srgbClr val="167373"/>
                </a:solidFill>
                <a:latin typeface="Arial" pitchFamily="34" charset="0"/>
                <a:cs typeface="Arial" pitchFamily="34" charset="0"/>
              </a:rPr>
              <a:t>НАО</a:t>
            </a:r>
            <a:endParaRPr lang="ru-RU" sz="1900" b="1" dirty="0">
              <a:solidFill>
                <a:srgbClr val="16737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423188" y="663538"/>
            <a:ext cx="1975482" cy="792088"/>
          </a:xfrm>
          <a:prstGeom prst="downArrowCallout">
            <a:avLst/>
          </a:prstGeom>
          <a:solidFill>
            <a:srgbClr val="16737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Исполнено в 202</a:t>
            </a:r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167,9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млн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20503" y="663538"/>
            <a:ext cx="1606993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на </a:t>
            </a:r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</a:t>
            </a:r>
            <a:r>
              <a:rPr lang="en-US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224,2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млн ₽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11421" y="663538"/>
            <a:ext cx="1688988" cy="648072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исполнения</a:t>
            </a:r>
            <a:endParaRPr lang="ru-RU" sz="16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5 %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608280"/>
              </p:ext>
            </p:extLst>
          </p:nvPr>
        </p:nvGraphicFramePr>
        <p:xfrm>
          <a:off x="323528" y="3663923"/>
          <a:ext cx="8640959" cy="1451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4185"/>
                <a:gridCol w="1376596"/>
                <a:gridCol w="1032447"/>
                <a:gridCol w="917731"/>
              </a:tblGrid>
              <a:tr h="241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Целевые показатели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5A5A"/>
                    </a:solidFill>
                  </a:tcPr>
                </a:tc>
              </a:tr>
              <a:tr h="300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Благоустроенные общественные пространства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 и установка световых фигур для уличного оформления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17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 и установка световых элементов (в том числе светодиодных шатра, потолка, консолей, прожекторов)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172"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46" marR="7346" marT="73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504" y="1455626"/>
            <a:ext cx="8856984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Приобретение и установка световых элементов и элементов световой инсталляции для оформления города и сквера "Литературный 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сквер“</a:t>
            </a:r>
            <a:endParaRPr lang="en-US" sz="1200" dirty="0" smtClean="0">
              <a:solidFill>
                <a:srgbClr val="16738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Приобретение и поставка памятного знака полярному летчику Семену </a:t>
            </a:r>
            <a:r>
              <a:rPr lang="ru-RU" sz="1200" dirty="0" err="1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Явтысому</a:t>
            </a: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 на территории сквера в районе Старого 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Аэропорта </a:t>
            </a: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Приобретение парковой скульптуры "Семга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1200" dirty="0">
              <a:solidFill>
                <a:srgbClr val="16738C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Обустройство парковочной стоянки в районе ул. им. А.П. Пырерко, д. 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200" dirty="0" smtClean="0">
              <a:solidFill>
                <a:srgbClr val="16738C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Установка парковой скульптуры "Я люблю Нарьян-Мар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1200" dirty="0">
              <a:solidFill>
                <a:srgbClr val="16738C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Приобретение, доставка и установка световой фигуры "Арка с 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часами“</a:t>
            </a:r>
            <a:endParaRPr lang="en-US" sz="1200" dirty="0" smtClean="0">
              <a:solidFill>
                <a:srgbClr val="16738C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Приобретение, доставка и установка световой фигуры "Ёлочный шар"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200" dirty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Приобретение, доставка и установка световой фигуры (надписи) "Жемчужина – Арктики</a:t>
            </a:r>
            <a:r>
              <a:rPr lang="ru-RU" sz="1200" dirty="0" smtClean="0">
                <a:solidFill>
                  <a:srgbClr val="16738C"/>
                </a:solidFill>
                <a:latin typeface="Arial" pitchFamily="34" charset="0"/>
                <a:cs typeface="Arial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3415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53579"/>
            <a:ext cx="8572500" cy="69651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9513" y="627534"/>
            <a:ext cx="8643937" cy="11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772775"/>
              </p:ext>
            </p:extLst>
          </p:nvPr>
        </p:nvGraphicFramePr>
        <p:xfrm>
          <a:off x="107505" y="627534"/>
          <a:ext cx="8822184" cy="3457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07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87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8434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отклонения / комментарии </a:t>
                      </a: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45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0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337,6</a:t>
                      </a:r>
                      <a:endParaRPr lang="ru-RU" sz="10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338,6</a:t>
                      </a:r>
                      <a:endParaRPr lang="ru-RU" sz="1000" b="1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9654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6,2</a:t>
                      </a:r>
                      <a:endParaRPr lang="ru-RU" sz="900" b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7,3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</a:pPr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 исполнения расходов от плановых (первоначальных) показателей на функционирование высшего должностного лица муниципального образования связано с увеличением (индексацией) размеров должностных окладов (денежного вознаграждения и денежного поощрения) в 1,087 раза с 1 апреля 2025 года в соответствии с решением Совета городского округа "Город Нарьян-Мар" от 30.01.2025 № 52-р "Об индексации размеров ежемесячного денежного вознаграждения и ежемесячного денежного поощрения, должностных окладов (ставок), пенсии за выслугу лет в муниципальном образовании "Городской округ "Город Нарьян-Мар" и выделением  средств окружного бюджета на поощрение муниципальных управленческих команд за достижение Ненецким автономным округом показателей эффективности деятельности высшего должностного лица (оплата труда).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6314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39,3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41,4</a:t>
                      </a:r>
                      <a:endParaRPr lang="ru-RU" sz="900" b="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</a:pPr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 исполнения расходов от плановых (первоначальных) показателей на функционирование законодательных (представительных) органов государственной власти и представительных органов муниципальных образований связано с увеличением (индексацией) размеров должностных окладов (денежного вознаграждения и денежного поощрения) в 1,087 раза с 1 апреля 2025 года в соответствии с решением Совета городского округа "Город Нарьян-Мар" от 30.01.2025 № 52-р "Об индексации размеров ежемесячного денежного вознаграждения и ежемесячного денежного поощрения, должностных окладов (ставок), пенсии за выслугу лет в муниципальном образовании "Городской округ "Город Нарьян-Мар" и дополнительной потребностью на оплату льготного проезда, командировочных расходов, услуг связи (доступ в интернет). </a:t>
                      </a:r>
                      <a:endParaRPr lang="ru-RU" sz="8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44000" cy="55552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Расходы по разделам и подразделам за 2025 год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и причина отклонения от первоначального плана</a:t>
            </a:r>
            <a:endParaRPr lang="ru-RU" sz="1600" b="1" cap="all" dirty="0">
              <a:solidFill>
                <a:srgbClr val="055A5A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5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53579"/>
            <a:ext cx="8572500" cy="69651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9513" y="627534"/>
            <a:ext cx="8643937" cy="11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0969"/>
              </p:ext>
            </p:extLst>
          </p:nvPr>
        </p:nvGraphicFramePr>
        <p:xfrm>
          <a:off x="107505" y="627534"/>
          <a:ext cx="8928990" cy="385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1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72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69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03665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отклонения / комментарии </a:t>
                      </a: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756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РФ, местных администраций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180,1</a:t>
                      </a:r>
                      <a:endParaRPr lang="ru-RU" sz="900" b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201,9</a:t>
                      </a:r>
                      <a:endParaRPr lang="ru-RU" sz="900" b="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Отклонение исполнения расходов от плановых (первоначальных) показателей на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связано с увеличением (индексацией) размеров должностных окладов (денежного вознаграждения и денежного поощрения) в 1,087 раза с 1 апреля 2025 года в соответствии с решением Совета городского округа "Город Нарьян-Мар" от 30.01.2025 № 52-р "Об индексации размеров ежемесячного денежного вознаграждения и ежемесячного денежного поощрения, должностных окладов (ставок), пенсии за выслугу лет в муниципальном образовании "Городской округ "Город Нарьян-Мар" и дополнительной потребностью на оплату льготного проезда, командировочных расходов, на компенсацию расходов сотруднику Администрации, связанных с выездом граждан на постоянное место жительства из Ненецкого автономного округа.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9756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Судебная система 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0,004</a:t>
                      </a:r>
                      <a:endParaRPr lang="ru-RU" sz="900" b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0,004</a:t>
                      </a:r>
                      <a:endParaRPr lang="ru-RU" sz="900" b="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87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9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47,1</a:t>
                      </a:r>
                      <a:endParaRPr lang="ru-RU" sz="900" b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52,0</a:t>
                      </a:r>
                      <a:endParaRPr lang="ru-RU" sz="900" b="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Отклонение исполнения расходов от плановых (первоначальных) показателей на обеспечение деятельности финансовых, налоговых и таможенных органов и органов финансового (финансово-бюджетного) надзора связано с увеличением (индексацией) размеров должностных окладов (денежного вознаграждения и денежного поощрения) в 1,087 раза с 1 апреля 2025 года в соответствии с решением Совета городского округа "Город Нарьян-Мар" от 30.01.2025 № 52-р "Об индексации размеров ежемесячного денежного вознаграждения и ежемесячного денежного поощрения, должностных окладов (ставок), пенсии за выслугу лет в муниципальном образовании "Городской округ "Город Нарьян-Мар" и дополнительной потребностью на оплату льготного проезда, командировочных расходов,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оплату оплату образовательных услуг, работ, услуги по содержанию имущества, приобретение основных средств.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44000" cy="55552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Расходы по разделам и подразделам за </a:t>
            </a:r>
            <a:r>
              <a:rPr lang="ru-RU" sz="16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год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и причина отклонения от первоначального плана</a:t>
            </a:r>
            <a:endParaRPr lang="ru-RU" sz="1600" b="1" cap="all" dirty="0">
              <a:solidFill>
                <a:srgbClr val="055A5A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1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53579"/>
            <a:ext cx="8572500" cy="69651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88316"/>
              </p:ext>
            </p:extLst>
          </p:nvPr>
        </p:nvGraphicFramePr>
        <p:xfrm>
          <a:off x="27756" y="633555"/>
          <a:ext cx="9008739" cy="4153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1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90996"/>
              </a:tblGrid>
              <a:tr h="4270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отклонения / комментарии </a:t>
                      </a: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097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Международные отношения и международное сотрудничество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900" b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097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Резервные фонды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33,2</a:t>
                      </a:r>
                      <a:endParaRPr lang="ru-RU" sz="900" b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резервного фонда осуществлялись в 2025 году в соответствии с постановлением Администрации МО "Городской округ "Город Нарьян-Мар" от 30.05.2024 № 805 "Об утверждении Положения о резервном фонде Администрации муниципального образования "Городской округ "Город Нарьян-Мар" (в редакции от 27.12.2024 № 1826).</a:t>
                      </a:r>
                    </a:p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Перераспределение бюджетных ассигнований, предусмотренных на резервный фонд, осуществлялось в целях обеспечения предельного уровня </a:t>
                      </a:r>
                      <a:r>
                        <a:rPr lang="ru-RU" sz="800" baseline="0" dirty="0" err="1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софинансирования</a:t>
                      </a:r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расходных обязательств, на которые предоставлялись субсидии и иные межбюджетные трансферты из окружного бюджета, а так же на финансовое обеспечения дополнительных мер социальной поддержки в связи с проведением специальной военной операции, предусмотренных решением Совета городского округа "Город Нарьян-Мар" Совета городского округа "Город Нарьян-Мар" от 23.06.2022 N 349-р "О дополнительных мерах социальной поддержки в связи с проведением специальной военной операции"</a:t>
                      </a:r>
                      <a:endParaRPr lang="ru-RU" sz="8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097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общегосударственные вопросы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31,4</a:t>
                      </a:r>
                      <a:endParaRPr lang="ru-RU" sz="900" b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35,7</a:t>
                      </a:r>
                      <a:endParaRPr lang="ru-RU" sz="900" b="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 исполнения расходов бюджета от первоначальных плановых показателей по подразделу  связано с выделением  средств окружного бюджета по субвенции местным бюджетам на осуществление отдельных государственных полномочий Ненецкого автономного округа в сфере административных правонарушений на увеличение (индексацию) размеров должностных окладов (денежного вознаграждения и денежного поощрения) в 1,051 раза с 01.01.2025-31.03.2025, в 1,087 раза с 01.04.2025 -31.12.2025  и дополнительной потребностью на финансирование мероприятий  в сфере информатизации (на приобретение услуги по предоставлению неисключительных (пользовательских) прав на использование программ для ЭВМ (PRO-СМАРТ),  приобретение программного обеспечения: </a:t>
                      </a:r>
                      <a:r>
                        <a:rPr lang="ru-RU" sz="800" baseline="0" dirty="0" err="1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Secret</a:t>
                      </a:r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aseline="0" dirty="0" err="1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Net</a:t>
                      </a:r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 ПО для защиты доступа к информации, бессрочная лицензия для сервера с целью ускорения СЭД Дело (ОС RED SOFT), бессрочная лицензия для сервера в связи с плановым замещением импортного ПО (ОС Альт СП) ), на материально-техническое и транспортное обеспечение органов местного самоуправления (на поставку  оборудования для организации радиоканалов, на приобретение основных средств и мат. запасов). </a:t>
                      </a:r>
                      <a:endParaRPr lang="ru-RU" sz="8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8313" y="4850750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55552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Расходы по разделам и подразделам за </a:t>
            </a:r>
            <a:r>
              <a:rPr lang="ru-RU" sz="16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год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и причина отклонения от первоначального плана</a:t>
            </a:r>
            <a:endParaRPr lang="ru-RU" sz="1600" b="1" cap="all" dirty="0">
              <a:solidFill>
                <a:srgbClr val="055A5A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53579"/>
            <a:ext cx="8572500" cy="69651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308704"/>
              </p:ext>
            </p:extLst>
          </p:nvPr>
        </p:nvGraphicFramePr>
        <p:xfrm>
          <a:off x="71326" y="555525"/>
          <a:ext cx="8965169" cy="3046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3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76660"/>
              </a:tblGrid>
              <a:tr h="4479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отклонения / комментарии </a:t>
                      </a: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84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7,1</a:t>
                      </a:r>
                      <a:endParaRPr lang="ru-RU" sz="10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10,3</a:t>
                      </a:r>
                      <a:endParaRPr lang="ru-RU" sz="1000" b="1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9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Гражданская оборона 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1000" b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1000" b="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 исполнения расходов бюджета от первоначальных плановых показателей в отчетном периоде, связано с потребностью в дополнительном финансовом обеспечении закупок материальных ресурсов на создание резерва для предупреждения ликвидации ЧС, на оказание услуг по созданию муниципальной системы оповещения населения об опасностях и чрезвычайных ситуациях по адресу ул. Антипина, район д. 9., на содержание и обслуживание местной автоматизированной системы централизованного оповещения гражданской обороны в муниципальном образовании "Городской округ "Город Нарьян-Мар", на установку пожарных гидрантов  в микрорайонах Малый Качгорт (1 шт.) и Сахалин (1 шт.), на приобретение оборудования и материалов для ремонта пожарных водоемов по основному мероприятию "Мероприятия в сфере гражданской обороны и чрезвычайных ситуаций".</a:t>
                      </a:r>
                      <a:endParaRPr lang="ru-RU" sz="8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3,1</a:t>
                      </a:r>
                      <a:endParaRPr lang="ru-RU" sz="1000" b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3,4</a:t>
                      </a:r>
                      <a:endParaRPr lang="ru-RU" sz="1000" b="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8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984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1000" b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000" b="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9842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lang="ru-RU" sz="10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731,2</a:t>
                      </a:r>
                      <a:endParaRPr lang="ru-RU" sz="10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722,0</a:t>
                      </a:r>
                      <a:endParaRPr lang="ru-RU" sz="1000" b="1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984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Транспорт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74,2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73,6</a:t>
                      </a:r>
                      <a:endParaRPr lang="ru-RU" sz="9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50750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55552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Расходы по разделам и подразделам за </a:t>
            </a:r>
            <a:r>
              <a:rPr lang="ru-RU" sz="16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год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и причина отклонения от первоначального плана</a:t>
            </a:r>
            <a:endParaRPr lang="ru-RU" sz="1600" b="1" cap="all" dirty="0">
              <a:solidFill>
                <a:srgbClr val="055A5A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53579"/>
            <a:ext cx="8572500" cy="69651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269317"/>
              </p:ext>
            </p:extLst>
          </p:nvPr>
        </p:nvGraphicFramePr>
        <p:xfrm>
          <a:off x="71326" y="555525"/>
          <a:ext cx="8965169" cy="2657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3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76660"/>
              </a:tblGrid>
              <a:tr h="4479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отклонения / комментарии </a:t>
                      </a: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84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651,7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643,0</a:t>
                      </a:r>
                      <a:endParaRPr lang="ru-RU" sz="9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 исполнения бюджета от плановых (первоначальных) показателей по данному разделу, связано с потребностью в дополнительном финансовом обеспечении мероприятий за счет средств окружного и  городского бюджетов в том числе:</a:t>
                      </a:r>
                    </a:p>
                    <a:p>
                      <a:pPr algn="just"/>
                      <a:r>
                        <a:rPr lang="ru-RU" sz="8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За счет дополнительного финансирования из окружного бюджета на мероприятия:</a:t>
                      </a:r>
                    </a:p>
                    <a:p>
                      <a:pPr algn="just"/>
                      <a:r>
                        <a:rPr lang="ru-RU" sz="8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-Приобретение и установка отапливаемых павильонов на автобусных остановках;</a:t>
                      </a:r>
                    </a:p>
                    <a:p>
                      <a:pPr algn="just"/>
                      <a:r>
                        <a:rPr lang="ru-RU" sz="8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-Капитальный ремонт автомобильной дороги общего пользования местного значения на полигон ТБО в г. Нарьян-Маре с разработкой ПСД;</a:t>
                      </a:r>
                    </a:p>
                    <a:p>
                      <a:pPr algn="just"/>
                      <a:r>
                        <a:rPr lang="ru-RU" sz="8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-Ремонт автомобильных дорог общего пользования местного значения по пер. Брусничный и ул. Радужная (закупка строительных материалов);</a:t>
                      </a:r>
                    </a:p>
                    <a:p>
                      <a:pPr algn="just"/>
                      <a:r>
                        <a:rPr lang="ru-RU" sz="8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Приобретение техники;</a:t>
                      </a:r>
                    </a:p>
                    <a:p>
                      <a:pPr algn="just"/>
                      <a:r>
                        <a:rPr lang="ru-RU" sz="8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За счет средств городского бюджета на выполнение мероприятий:</a:t>
                      </a:r>
                    </a:p>
                    <a:p>
                      <a:pPr algn="just"/>
                      <a:r>
                        <a:rPr lang="ru-RU" sz="8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Ремонт автомобильной дороги общего пользования местного значения по ул. им. В.И. Ленина;</a:t>
                      </a:r>
                    </a:p>
                    <a:p>
                      <a:pPr algn="just"/>
                      <a:r>
                        <a:rPr lang="ru-RU" sz="8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Исполнение судебных актов;</a:t>
                      </a:r>
                    </a:p>
                    <a:p>
                      <a:pPr algn="just"/>
                      <a:r>
                        <a:rPr lang="ru-RU" sz="8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Расходы на обеспечение деятельности МКУ "Чистый город".</a:t>
                      </a:r>
                      <a:endParaRPr lang="ru-RU" sz="800" b="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984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5,3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9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 исполнения бюджета от плановых (первоначальных) показателей связано с увеличением расходов в отчетном периоде: </a:t>
                      </a:r>
                    </a:p>
                    <a:p>
                      <a:pPr algn="just"/>
                      <a:r>
                        <a:rPr lang="ru-RU" sz="8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на  реализацию мероприятий по поддержке и развитию малого и среднего предпринимательства; </a:t>
                      </a:r>
                      <a:endParaRPr lang="ru-RU" sz="800" b="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50750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55552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Расходы по разделам и подразделам за </a:t>
            </a:r>
            <a:r>
              <a:rPr lang="ru-RU" sz="16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год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и причина отклонения от первоначального плана</a:t>
            </a:r>
            <a:endParaRPr lang="ru-RU" sz="1600" b="1" cap="all" dirty="0">
              <a:solidFill>
                <a:srgbClr val="055A5A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3017" y="4869656"/>
            <a:ext cx="2133600" cy="273844"/>
          </a:xfrm>
        </p:spPr>
        <p:txBody>
          <a:bodyPr/>
          <a:lstStyle/>
          <a:p>
            <a:pPr>
              <a:defRPr/>
            </a:pPr>
            <a:fld id="{EF578566-F4A1-4C27-9FE3-5BFDE31B1638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270962"/>
              </p:ext>
            </p:extLst>
          </p:nvPr>
        </p:nvGraphicFramePr>
        <p:xfrm>
          <a:off x="71326" y="555525"/>
          <a:ext cx="8893161" cy="4097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80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00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55687"/>
              </a:tblGrid>
              <a:tr h="4479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отклонения / комментарии </a:t>
                      </a: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84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ЖКХ</a:t>
                      </a:r>
                      <a:endParaRPr lang="ru-RU" sz="10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895,5</a:t>
                      </a:r>
                      <a:endParaRPr lang="ru-RU" sz="10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1 170,5</a:t>
                      </a:r>
                      <a:endParaRPr lang="ru-RU" sz="1000" b="1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b="1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438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Жилищное хозяйство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232,1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 Отклонение исполнения расходов от первоначального плана в отчетном периоде обусловлено выделением в течении финансового года из бюджета Ненецкого автономного округа субсидий и субвенций: </a:t>
                      </a:r>
                    </a:p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на осуществление отдельных государственных полномочий по предоставлению гражданам компенсационных выплат в целях создания дополнительных условий для расселения граждан из жилых помещений в домах, признанных аварийными; - на оказание финансовой поддержки бюджетам муниципальных образований на выкуп жилых помещений собственников в соответствии со статьёй 32 Жилищного кодекса Российской Федерации (приобретение в муниципальную собственность недвижимого имущества); - на обеспечение устойчивого сокращения непригодного для проживания жилищного фонда за счет средств публично-правовой компании "Фонд развития территорий"; - на обеспечение устойчивого сокращения непригодного для проживания жилищного фонда за счёт средств окружного бюджета.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38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Коммунальное хозяйство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414,9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409,7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 исполнения бюджета от плановых (первоначальных) показателей по данному разделу, связано с потребностью в дополнительном финансовом обеспечении мероприятий за счет средств окружного и  городского бюджетов в том числе: За счет дополнительного финансирования из окружного бюджета на мероприятия: - Приобретение автомобильных весов (40 т) и оборудования с выполнением монтажных работ; - Приобретение </a:t>
                      </a:r>
                      <a:r>
                        <a:rPr lang="ru-RU" sz="800" baseline="0" dirty="0" err="1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инсинераторов</a:t>
                      </a:r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 (1000 кг/ч) с выполнением пусконаладочных работ; - Приобретение и установка системы видеонаблюдения на площадках для сбора коммунальных отходов; - Капитальный ремонт котельной № 11 Нарьян-Марского МУ ПОК и ТС за счет замены газогорелочного устройства; - Капитальный ремонт котельной № 19 Нарьян-Марского МУ ПОК и ТС за счет замены газогорелочных устройств; - Техническое перевооружение котельной № 14 по ул. Рабочая, 18А. За счет средств городского бюджета на выполнение мероприятий: - Приобретение котельной № 19 (ул. им. В.И. Ленина, д.29Б/1); - Приобретение котельной № 20 (проезд имени капитана Матросова, д.2); - Приобретение котельной № 21 (ул. Ненецкая район дома № 2); - Устройство и технологическое подключение к централизованной сети водоснабжения  питьевой колонки в микрорайоне Малый Качгорт;</a:t>
                      </a:r>
                    </a:p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Устройство и технологическое подключение к централизованной сети водоснабжения питьевой колонки в микрорайоне Сахалин;</a:t>
                      </a:r>
                    </a:p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Мероприятия по восстановлению платежеспособности муниципальных унитарных предприятий муниципального образования "Городской округ "Город Нарьян-Мар"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55552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Расходы по разделам и подразделам за </a:t>
            </a:r>
            <a:r>
              <a:rPr lang="ru-RU" sz="16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год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и причина отклонения от первоначального плана</a:t>
            </a:r>
            <a:endParaRPr lang="ru-RU" sz="1600" b="1" cap="all" dirty="0">
              <a:solidFill>
                <a:srgbClr val="055A5A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7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53579"/>
            <a:ext cx="8572500" cy="69651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04" y="0"/>
            <a:ext cx="908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200" b="1" cap="all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Налоговые и неналоговые доходы</a:t>
            </a:r>
            <a:endParaRPr lang="ru-RU" sz="2200" b="1" cap="all" dirty="0">
              <a:solidFill>
                <a:srgbClr val="05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4860478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47287" y="911"/>
            <a:ext cx="689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млн ₽</a:t>
            </a:r>
            <a:endParaRPr lang="ru-RU" sz="1400" dirty="0">
              <a:solidFill>
                <a:srgbClr val="055A5A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0000" y="483518"/>
            <a:ext cx="2736304" cy="72008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ПОКАЗАТЕЛЬ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208" y="483518"/>
            <a:ext cx="1368152" cy="72008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Факт 2024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208" y="483518"/>
            <a:ext cx="1512016" cy="72008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2025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4208" y="483518"/>
            <a:ext cx="2088232" cy="72008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Исполнение 2025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0000" y="2139518"/>
            <a:ext cx="2736304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Налоги на совокупный доход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76000" y="2139518"/>
            <a:ext cx="136815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107,4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88000" y="2139518"/>
            <a:ext cx="1512000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139,1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44000" y="2139518"/>
            <a:ext cx="208823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165,2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(119%)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0000" y="2571518"/>
            <a:ext cx="2736304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Налоги на имущество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76000" y="2571518"/>
            <a:ext cx="136815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26,1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00" y="2571518"/>
            <a:ext cx="1512000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30,7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44000" y="2571518"/>
            <a:ext cx="208823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36,9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(120%)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0000" y="1275518"/>
            <a:ext cx="2736304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НДФЛ</a:t>
            </a:r>
            <a:endParaRPr lang="ru-RU" sz="1000" b="1" i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76000" y="1275518"/>
            <a:ext cx="136815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681,2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00" y="1275518"/>
            <a:ext cx="1512000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749,8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444000" y="1275518"/>
            <a:ext cx="208823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782,9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(104%)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60000" y="1707518"/>
            <a:ext cx="2736304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Акцизы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76000" y="1707518"/>
            <a:ext cx="136815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8,7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88000" y="1707518"/>
            <a:ext cx="1512000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9,0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444000" y="1707518"/>
            <a:ext cx="208823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8,9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(99%)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60000" y="3867518"/>
            <a:ext cx="2736304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Доходы от продажи материальных и нематериальных активов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76000" y="3867518"/>
            <a:ext cx="136815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3,6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788000" y="3867518"/>
            <a:ext cx="1512000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2,0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44000" y="3867518"/>
            <a:ext cx="208823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3,4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(168%)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60000" y="4299518"/>
            <a:ext cx="2736304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Иные доходы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76000" y="4299518"/>
            <a:ext cx="136815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4,6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788000" y="4299518"/>
            <a:ext cx="1512000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4,8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444000" y="4299518"/>
            <a:ext cx="208823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7,8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(162%)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60000" y="3003518"/>
            <a:ext cx="2736304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Гос.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пошлина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276000" y="3003518"/>
            <a:ext cx="136815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12,8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788000" y="3003518"/>
            <a:ext cx="1512000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34,0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444000" y="3003518"/>
            <a:ext cx="208823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33,0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(97%)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60000" y="3435518"/>
            <a:ext cx="2736304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Доходы от использования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имущества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276000" y="3435518"/>
            <a:ext cx="136815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43,8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788000" y="3435518"/>
            <a:ext cx="1512000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39,1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444000" y="3435518"/>
            <a:ext cx="208823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41,0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(105%)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276000" y="4727055"/>
            <a:ext cx="1368152" cy="360000"/>
          </a:xfrm>
          <a:prstGeom prst="roundRect">
            <a:avLst/>
          </a:prstGeom>
          <a:solidFill>
            <a:srgbClr val="05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888,2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788000" y="4727055"/>
            <a:ext cx="1512000" cy="360000"/>
          </a:xfrm>
          <a:prstGeom prst="roundRect">
            <a:avLst/>
          </a:prstGeom>
          <a:solidFill>
            <a:srgbClr val="05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1 008,5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444000" y="4727055"/>
            <a:ext cx="2088232" cy="360000"/>
          </a:xfrm>
          <a:prstGeom prst="roundRect">
            <a:avLst/>
          </a:prstGeom>
          <a:solidFill>
            <a:srgbClr val="05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1 079,1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(107%)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53579"/>
            <a:ext cx="8572500" cy="69651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765876"/>
              </p:ext>
            </p:extLst>
          </p:nvPr>
        </p:nvGraphicFramePr>
        <p:xfrm>
          <a:off x="71326" y="520282"/>
          <a:ext cx="8858361" cy="3876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2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2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85010"/>
              </a:tblGrid>
              <a:tr h="4479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отклонения / комментарии </a:t>
                      </a: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Благоустройство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233,3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281,4</a:t>
                      </a:r>
                      <a:endParaRPr lang="ru-RU" sz="9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 исполнения бюджета от плановых (первоначальных) показателей связано с увеличением расходов в отчетном периоде: </a:t>
                      </a:r>
                    </a:p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на обеспечение расходов на осуществление городом Нарьян-Маром функций административного центра Ненецкого автономного округа;</a:t>
                      </a:r>
                    </a:p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на реализацию проекта по поддержке местных инициатив;</a:t>
                      </a:r>
                    </a:p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на реализацию проектов по благоустройству территорий города Нарьян-Мара;</a:t>
                      </a:r>
                    </a:p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на реализацию мероприятий за счет денежных средств </a:t>
                      </a:r>
                      <a:r>
                        <a:rPr lang="ru-RU" sz="800" baseline="0" dirty="0" err="1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недропользователей</a:t>
                      </a:r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 в рамках исполнения Соглашений о сотрудничестве;</a:t>
                      </a:r>
                    </a:p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на обеспечение расходов на осуществление поддержки и развития инициативных проектов;</a:t>
                      </a:r>
                    </a:p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на обеспечение условий для благоприятного проживания и отдыха жителей муниципального образования "Городской округ "Город Нарьян-Мар;</a:t>
                      </a:r>
                    </a:p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на обеспечение разработки проектов, согласования и оформление требований (разрешений) по объектам благоустройства;</a:t>
                      </a:r>
                    </a:p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на обеспечение расходов на осуществление поддержки и развития управляющих организаций, товариществ собственников жилья на проведение работ по благоустройству земельного участка многоквартирного дома.</a:t>
                      </a:r>
                      <a:endParaRPr lang="ru-RU" sz="8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5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жилищно-коммунального хозяйства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242,3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247,3</a:t>
                      </a:r>
                      <a:endParaRPr lang="ru-RU" sz="9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расходов от первоначального плана  в отчетном периоде, связано с потребностью в дополнительном финансовом обеспечении мероприятий за счет средств окружного и  городского бюджетов в том числе:</a:t>
                      </a:r>
                    </a:p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За счет дополнительного финансирования из окружного бюджета на мероприятия:</a:t>
                      </a:r>
                    </a:p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-по сносу домов, признанных в установленном порядке ветхими или аварийными и непригодными для проживания;</a:t>
                      </a:r>
                    </a:p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За счет средств городского бюджета на выполнение мероприятий:</a:t>
                      </a:r>
                    </a:p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-обеспечение деятельности МКУ "Управление городского хозяйства г. Нарьян-Мара";</a:t>
                      </a:r>
                    </a:p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обеспечение расходных обязательств прошлых лет - исполнение решений суда;</a:t>
                      </a:r>
                    </a:p>
                    <a:p>
                      <a:pPr algn="just"/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- содержание муниципального жилищного фонда и административных зданий.</a:t>
                      </a:r>
                      <a:endParaRPr lang="ru-RU" sz="8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50750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55552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Расходы по разделам и подразделам за </a:t>
            </a:r>
            <a:r>
              <a:rPr lang="ru-RU" sz="16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год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и причина отклонения от первоначального плана</a:t>
            </a:r>
            <a:endParaRPr lang="ru-RU" sz="1600" b="1" cap="all" dirty="0">
              <a:solidFill>
                <a:srgbClr val="055A5A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78566-F4A1-4C27-9FE3-5BFDE31B1638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82647"/>
              </p:ext>
            </p:extLst>
          </p:nvPr>
        </p:nvGraphicFramePr>
        <p:xfrm>
          <a:off x="71325" y="520282"/>
          <a:ext cx="8893162" cy="412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0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27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33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03880"/>
              </a:tblGrid>
              <a:tr h="4479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отклонения / комментарии </a:t>
                      </a: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75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0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6,3</a:t>
                      </a:r>
                      <a:endParaRPr lang="ru-RU" sz="10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1000" b="1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5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03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9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358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Молодежная политика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9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 исполнения расходов бюджета по подразделу  от планового (первоначального) показателя в отчетном периоде связано с увеличением расходов на реализацию мероприятий, направленных на исполнение социальных обязательств и развитие добровольчества.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5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4,4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5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 исполнения расходов бюджета от первоначальных плановых показателей по подразделу  связано с выделением  средств окружного бюджета по субвенции местным бюджетам на осуществление отдельных государственных полномочий Ненецкого автономного округа в сфере деятельности по профилактике безнадзорности и правонарушений несовершеннолетних на увеличение (индексацию) размеров должностных окладов (денежного вознаграждения и денежного поощрения) в 1,051 раза с 01.01.2025-31.03.2025, в 1,087 раза с 01.04.2025 -31.12.2025 и дополнительной потребностью на оплату льготного проезда, командировочных расходов.</a:t>
                      </a:r>
                      <a:endParaRPr lang="ru-RU" sz="85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53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0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0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1000" b="1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85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расходов от первоначального плана  в отчетном периоде, связано с увеличением расходов на  проведение массовых мероприятий на уличных площадках города.</a:t>
                      </a:r>
                      <a:endParaRPr lang="ru-RU" sz="85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53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0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67,1</a:t>
                      </a:r>
                      <a:endParaRPr lang="ru-RU" sz="10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80,7</a:t>
                      </a:r>
                      <a:endParaRPr lang="ru-RU" sz="1000" b="1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just"/>
                      <a:r>
                        <a:rPr lang="ru-RU" sz="85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расходов от первоначального плана в отчетном году обусловлено фактической потребностью бюджетных средств  на дополнительные меры социальной поддержки в связи с проведением специальной военной операции  и дополнительной потребностью на выплаты, осуществляемые в рамках предоставления мер поддержки отдельным категориям граждан, в связи с изменением размера выплат с 01.02.2025. </a:t>
                      </a:r>
                      <a:endParaRPr lang="ru-RU" sz="85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53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900" b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19,5</a:t>
                      </a:r>
                      <a:endParaRPr lang="ru-RU" sz="900" b="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vl="0" algn="just"/>
                      <a:endParaRPr lang="ru-RU" sz="850" b="1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55552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Расходы по разделам и подразделам за </a:t>
            </a:r>
            <a:r>
              <a:rPr lang="ru-RU" sz="16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год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и причина отклонения от первоначального плана</a:t>
            </a:r>
            <a:endParaRPr lang="ru-RU" sz="1600" b="1" cap="all" dirty="0">
              <a:solidFill>
                <a:srgbClr val="055A5A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8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53579"/>
            <a:ext cx="8572500" cy="69651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873587"/>
              </p:ext>
            </p:extLst>
          </p:nvPr>
        </p:nvGraphicFramePr>
        <p:xfrm>
          <a:off x="31244" y="610959"/>
          <a:ext cx="8898444" cy="4262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0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0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58988"/>
              </a:tblGrid>
              <a:tr h="4270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отклонения / комментарии </a:t>
                      </a:r>
                    </a:p>
                  </a:txBody>
                  <a:tcPr marT="34290" marB="3429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6411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Пенсионное обеспечение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41,</a:t>
                      </a:r>
                      <a:r>
                        <a:rPr lang="en-US" sz="900" b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900" b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44,2</a:t>
                      </a:r>
                      <a:endParaRPr lang="ru-RU" sz="900" b="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 исполнения расходов от плановых (первоначальных) показателей на пенсионное обеспечение связано с увеличением бюджетных ассигнований, предусмотренных на выплату пенсий за выслугу лет лицам, замещавшим должности муниципальной службы в муниципальном образовании "Городской округ "Город Нарьян-Мар", за выслугу лет лицам, замещавшим выборные должности в МО "Городской округ "Город Нарьян-Мар" в 1,087 раза с 1 апреля 2025 года в соответствии с решением Совета городского округа "Город Нарьян-Мар" от 30.01.2025 № 52-р "Об индексации размеров ежемесячного денежного вознаграждения и ежемесячного денежного поощрения, должностных окладов (ставок), пенсии за выслугу лет в муниципальном образовании "Городской округ "Город Нарьян-Мар"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04474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семьи и детства</a:t>
                      </a:r>
                      <a:endParaRPr lang="ru-RU" sz="900" b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18,3</a:t>
                      </a:r>
                      <a:endParaRPr lang="ru-RU" sz="9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  <a:endParaRPr lang="ru-RU" sz="90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8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 исполнения расходов бюджета от первоначальных плановых показателей по подразделу  связано с уменьшением  средств окружного бюджета по субсидии местным бюджетам на реализацию мероприятий по обеспечению жильем молодых семей в связи с изменением количества семей.</a:t>
                      </a:r>
                      <a:endParaRPr lang="ru-RU" sz="800" b="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077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социальной политики</a:t>
                      </a:r>
                      <a:endParaRPr lang="ru-RU" sz="900" b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900" b="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just"/>
                      <a:endParaRPr lang="ru-RU" sz="800" b="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5217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0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10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just"/>
                      <a:endParaRPr lang="ru-RU" sz="800" b="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001957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10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  <a:endParaRPr lang="ru-RU" sz="10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0,0006</a:t>
                      </a:r>
                      <a:endParaRPr lang="ru-RU" sz="1000" b="1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800" b="0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 исполнения от планового (первоначального) показателя в отчетном периоде связано с выплатой процентной ставки 0,1 % годовых по бюджетному кредиту, предоставленному муниципальному образованию из окружного бюджета в сумме                       64 783 300,00 рублей в соответствии с договором от 08.11.2022 № 01-20/132 о предоставлении бюджету муниципального образования "Городской округ "Город Нарьян-Мар" из окружного бюджета бюджетного кредита для погашения долговых обязательств муниципального образования в виде обязательств по кредитам, полученным от кредитных организаций, дополнительным соглашением к договору от 29.11.2023 № 01-20/138 и дополнительным соглашением от 24.10.2025.</a:t>
                      </a:r>
                      <a:endParaRPr lang="ru-RU" sz="800" b="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расходов:</a:t>
                      </a:r>
                      <a:endParaRPr lang="ru-RU" sz="12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2 045,9</a:t>
                      </a:r>
                      <a:endParaRPr lang="ru-RU" sz="1200" b="1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2 330,0</a:t>
                      </a:r>
                      <a:endParaRPr lang="ru-RU" sz="1200" b="1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just"/>
                      <a:endParaRPr lang="ru-RU" sz="850" b="0" baseline="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8440" y="4863721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55552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Расходы по разделам и подразделам за </a:t>
            </a:r>
            <a:r>
              <a:rPr lang="ru-RU" sz="16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год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и причина отклонения от первоначального плана</a:t>
            </a:r>
            <a:endParaRPr lang="ru-RU" sz="1600" b="1" cap="all" dirty="0">
              <a:solidFill>
                <a:srgbClr val="055A5A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183"/>
          <p:cNvSpPr txBox="1">
            <a:spLocks noChangeArrowheads="1"/>
          </p:cNvSpPr>
          <p:nvPr/>
        </p:nvSpPr>
        <p:spPr bwMode="auto">
          <a:xfrm>
            <a:off x="0" y="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  <a:buSzPct val="70000"/>
            </a:pPr>
            <a:r>
              <a:rPr lang="ru-RU" b="1" dirty="0" smtClean="0">
                <a:solidFill>
                  <a:srgbClr val="167878"/>
                </a:solidFill>
                <a:latin typeface="Arial" pitchFamily="34" charset="0"/>
                <a:cs typeface="Arial" pitchFamily="34" charset="0"/>
              </a:rPr>
              <a:t>Сведения о выполнении обязательств по финансированию социально-значимых проектов муниципального образования за 2025 год</a:t>
            </a:r>
            <a:endParaRPr lang="ru-RU" b="1" i="1" dirty="0">
              <a:solidFill>
                <a:srgbClr val="16787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407962"/>
              </p:ext>
            </p:extLst>
          </p:nvPr>
        </p:nvGraphicFramePr>
        <p:xfrm>
          <a:off x="143508" y="771550"/>
          <a:ext cx="8856983" cy="3242310"/>
        </p:xfrm>
        <a:graphic>
          <a:graphicData uri="http://schemas.openxmlformats.org/drawingml/2006/table">
            <a:tbl>
              <a:tblPr/>
              <a:tblGrid>
                <a:gridCol w="4162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9826"/>
                <a:gridCol w="1440160"/>
                <a:gridCol w="1944215"/>
              </a:tblGrid>
              <a:tr h="445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тыс. ₽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исполнения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0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  <a:defRPr/>
                      </a:pPr>
                      <a:endParaRPr lang="ru-RU" sz="1200" b="1" u="sng" dirty="0" smtClean="0">
                        <a:solidFill>
                          <a:srgbClr val="055A5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Предоставление на конкурсной основе грантов в форме субсидий на реализацию социально значимых проектов социально ориентированных некоммерческих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организаций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ТОС «Старый аэропорт» - 300 тыс. ₽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ТОС «Моя Кармановка» - 250 тыс. ₽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ТОС «Октябрьский» - 200 тыс. ₽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ТОС «Мирный» -150 тыс. ₽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900,0</a:t>
                      </a:r>
                      <a:endParaRPr lang="ru-RU" sz="1100" b="1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900,0</a:t>
                      </a:r>
                      <a:endParaRPr lang="ru-RU" sz="1100" b="1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7144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Предоставление грантов в форме субсидий на реализацию социально значимых проектов, направленных на благоустройство территории территориального общественного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самоуправления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ТОС «Захребетное» - 250 тыс. ₽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ТОС «Моя Кармановка» - 200 тыс. ₽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ТОС «Сахалин» - 150 тыс. ₽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ТОС «Мирный» - 62 тыс. ₽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662,0</a:t>
                      </a:r>
                      <a:endParaRPr lang="ru-RU" sz="1100" b="1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662,0</a:t>
                      </a:r>
                      <a:endParaRPr lang="ru-RU" sz="1100" b="1" dirty="0">
                        <a:solidFill>
                          <a:srgbClr val="16738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16738C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7144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9657" y="4869656"/>
            <a:ext cx="2133600" cy="273844"/>
          </a:xfrm>
        </p:spPr>
        <p:txBody>
          <a:bodyPr/>
          <a:lstStyle/>
          <a:p>
            <a:pPr>
              <a:defRPr/>
            </a:pPr>
            <a:fld id="{DCD2F8C0-7BA8-43AF-800E-93EFB185DBC4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662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76213"/>
              </p:ext>
            </p:extLst>
          </p:nvPr>
        </p:nvGraphicFramePr>
        <p:xfrm>
          <a:off x="35497" y="3867894"/>
          <a:ext cx="9073006" cy="859628"/>
        </p:xfrm>
        <a:graphic>
          <a:graphicData uri="http://schemas.openxmlformats.org/drawingml/2006/table">
            <a:tbl>
              <a:tblPr/>
              <a:tblGrid>
                <a:gridCol w="1649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20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71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71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787107"/>
              </a:tblGrid>
              <a:tr h="25430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Динамика расходов на обслуживание долга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7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25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92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</a:p>
                  </a:txBody>
                  <a:tcPr marT="27000" marB="27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</a:p>
                  </a:txBody>
                  <a:tcPr marT="27000" marB="27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</a:p>
                  </a:txBody>
                  <a:tcPr marT="27000" marB="27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</a:t>
                      </a:r>
                    </a:p>
                  </a:txBody>
                  <a:tcPr marT="27000" marB="27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84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672,2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813,5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6786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1823"/>
              </p:ext>
            </p:extLst>
          </p:nvPr>
        </p:nvGraphicFramePr>
        <p:xfrm>
          <a:off x="71500" y="483518"/>
          <a:ext cx="9001000" cy="3066254"/>
        </p:xfrm>
        <a:graphic>
          <a:graphicData uri="http://schemas.openxmlformats.org/drawingml/2006/table">
            <a:tbl>
              <a:tblPr/>
              <a:tblGrid>
                <a:gridCol w="30003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76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6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88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88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1888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2924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 ₽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на 01.01.2025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Привлечено в 2025 году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Погашено в 2025 году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обслуживание долга 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на 01.01.2026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787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1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Кредиты кредитных организаций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1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Бюджетные кредиты от других бюджетов бюджетной системы РФ (окружной кредит)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65 000,0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38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64 783,3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91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Бюджетные кредиты от других бюджетов бюджетной системы РФ (кредит УФК)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44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Муниципальные ценные бумаги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Муниципальные гарантии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38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3171" y="4863721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3238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Муниципальный долг</a:t>
            </a:r>
            <a:endParaRPr lang="ru-RU" sz="2400" b="1" dirty="0">
              <a:solidFill>
                <a:srgbClr val="055A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9772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388" y="115888"/>
            <a:ext cx="8785225" cy="433387"/>
          </a:xfrm>
          <a:prstGeom prst="rect">
            <a:avLst/>
          </a:prstGeom>
          <a:solidFill>
            <a:srgbClr val="0A6E6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</a:p>
        </p:txBody>
      </p:sp>
      <p:graphicFrame>
        <p:nvGraphicFramePr>
          <p:cNvPr id="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06091"/>
              </p:ext>
            </p:extLst>
          </p:nvPr>
        </p:nvGraphicFramePr>
        <p:xfrm>
          <a:off x="179388" y="1341438"/>
          <a:ext cx="8785225" cy="2376487"/>
        </p:xfrm>
        <a:graphic>
          <a:graphicData uri="http://schemas.openxmlformats.org/drawingml/2006/table">
            <a:tbl>
              <a:tblPr/>
              <a:tblGrid>
                <a:gridCol w="594320"/>
                <a:gridCol w="2919770"/>
                <a:gridCol w="2368641"/>
                <a:gridCol w="1145449"/>
                <a:gridCol w="1757045"/>
              </a:tblGrid>
              <a:tr h="432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должности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кабинета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6E6E"/>
                    </a:solidFill>
                  </a:tcPr>
                </a:tc>
              </a:tr>
              <a:tr h="1080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муниципального образования "Городской округ "Город Нарьян-Мар" по экономике и финансам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Жукова Ольга Владимировна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этаж)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86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4-23-19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 финансов Администрации МО "Городской округ "Город Нарьян-Мар" 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Марина Анатольевна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 этаж)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6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4-53-82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7" y="3867894"/>
            <a:ext cx="8785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i="1" u="sng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почтовый адрес:</a:t>
            </a:r>
            <a:r>
              <a:rPr lang="ru-RU" sz="1600" b="1" i="1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166000, Ненецкий автономный округ, г. Нарьян-Мар, ул. Ленина, 12</a:t>
            </a:r>
            <a:endParaRPr lang="ru-RU" sz="1600" i="1" u="sng" dirty="0">
              <a:solidFill>
                <a:srgbClr val="16786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u="sng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электронный адрес</a:t>
            </a:r>
            <a:r>
              <a:rPr lang="ru-RU" sz="1600" i="1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gorfinup@</a:t>
            </a:r>
            <a:r>
              <a:rPr lang="en-US" sz="1600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adm-nmar.ru</a:t>
            </a:r>
          </a:p>
          <a:p>
            <a:r>
              <a:rPr lang="ru-RU" sz="1600" b="1" i="1" u="sng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1600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www.adm-nmar.ru</a:t>
            </a:r>
            <a:endParaRPr lang="ru-RU" sz="1600" dirty="0">
              <a:solidFill>
                <a:srgbClr val="1678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20713"/>
            <a:ext cx="8785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u="sng" dirty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График работы: пн-пт с 8:30 до 17:30; обед с 12:30 до 13:30; сб,вс- выходной день</a:t>
            </a:r>
            <a:r>
              <a:rPr lang="ru-RU" sz="1600" b="1" i="1" u="sng" dirty="0" smtClean="0">
                <a:solidFill>
                  <a:srgbClr val="16786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16786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39" y="4869656"/>
            <a:ext cx="604753" cy="273844"/>
          </a:xfrm>
        </p:spPr>
        <p:txBody>
          <a:bodyPr/>
          <a:lstStyle/>
          <a:p>
            <a:pPr>
              <a:defRPr/>
            </a:pPr>
            <a:fld id="{EF578566-F4A1-4C27-9FE3-5BFDE31B163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51470"/>
            <a:ext cx="9144000" cy="303497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342900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  <a:endParaRPr lang="ru-RU" sz="2200" b="1" cap="all" dirty="0">
              <a:solidFill>
                <a:srgbClr val="055A5A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000" y="540000"/>
            <a:ext cx="2736304" cy="72008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ПОКАЗАТЕЛЬ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208" y="540000"/>
            <a:ext cx="1368152" cy="72008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Факт 2024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208" y="540000"/>
            <a:ext cx="1512016" cy="72008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2025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208" y="540000"/>
            <a:ext cx="2088232" cy="720080"/>
          </a:xfrm>
          <a:prstGeom prst="round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Исполнение 2025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0000" y="2196000"/>
            <a:ext cx="2736304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Субсидии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6000" y="2196000"/>
            <a:ext cx="136815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923,6</a:t>
            </a:r>
            <a:endParaRPr lang="ru-RU" sz="105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00" y="2196000"/>
            <a:ext cx="1512000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1 202,3</a:t>
            </a:r>
            <a:endParaRPr lang="ru-RU" sz="105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4000" y="2196000"/>
            <a:ext cx="208823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889,0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(74%)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0000" y="2628000"/>
            <a:ext cx="2736304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6000" y="2628000"/>
            <a:ext cx="136815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9,4</a:t>
            </a:r>
            <a:endParaRPr lang="ru-RU" sz="105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00" y="2628000"/>
            <a:ext cx="1512000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62,5</a:t>
            </a:r>
            <a:endParaRPr lang="ru-RU" sz="105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44000" y="2628000"/>
            <a:ext cx="208823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62,0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(99%)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0000" y="1332000"/>
            <a:ext cx="2736304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u="sng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  <a:r>
              <a:rPr lang="ru-RU" sz="1100" b="1" u="sng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100" b="1" u="sng" dirty="0">
              <a:solidFill>
                <a:srgbClr val="05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76000" y="1332000"/>
            <a:ext cx="136815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u="sng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1 147,6</a:t>
            </a:r>
            <a:endParaRPr lang="ru-RU" sz="1400" b="1" u="sng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88000" y="1332000"/>
            <a:ext cx="1512000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u="sng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1 663,9</a:t>
            </a:r>
            <a:endParaRPr lang="ru-RU" sz="1400" b="1" u="sng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44000" y="1332000"/>
            <a:ext cx="208823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1 293,8 </a:t>
            </a:r>
            <a:r>
              <a:rPr lang="ru-RU" sz="1000" b="1" u="sng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(78%)</a:t>
            </a:r>
            <a:endParaRPr lang="ru-RU" sz="1000" b="1" u="sng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0000" y="1764000"/>
            <a:ext cx="2736304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050" b="1" dirty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Дотации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76000" y="1764000"/>
            <a:ext cx="136815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142,7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00" y="1764000"/>
            <a:ext cx="1512000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170,7</a:t>
            </a:r>
            <a:endParaRPr lang="ru-RU" sz="105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44000" y="1764000"/>
            <a:ext cx="208823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170,7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(100,0%)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0000" y="3060000"/>
            <a:ext cx="2736304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Иные межбюджетные </a:t>
            </a:r>
            <a:r>
              <a:rPr lang="ru-RU" sz="105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трансферты</a:t>
            </a:r>
            <a:endParaRPr lang="ru-RU" sz="105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76000" y="3060000"/>
            <a:ext cx="136815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65,7</a:t>
            </a:r>
            <a:endParaRPr lang="ru-RU" sz="105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00" y="3060000"/>
            <a:ext cx="1512000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229,9</a:t>
            </a:r>
            <a:endParaRPr lang="ru-RU" sz="105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444000" y="3060000"/>
            <a:ext cx="208823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173,6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(75%)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60000" y="3492000"/>
            <a:ext cx="2736304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Прочие безвозмездные поступления</a:t>
            </a:r>
            <a:endParaRPr lang="ru-RU" sz="105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76000" y="3492000"/>
            <a:ext cx="136815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11,3</a:t>
            </a:r>
            <a:endParaRPr lang="ru-RU" sz="105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88000" y="3492000"/>
            <a:ext cx="1512000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0,0</a:t>
            </a:r>
            <a:endParaRPr lang="ru-RU" sz="105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444000" y="3492000"/>
            <a:ext cx="208823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0,0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60000" y="3924000"/>
            <a:ext cx="2736304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Возврат остатков субсидий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76000" y="3924000"/>
            <a:ext cx="136815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- 5,1</a:t>
            </a:r>
            <a:endParaRPr lang="ru-RU" sz="105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788000" y="3924000"/>
            <a:ext cx="1512000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- 1,5</a:t>
            </a:r>
            <a:endParaRPr lang="ru-RU" sz="105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44000" y="3924000"/>
            <a:ext cx="2088232" cy="360000"/>
          </a:xfrm>
          <a:prstGeom prst="roundRect">
            <a:avLst/>
          </a:prstGeom>
          <a:solidFill>
            <a:srgbClr val="DC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- 1,5 </a:t>
            </a:r>
            <a:r>
              <a:rPr lang="ru-RU" sz="1000" b="1" dirty="0" smtClean="0">
                <a:solidFill>
                  <a:srgbClr val="005D63"/>
                </a:solidFill>
                <a:latin typeface="Arial" pitchFamily="34" charset="0"/>
                <a:cs typeface="Arial" pitchFamily="34" charset="0"/>
              </a:rPr>
              <a:t>(100,0%)</a:t>
            </a:r>
            <a:endParaRPr lang="ru-RU" sz="1000" b="1" dirty="0">
              <a:solidFill>
                <a:srgbClr val="005D6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53579"/>
            <a:ext cx="8572500" cy="69651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849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633733"/>
              </p:ext>
            </p:extLst>
          </p:nvPr>
        </p:nvGraphicFramePr>
        <p:xfrm>
          <a:off x="35496" y="771550"/>
          <a:ext cx="8894193" cy="4043908"/>
        </p:xfrm>
        <a:graphic>
          <a:graphicData uri="http://schemas.openxmlformats.org/drawingml/2006/table">
            <a:tbl>
              <a:tblPr/>
              <a:tblGrid>
                <a:gridCol w="2754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70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7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65161"/>
              </a:tblGrid>
              <a:tr h="607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отклонения / комментарии 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ДОХОДОВ: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2 030,1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2 372,9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900" b="1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 И НЕНАЛОГОВЫЕ ДОХОДЫ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842,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87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1 079,1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9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2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665,9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782,9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 является основным источником доходов в структуре собственных доходов городского бюджета. Основными причинами увеличения поступления налога являются: увеличение фонда оплаты труда; увеличение поступлений по налогу от крупных налогоплательщиков; уплата задолженности.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 smtClean="0">
                          <a:solidFill>
                            <a:srgbClr val="16787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87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Рост поступлений акцизов на нефтепродукты в городской бюджет обусловлен  увеличением  ставок акцизов на нефтепродукты за тонну.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уплаты акцизов на дизельное топливо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87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87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 fontAlgn="b"/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уплаты акцизов на моторные масла для дизельных и (или) карбюраторных 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инжекторных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двигателей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87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87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 fontAlgn="b"/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уплаты акцизов на автомобильный бензин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87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87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 fontAlgn="b"/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уплаты акцизов на прямогонный бензин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87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87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just" fontAlgn="b"/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9548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Доходы в разрезе видов доходов за 2025 год с объяснением причины отклонения </a:t>
            </a:r>
            <a:r>
              <a:rPr lang="ru-RU" sz="20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от первоначального плана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95470" y="4869656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7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53579"/>
            <a:ext cx="8572500" cy="69651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849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767287"/>
              </p:ext>
            </p:extLst>
          </p:nvPr>
        </p:nvGraphicFramePr>
        <p:xfrm>
          <a:off x="107504" y="688162"/>
          <a:ext cx="8714915" cy="4043828"/>
        </p:xfrm>
        <a:graphic>
          <a:graphicData uri="http://schemas.openxmlformats.org/drawingml/2006/table">
            <a:tbl>
              <a:tblPr/>
              <a:tblGrid>
                <a:gridCol w="2517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9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9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38748"/>
              </a:tblGrid>
              <a:tr h="645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отклонения / комментарии 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на совокупный доход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165,2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поступлений за счет увеличения поступлений налога, взимаемого в связи с применением упрощенной системы налогообложения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1" u="sng" kern="1200" dirty="0" smtClean="0">
                          <a:solidFill>
                            <a:srgbClr val="16787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sz="900" b="0" i="1" u="sng" strike="noStrike" cap="none" normalizeH="0" baseline="0" dirty="0" smtClean="0">
                        <a:ln>
                          <a:noFill/>
                        </a:ln>
                        <a:solidFill>
                          <a:srgbClr val="16787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rgbClr val="16787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83,4</a:t>
                      </a:r>
                      <a:endParaRPr lang="ru-RU" sz="900" b="0" i="1" u="sng" dirty="0">
                        <a:solidFill>
                          <a:srgbClr val="167878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rgbClr val="16787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154,5</a:t>
                      </a:r>
                      <a:endParaRPr lang="ru-RU" sz="900" b="0" i="1" u="sng" dirty="0">
                        <a:solidFill>
                          <a:srgbClr val="167878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Рост поступлений УСН (объект "доходы") обусловлен увеличением исчисленного налога в результате увеличения налоговой базы, роста количества налогоплательщиков. Увеличение поступлений  по УСН обусловлено ростом налоговой базы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1" u="sng" kern="1200" dirty="0" smtClean="0">
                          <a:solidFill>
                            <a:srgbClr val="16787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kumimoji="0" lang="ru-RU" sz="900" b="0" i="1" u="sng" strike="noStrike" cap="none" normalizeH="0" baseline="0" dirty="0" smtClean="0">
                        <a:ln>
                          <a:noFill/>
                        </a:ln>
                        <a:solidFill>
                          <a:srgbClr val="16787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rgbClr val="16787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en-US" sz="900" b="0" i="1" u="sng" dirty="0" smtClean="0">
                        <a:solidFill>
                          <a:srgbClr val="167878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rgbClr val="16787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0,005</a:t>
                      </a:r>
                      <a:endParaRPr lang="ru-RU" sz="900" b="0" i="1" u="sng" dirty="0">
                        <a:solidFill>
                          <a:srgbClr val="167878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Не запланированные поступления по единому налогу на вмененный доход для отдельных видов деятельности (зачисление задолженности)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1" u="sng" kern="1200" dirty="0" smtClean="0">
                          <a:solidFill>
                            <a:srgbClr val="16787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Единый сельскохозяйственный налог</a:t>
                      </a:r>
                      <a:endParaRPr kumimoji="0" lang="ru-RU" sz="900" b="0" i="1" u="sng" strike="noStrike" cap="none" normalizeH="0" baseline="0" dirty="0" smtClean="0">
                        <a:ln>
                          <a:noFill/>
                        </a:ln>
                        <a:solidFill>
                          <a:srgbClr val="16787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rgbClr val="16787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rgbClr val="16787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5,8</a:t>
                      </a:r>
                      <a:endParaRPr lang="ru-RU" sz="900" b="0" i="1" u="sng" dirty="0">
                        <a:solidFill>
                          <a:srgbClr val="167878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поступлений по налогу, в связи увеличением налоговой базы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1" u="sng" kern="1200" dirty="0" smtClean="0">
                          <a:solidFill>
                            <a:srgbClr val="167878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sz="900" b="0" i="1" u="sng" strike="noStrike" cap="none" normalizeH="0" baseline="0" dirty="0" smtClean="0">
                        <a:ln>
                          <a:noFill/>
                        </a:ln>
                        <a:solidFill>
                          <a:srgbClr val="16787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rgbClr val="16787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2,7</a:t>
                      </a:r>
                      <a:endParaRPr lang="ru-RU" sz="900" b="0" i="1" u="sng" dirty="0">
                        <a:solidFill>
                          <a:srgbClr val="167878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1" u="sng" dirty="0" smtClean="0">
                          <a:solidFill>
                            <a:srgbClr val="167878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4,9</a:t>
                      </a:r>
                      <a:endParaRPr lang="ru-RU" sz="900" b="0" i="1" u="sng" dirty="0">
                        <a:solidFill>
                          <a:srgbClr val="167878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Рост поступлений по налогу, взимаемого в связи с применением патентной системы налогообложения обусловлен увеличением количества выданных патентов, изменением сроков уплаты налога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на имущество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36,9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Рост имущественных налогов за счет поступлений по земельному налогу, налогу на имущество физических лиц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имущество физических лиц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u="sng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10,9</a:t>
                      </a:r>
                      <a:endParaRPr lang="ru-RU" sz="900" i="1" u="sng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u="sng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  <a:endParaRPr lang="ru-RU" sz="900" i="1" u="sng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Основной причиной роста поступления налога является увеличение налоговой базы, поступление задолженности</a:t>
                      </a:r>
                      <a:endParaRPr lang="ru-RU" sz="800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земельного налога на основании представленных уведомлений об исчисленных суммах налога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7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Рост поступлений обусловлен увеличением размера государственной пошлины по делам, рассматриваемым в судах общей юрисдикции, мировыми судьями.</a:t>
                      </a:r>
                      <a:r>
                        <a:rPr lang="ru-RU" sz="800" b="0" i="0" u="none" strike="noStrike" baseline="0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 Увеличение поступлений государственной пошлины за выдачу разрешения на установку рекламной конструкции по отношению к первоначальному плановому показателю связано с увеличением подачи заявлений индивидуальными предпринимателями  о продлении разрешений на установку рекламных конструкций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95470" y="4869656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7086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Доходы в разрезе видов доходов за 2025 год с объяснением причины отклонения </a:t>
            </a:r>
            <a:r>
              <a:rPr lang="ru-RU" sz="20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от первоначального плана</a:t>
            </a:r>
          </a:p>
        </p:txBody>
      </p:sp>
    </p:spTree>
    <p:extLst>
      <p:ext uri="{BB962C8B-B14F-4D97-AF65-F5344CB8AC3E}">
        <p14:creationId xmlns:p14="http://schemas.microsoft.com/office/powerpoint/2010/main" val="10283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53579"/>
            <a:ext cx="8572500" cy="69651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849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12536"/>
              </p:ext>
            </p:extLst>
          </p:nvPr>
        </p:nvGraphicFramePr>
        <p:xfrm>
          <a:off x="251521" y="771550"/>
          <a:ext cx="8678166" cy="4198033"/>
        </p:xfrm>
        <a:graphic>
          <a:graphicData uri="http://schemas.openxmlformats.org/drawingml/2006/table">
            <a:tbl>
              <a:tblPr/>
              <a:tblGrid>
                <a:gridCol w="2736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99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9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21810"/>
              </a:tblGrid>
              <a:tr h="50233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дохода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отклонения / комментарии 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35,9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поступлений обусловлено увеличением поступлений доходов от части прибыли, доходов, получаемых в виде арендной платы, а также прочих доходов от использования имущества и прав, находящихся в государственной и муниципальной собственности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Рост поступлений платежей при пользовании природными ресурсами обусловлено  зачислением платежей на основании поданных плательщиками деклараций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87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Плановый показатель утверждается на основании фактических поступлений. </a:t>
                      </a:r>
                    </a:p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Поступления включают в себя: возврат неиспользованной части гранта; возмещение вреда, причиненного в результате дорожно-транспортного происшествия, добровольное возмещение ущерба;  возмещение средств за вырубку зеленых насаждений; поступление дебиторской задолженности прошлых лет,  прочие поступления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kern="1200" dirty="0" smtClean="0"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787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Плановый показатель утверждается на основании фактических поступлений. Продажа земельных участков определяется по результатам аукциона, зависит от волеизъявления физических и юридических лиц. </a:t>
                      </a:r>
                    </a:p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Поступления включают в себя доходы от продажи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Штрафы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поступлений обусловлено в связи с зачислением незапланированных административных штрафов, иных штрафов, возмещения ущерба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Инициативные платежи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Плановый показатель утверждается на основании фактических поступлений в целях реализации инициативных проектов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89" y="6074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Доходы в разрезе видов доходов за 2025 год с объяснением причины отклонения </a:t>
            </a:r>
            <a:r>
              <a:rPr lang="ru-RU" sz="20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от первоначального плана</a:t>
            </a:r>
          </a:p>
        </p:txBody>
      </p:sp>
    </p:spTree>
    <p:extLst>
      <p:ext uri="{BB962C8B-B14F-4D97-AF65-F5344CB8AC3E}">
        <p14:creationId xmlns:p14="http://schemas.microsoft.com/office/powerpoint/2010/main" val="35140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53579"/>
            <a:ext cx="8572500" cy="69651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849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123390"/>
              </p:ext>
            </p:extLst>
          </p:nvPr>
        </p:nvGraphicFramePr>
        <p:xfrm>
          <a:off x="33271" y="751785"/>
          <a:ext cx="8896416" cy="4101773"/>
        </p:xfrm>
        <a:graphic>
          <a:graphicData uri="http://schemas.openxmlformats.org/drawingml/2006/table">
            <a:tbl>
              <a:tblPr/>
              <a:tblGrid>
                <a:gridCol w="2442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7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83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8593"/>
              </a:tblGrid>
              <a:tr h="44244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дохода 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Причины отклонения / комментарии 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5A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БЕЗВОЗМЕЗДНЫЕ ПОСТУПЛЕНИЯ: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1 188,1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1 293,8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объема безвозмездных поступлений  обусловлено изменением плановых показателей окружного бюджета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БЕЗВОЗМЕЗДНЫЕ ПОСТУПЛЕНИЯ ОТ ДРУГИХ БЮДЖЕТОВ БЮДЖЕТНОЙ СИСТЕМЫ РФ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1 188,1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1 295,3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объема безвозмездных поступлений  обусловлено изменением плановых показателей окружного бюджета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9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170,7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170,7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809,5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889,0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объема безвозмездных поступлений  обусловлено изменением плановых показателей окружного бюджета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5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 бюджетам на софинансирование капитальных вложений в объекты муниципальной собственности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337,0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286,0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Уменьшение показателя объема субсидии обусловлено изменением плановых показателей окружного бюджета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 бюджетам муниципальных образований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средств, поступивших от публично-правовой компании "Фонд развития территорий"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67878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48,3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167878"/>
                          </a:solidFill>
                          <a:latin typeface="Arial" pitchFamily="34" charset="0"/>
                          <a:cs typeface="Arial" pitchFamily="34" charset="0"/>
                        </a:rPr>
                        <a:t>Увеличение объема безвозмездных поступлений  обусловлено изменением плановых показателей окружного бюджета</a:t>
                      </a:r>
                      <a:endParaRPr lang="ru-RU" sz="800" b="0" i="0" u="none" strike="noStrike" dirty="0">
                        <a:solidFill>
                          <a:srgbClr val="16787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5470" y="4869656"/>
            <a:ext cx="2133600" cy="273844"/>
          </a:xfrm>
        </p:spPr>
        <p:txBody>
          <a:bodyPr/>
          <a:lstStyle/>
          <a:p>
            <a:pPr>
              <a:defRPr/>
            </a:pPr>
            <a:fld id="{F2C2D5CA-DBF4-4FAE-83D1-3629217261E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411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Доходы в разрезе видов доходов за 2025 год с объяснением причины отклонения </a:t>
            </a:r>
            <a:r>
              <a:rPr lang="ru-RU" sz="2000" b="1" dirty="0">
                <a:solidFill>
                  <a:srgbClr val="055A5A"/>
                </a:solidFill>
                <a:latin typeface="Arial" pitchFamily="34" charset="0"/>
                <a:cs typeface="Arial" pitchFamily="34" charset="0"/>
              </a:rPr>
              <a:t>от первоначального плана</a:t>
            </a:r>
          </a:p>
        </p:txBody>
      </p:sp>
    </p:spTree>
    <p:extLst>
      <p:ext uri="{BB962C8B-B14F-4D97-AF65-F5344CB8AC3E}">
        <p14:creationId xmlns:p14="http://schemas.microsoft.com/office/powerpoint/2010/main" val="19090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39312</TotalTime>
  <Words>7227</Words>
  <Application>Microsoft Office PowerPoint</Application>
  <PresentationFormat>Экран (16:9)</PresentationFormat>
  <Paragraphs>1264</Paragraphs>
  <Slides>45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Тема Office</vt:lpstr>
      <vt:lpstr>1_Тема Office</vt:lpstr>
      <vt:lpstr>Презентация PowerPoint</vt:lpstr>
      <vt:lpstr>ПАРАМЕТРЫ ГОРОДСКОГО БЮДЖЕТА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термины и понятия</dc:title>
  <dc:creator>Alex</dc:creator>
  <cp:lastModifiedBy>Касаткина Ирина Сергеевна</cp:lastModifiedBy>
  <cp:revision>2582</cp:revision>
  <cp:lastPrinted>2026-05-06T10:12:07Z</cp:lastPrinted>
  <dcterms:created xsi:type="dcterms:W3CDTF">2016-02-18T11:57:44Z</dcterms:created>
  <dcterms:modified xsi:type="dcterms:W3CDTF">2026-06-03T07:19:13Z</dcterms:modified>
</cp:coreProperties>
</file>