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259" r:id="rId3"/>
    <p:sldId id="298" r:id="rId4"/>
    <p:sldId id="300" r:id="rId5"/>
    <p:sldId id="299" r:id="rId6"/>
    <p:sldId id="301" r:id="rId7"/>
    <p:sldId id="258" r:id="rId8"/>
    <p:sldId id="302" r:id="rId9"/>
    <p:sldId id="303" r:id="rId10"/>
    <p:sldId id="306" r:id="rId11"/>
    <p:sldId id="292" r:id="rId12"/>
    <p:sldId id="30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vasha Maxim" initials="KM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51"/>
    <a:srgbClr val="F7A61E"/>
    <a:srgbClr val="169FDB"/>
    <a:srgbClr val="E52329"/>
    <a:srgbClr val="F98007"/>
    <a:srgbClr val="EA4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9"/>
    <p:restoredTop sz="90290" autoAdjust="0"/>
  </p:normalViewPr>
  <p:slideViewPr>
    <p:cSldViewPr snapToGrid="0">
      <p:cViewPr varScale="1">
        <p:scale>
          <a:sx n="83" d="100"/>
          <a:sy n="83" d="100"/>
        </p:scale>
        <p:origin x="1212" y="90"/>
      </p:cViewPr>
      <p:guideLst>
        <p:guide orient="horz" pos="2160"/>
        <p:guide pos="384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F13B-0D83-452E-882E-2C3756DA211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704F-9EBF-4C89-A8AC-49C7B4E96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6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2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8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193D1DD4-1B5B-CB41-9D4A-6F501449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196" y="6417111"/>
            <a:ext cx="80554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A35BD2-5FEC-124D-A20F-52A962BC3A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131D42-BDEE-6F4C-92E3-C52143802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3386" y="876132"/>
            <a:ext cx="2106076" cy="1701061"/>
          </a:xfrm>
          <a:prstGeom prst="rect">
            <a:avLst/>
          </a:prstGeom>
        </p:spPr>
      </p:pic>
      <p:sp>
        <p:nvSpPr>
          <p:cNvPr id="7" name="Текст 10">
            <a:extLst>
              <a:ext uri="{FF2B5EF4-FFF2-40B4-BE49-F238E27FC236}">
                <a16:creationId xmlns="" xmlns:a16="http://schemas.microsoft.com/office/drawing/2014/main" id="{B9E17EEF-9DD0-C249-BCDA-5C911BB031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3361" y="5819620"/>
            <a:ext cx="3070225" cy="311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61571C89-9CCA-5C4F-89F7-D58080C2B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3361" y="1566055"/>
            <a:ext cx="6317681" cy="170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452D47-7E80-594A-AB05-A665565F8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58809" y="1726663"/>
            <a:ext cx="725716" cy="300907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40A97157-09ED-7140-A278-9981B3545D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23361" y="3409718"/>
            <a:ext cx="6317681" cy="891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1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5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3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D735C682-D506-F04C-960F-22F807DC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196" y="6417111"/>
            <a:ext cx="80554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A35BD2-5FEC-124D-A20F-52A962BC3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C233BF69-8759-E646-977A-73DA401B3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193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4A6E623-5E10-724C-B491-BF047745A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342" y="258326"/>
            <a:ext cx="578758" cy="2399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295AB23-75CE-AF4A-BB97-76B0BB2436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92238" y="258326"/>
            <a:ext cx="444500" cy="368300"/>
          </a:xfrm>
          <a:prstGeom prst="rect">
            <a:avLst/>
          </a:prstGeom>
        </p:spPr>
      </p:pic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C196BFCD-0A28-BD46-91F4-532CD05C29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229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="" xmlns:a16="http://schemas.microsoft.com/office/drawing/2014/main" id="{5C1911F0-4271-7F4E-8479-5C1405631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979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="" xmlns:a16="http://schemas.microsoft.com/office/drawing/2014/main" id="{5FB482D1-60E3-F54C-A5B7-5A0D467E0F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063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677082C-0FAF-9B42-989B-282D8D788A0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8437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B75BEF37-69AB-9C40-A388-CE5F1DCDBE2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6473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6D662757-0F96-1A45-995C-0DA2540A3E1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2223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83FF2E18-0DF3-1C44-A395-BEAFB87EDC3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3307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C35F834E-338D-6D40-B8BF-19C056EB0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782" y="176030"/>
            <a:ext cx="4702063" cy="1562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5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A6984BAD-F37B-4F41-9569-40FD37016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5781" y="1960772"/>
            <a:ext cx="4702064" cy="4080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80CAA71F-C8C2-B747-B916-4891275C2A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3600" y="1051560"/>
            <a:ext cx="5893139" cy="4990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FF304E3B-4060-DD4D-8946-0FAB29EA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782" y="176030"/>
            <a:ext cx="4702063" cy="1562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24A8FA57-7C1E-394A-BDCC-32A957E0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196" y="6417111"/>
            <a:ext cx="80554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A35BD2-5FEC-124D-A20F-52A962BC3A0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F792C1-34D8-EA46-B6F3-0A04BA067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342" y="258326"/>
            <a:ext cx="578758" cy="2399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531D0AE-87A0-4E43-826D-96C5C87F5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92238" y="258326"/>
            <a:ext cx="44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9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4C0-1F30-4D5C-8E53-0225C8C4C827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trana2020.r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087" y="2225437"/>
            <a:ext cx="8031296" cy="2445716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перепись населения </a:t>
            </a:r>
            <a:r>
              <a:rPr lang="ru-RU" sz="4000" b="1" dirty="0" smtClean="0"/>
              <a:t>2020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451" y="267632"/>
            <a:ext cx="988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статистики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Архангельской области и Ненецкому автономному округу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812" t="25195" r="2813" b="18945"/>
          <a:stretch>
            <a:fillRect/>
          </a:stretch>
        </p:blipFill>
        <p:spPr bwMode="auto">
          <a:xfrm>
            <a:off x="0" y="-21450"/>
            <a:ext cx="12192000" cy="68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" y="-1270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" y="606724"/>
            <a:ext cx="4995860" cy="52352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C65E116-CB98-1E41-A187-0FF80FE4BB30}"/>
              </a:ext>
            </a:extLst>
          </p:cNvPr>
          <p:cNvSpPr/>
          <p:nvPr/>
        </p:nvSpPr>
        <p:spPr>
          <a:xfrm>
            <a:off x="1121835" y="1612901"/>
            <a:ext cx="3729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 УСТРАНЕНИЯ НЕДОСТАТКОВ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АДРЕСНОМ ХОЗЯЙСТВЕ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4762888" y="2613697"/>
            <a:ext cx="6322943" cy="1132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="" xmlns:a16="http://schemas.microsoft.com/office/drawing/2014/main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="" xmlns:a16="http://schemas.microsoft.com/office/drawing/2014/main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219701" y="2768600"/>
            <a:ext cx="575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июня 2020 года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D24B4233-343E-EC4A-9DE9-502F24A9D1DA}"/>
              </a:ext>
            </a:extLst>
          </p:cNvPr>
          <p:cNvSpPr/>
          <p:nvPr/>
        </p:nvSpPr>
        <p:spPr>
          <a:xfrm>
            <a:off x="527197" y="481918"/>
            <a:ext cx="5901035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820329-8DBA-3143-88D4-FE287B489569}"/>
              </a:ext>
            </a:extLst>
          </p:cNvPr>
          <p:cNvSpPr/>
          <p:nvPr/>
        </p:nvSpPr>
        <p:spPr>
          <a:xfrm>
            <a:off x="1230229" y="536357"/>
            <a:ext cx="425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СПОСОБЫ УЧАСТИЯ 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057803"/>
            <a:ext cx="81479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по 25 октября 2020 года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51" y="1732010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202BFE1-CDA7-7F4D-968F-9E59094C8B31}"/>
              </a:ext>
            </a:extLst>
          </p:cNvPr>
          <p:cNvSpPr/>
          <p:nvPr/>
        </p:nvSpPr>
        <p:spPr>
          <a:xfrm>
            <a:off x="1230229" y="2385027"/>
            <a:ext cx="203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личного ПК на портале </a:t>
            </a:r>
            <a:r>
              <a:rPr lang="e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e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45247" y="1392621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BD0725D-7E19-2343-B090-B9EDB8A76A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3265" y="1732010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AE485F8-8B8A-EF4B-A6B7-BA25A316CC17}"/>
              </a:ext>
            </a:extLst>
          </p:cNvPr>
          <p:cNvSpPr/>
          <p:nvPr/>
        </p:nvSpPr>
        <p:spPr>
          <a:xfrm>
            <a:off x="4877741" y="2206166"/>
            <a:ext cx="2039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смартфона в мобильном приложении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19A5BAD-5AF3-6F4F-90A6-C1299A691F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6273" y="1732010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8257464" y="2513942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специальном компьютере </a:t>
            </a:r>
          </a:p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5247" y="4294521"/>
            <a:ext cx="4238981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октября 2020 года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45247" y="4661737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615" y="4304912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6271" y="4304912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4850806" y="4845313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ереписчиком по месту жительства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8257464" y="4845313"/>
            <a:ext cx="2266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стационарном переписном участке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087" y="2225437"/>
            <a:ext cx="8031296" cy="2445716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перепись населения </a:t>
            </a:r>
            <a:r>
              <a:rPr lang="ru-RU" sz="4000" b="1" dirty="0" smtClean="0"/>
              <a:t>2020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451" y="267632"/>
            <a:ext cx="988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статистики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Архангельской области и Ненецкому автономному округу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813" t="25586" r="3125" b="19141"/>
          <a:stretch>
            <a:fillRect/>
          </a:stretch>
        </p:blipFill>
        <p:spPr bwMode="auto">
          <a:xfrm>
            <a:off x="-70007" y="0"/>
            <a:ext cx="12262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59" y="948658"/>
            <a:ext cx="9982200" cy="5334000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7B56115B-7F72-5140-AC05-852CD4F89E2D}"/>
              </a:ext>
            </a:extLst>
          </p:cNvPr>
          <p:cNvSpPr/>
          <p:nvPr/>
        </p:nvSpPr>
        <p:spPr>
          <a:xfrm>
            <a:off x="527197" y="700128"/>
            <a:ext cx="8326643" cy="4637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59" y="932012"/>
            <a:ext cx="9982200" cy="5334000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069053B-A747-1946-82DB-3CAEFA2432B9}"/>
              </a:ext>
            </a:extLst>
          </p:cNvPr>
          <p:cNvSpPr/>
          <p:nvPr/>
        </p:nvSpPr>
        <p:spPr>
          <a:xfrm>
            <a:off x="745247" y="733786"/>
            <a:ext cx="6089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ВПН-2020.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РАБОТЫ В 2019 ГОДУ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FC0972CD-FEAC-7A48-8991-71B3FB82EF43}"/>
              </a:ext>
            </a:extLst>
          </p:cNvPr>
          <p:cNvSpPr/>
          <p:nvPr/>
        </p:nvSpPr>
        <p:spPr>
          <a:xfrm>
            <a:off x="745246" y="1176518"/>
            <a:ext cx="240265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EB239BA9-1856-D746-925D-0850616C3AF5}"/>
              </a:ext>
            </a:extLst>
          </p:cNvPr>
          <p:cNvGrpSpPr/>
          <p:nvPr/>
        </p:nvGrpSpPr>
        <p:grpSpPr>
          <a:xfrm>
            <a:off x="839233" y="1595643"/>
            <a:ext cx="2308663" cy="48894"/>
            <a:chOff x="2951244" y="1701765"/>
            <a:chExt cx="2308663" cy="4889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A229EB6E-EE8C-CF4D-B7CF-7EA2579B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3318D773-8C0B-E748-8F12-D2F65F8A1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A9D125D0-7274-F948-ACA5-EC2EEFCB885C}"/>
              </a:ext>
            </a:extLst>
          </p:cNvPr>
          <p:cNvGrpSpPr/>
          <p:nvPr/>
        </p:nvGrpSpPr>
        <p:grpSpPr>
          <a:xfrm>
            <a:off x="5379632" y="1595643"/>
            <a:ext cx="2308663" cy="48894"/>
            <a:chOff x="2951244" y="1701765"/>
            <a:chExt cx="2308663" cy="4889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245A16D9-5415-2F4B-A247-30E57D96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BD0B1237-176C-C541-966D-474E9A56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5708" y="5017339"/>
            <a:ext cx="4261612" cy="3806921"/>
          </a:xfrm>
          <a:prstGeom prst="rect">
            <a:avLst/>
          </a:prstGeom>
        </p:spPr>
      </p:pic>
      <p:sp>
        <p:nvSpPr>
          <p:cNvPr id="68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96" y="1778458"/>
            <a:ext cx="4307693" cy="4233862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функционируют комиссии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проведению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списков адресов на основе административных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списки адресов и картографический материал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ВПН-2010 актуализировались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 ТЕРСОН-МО в АС ВПН</a:t>
            </a: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5" y="1830494"/>
            <a:ext cx="4181775" cy="5812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регистратор </a:t>
            </a:r>
            <a:endParaRPr lang="ru-RU" dirty="0"/>
          </a:p>
        </p:txBody>
      </p:sp>
      <p:sp>
        <p:nvSpPr>
          <p:cNvPr id="93" name="Подзаголовок 2">
            <a:extLst>
              <a:ext uri="{FF2B5EF4-FFF2-40B4-BE49-F238E27FC236}">
                <a16:creationId xmlns:a16="http://schemas.microsoft.com/office/drawing/2014/main" xmlns="" id="{8DE268D1-544D-414A-B6F4-D966F0D51F7F}"/>
              </a:ext>
            </a:extLst>
          </p:cNvPr>
          <p:cNvSpPr txBox="1">
            <a:spLocks/>
          </p:cNvSpPr>
          <p:nvPr/>
        </p:nvSpPr>
        <p:spPr>
          <a:xfrm>
            <a:off x="5379632" y="1867650"/>
            <a:ext cx="4508824" cy="13734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573" t="21600" r="51408" b="50000"/>
          <a:stretch/>
        </p:blipFill>
        <p:spPr>
          <a:xfrm>
            <a:off x="8853840" y="241295"/>
            <a:ext cx="3092674" cy="1785202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4" y="2703545"/>
            <a:ext cx="4181776" cy="5375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уточнена информация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более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строений</a:t>
            </a:r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5" y="3525241"/>
            <a:ext cx="4181775" cy="616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строений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2" y="4360316"/>
            <a:ext cx="4181778" cy="8289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Исключено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несуществующих (сгоревших, разрушенных) строений </a:t>
            </a:r>
            <a:endParaRPr lang="ru-RU" dirty="0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5" y="5453755"/>
            <a:ext cx="4181778" cy="8289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уточнена информация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изменивших адрес, назначение)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9382" y="1021278"/>
            <a:ext cx="3135086" cy="32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47">
            <a:extLst>
              <a:ext uri="{FF2B5EF4-FFF2-40B4-BE49-F238E27FC236}">
                <a16:creationId xmlns:a16="http://schemas.microsoft.com/office/drawing/2014/main" xmlns="" id="{A68619CC-40BF-FA4A-8F96-9A88C9A9738B}"/>
              </a:ext>
            </a:extLst>
          </p:cNvPr>
          <p:cNvSpPr txBox="1">
            <a:spLocks/>
          </p:cNvSpPr>
          <p:nvPr/>
        </p:nvSpPr>
        <p:spPr>
          <a:xfrm>
            <a:off x="123584" y="298307"/>
            <a:ext cx="6100945" cy="129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95959"/>
                </a:solidFill>
              </a:rPr>
              <a:t>ПРЕСС-КОНФЕРЕНЦИЯ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95959"/>
                </a:solidFill>
              </a:rPr>
              <a:t>«ГОД ДО ПЕРЕПИСИ»  г. МОСКВА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AAC276-04A6-9246-85B3-4837A4409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365" t="1" r="19066" b="17612"/>
          <a:stretch/>
        </p:blipFill>
        <p:spPr>
          <a:xfrm>
            <a:off x="3933384" y="1975104"/>
            <a:ext cx="3854255" cy="32893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796516-4ECD-5040-9C52-C664878C16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766" r="10766"/>
          <a:stretch>
            <a:fillRect/>
          </a:stretch>
        </p:blipFill>
        <p:spPr>
          <a:xfrm>
            <a:off x="7842603" y="1971295"/>
            <a:ext cx="3876639" cy="3293127"/>
          </a:xfrm>
          <a:prstGeom prst="rect">
            <a:avLst/>
          </a:prstGeom>
        </p:spPr>
      </p:pic>
      <p:sp>
        <p:nvSpPr>
          <p:cNvPr id="13" name="Текст 14">
            <a:extLst>
              <a:ext uri="{FF2B5EF4-FFF2-40B4-BE49-F238E27FC236}">
                <a16:creationId xmlns:a16="http://schemas.microsoft.com/office/drawing/2014/main" xmlns="" id="{B2CD16C4-F930-8A4B-8875-EA3F469B8507}"/>
              </a:ext>
            </a:extLst>
          </p:cNvPr>
          <p:cNvSpPr txBox="1">
            <a:spLocks/>
          </p:cNvSpPr>
          <p:nvPr/>
        </p:nvSpPr>
        <p:spPr>
          <a:xfrm>
            <a:off x="399496" y="1971295"/>
            <a:ext cx="3159088" cy="44383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595959"/>
                </a:solidFill>
              </a:rPr>
              <a:t>«Год до переписи»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595959"/>
                </a:solidFill>
              </a:rPr>
              <a:t>прямой эфир по всей стране в официальных аккаунтах переписи и/или на канале </a:t>
            </a:r>
            <a:r>
              <a:rPr lang="ru-RU" sz="2000" b="1" dirty="0" err="1" smtClean="0">
                <a:solidFill>
                  <a:srgbClr val="595959"/>
                </a:solidFill>
              </a:rPr>
              <a:t>YouTube</a:t>
            </a:r>
            <a:endParaRPr lang="ru-RU" sz="2000" b="1" dirty="0">
              <a:solidFill>
                <a:srgbClr val="59595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109200" y="6356350"/>
            <a:ext cx="1320800" cy="36512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020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4" y="4800600"/>
            <a:ext cx="467863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идея фирменного стиля – связь всех элементов, что позволяет адаптировать логотип к любым задачам и условиям.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6368" y="279918"/>
            <a:ext cx="1650158" cy="806574"/>
          </a:xfrm>
          <a:prstGeom prst="roundRect">
            <a:avLst/>
          </a:prstGeom>
          <a:noFill/>
          <a:ln w="381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47775" y="422310"/>
            <a:ext cx="124617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a16="http://schemas.microsoft.com/office/drawing/2014/main" xmlns:lc="http://schemas.openxmlformats.org/drawingml/2006/lockedCanvas" id="{D3221661-A348-4A47-9A9F-0FA4B682D9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53" y="306893"/>
            <a:ext cx="769005" cy="2308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26511" y="262835"/>
            <a:ext cx="141846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a16="http://schemas.microsoft.com/office/drawing/2014/main" xmlns:lc="http://schemas.openxmlformats.org/drawingml/2006/lockedCanvas" id="{D3221661-A348-4A47-9A9F-0FA4B682D9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53" y="262835"/>
            <a:ext cx="769005" cy="318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a16="http://schemas.microsoft.com/office/drawing/2014/main" xmlns:lc="http://schemas.openxmlformats.org/drawingml/2006/lockedCanvas" id="{D3221661-A348-4A47-9A9F-0FA4B682D9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287" y="283811"/>
            <a:ext cx="769005" cy="318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FB7CE1E-EEE7-4E4D-8A74-D318F8C425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6" t="54724" r="12842" b="13008"/>
          <a:stretch>
            <a:fillRect/>
          </a:stretch>
        </p:blipFill>
        <p:spPr>
          <a:xfrm>
            <a:off x="5620828" y="3967925"/>
            <a:ext cx="5124091" cy="2449186"/>
          </a:xfrm>
          <a:prstGeom prst="rect">
            <a:avLst/>
          </a:prstGeom>
        </p:spPr>
      </p:pic>
      <p:pic>
        <p:nvPicPr>
          <p:cNvPr id="12" name="Picture 2" descr="C:\Documents and Settings\P18_MoshkovaOV\Рабочий стол\2019\ИРР\Комиссии\Республиканская комиссия_25.10.2019\aident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479" y="311533"/>
            <a:ext cx="6467121" cy="6467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3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5BD2-5FEC-124D-A20F-52A962BC3A0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5143" y="1659361"/>
            <a:ext cx="6427281" cy="15690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Слоган Всероссийской переписи населения 2020 года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B0B8D9-9E29-A945-8D3E-F8D99203AE44}"/>
              </a:ext>
            </a:extLst>
          </p:cNvPr>
          <p:cNvSpPr/>
          <p:nvPr/>
        </p:nvSpPr>
        <p:spPr>
          <a:xfrm>
            <a:off x="2033752" y="3987945"/>
            <a:ext cx="8513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-150" dirty="0" smtClean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effectLst/>
                <a:latin typeface="PT Astra Sans" panose="020B0603020203020204" pitchFamily="34" charset="0"/>
              </a:rPr>
              <a:t>«СОЗДАЕМ   БУДУЩЕЕ»</a:t>
            </a:r>
            <a:endParaRPr lang="ru-RU" sz="4400" b="1" i="1" spc="-150" dirty="0">
              <a:gradFill>
                <a:gsLst>
                  <a:gs pos="0">
                    <a:srgbClr val="E52329"/>
                  </a:gs>
                  <a:gs pos="32000">
                    <a:srgbClr val="F7A823">
                      <a:lumMod val="98000"/>
                    </a:srgbClr>
                  </a:gs>
                  <a:gs pos="63000">
                    <a:srgbClr val="4EB051"/>
                  </a:gs>
                  <a:gs pos="100000">
                    <a:srgbClr val="169FDB"/>
                  </a:gs>
                </a:gsLst>
                <a:lin ang="19800000" scaled="0"/>
              </a:gradFill>
              <a:effectLst/>
              <a:latin typeface="PT Astra Sans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1062192" y="2273593"/>
            <a:ext cx="3976770" cy="4080800"/>
          </a:xfrm>
          <a:ln w="38100">
            <a:gradFill flip="none" rotWithShape="1">
              <a:gsLst>
                <a:gs pos="0">
                  <a:srgbClr val="7F2A59"/>
                </a:gs>
                <a:gs pos="21000">
                  <a:srgbClr val="FF6633"/>
                </a:gs>
                <a:gs pos="45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  <a:tileRect/>
            </a:gradFill>
          </a:ln>
        </p:spPr>
        <p:txBody>
          <a:bodyPr/>
          <a:lstStyle/>
          <a:p>
            <a:r>
              <a:rPr lang="ru-RU" sz="2200" b="1" dirty="0" smtClean="0"/>
              <a:t>«Конкурсы и викторины»: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конкурсы на выбор </a:t>
            </a:r>
            <a:br>
              <a:rPr lang="ru-RU" sz="2200" dirty="0" smtClean="0"/>
            </a:br>
            <a:r>
              <a:rPr lang="ru-RU" sz="2200" dirty="0" smtClean="0"/>
              <a:t>    талисмана ВПН-2020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конкурсы детского рисунка </a:t>
            </a:r>
            <a:br>
              <a:rPr lang="ru-RU" sz="2200" dirty="0" smtClean="0"/>
            </a:br>
            <a:r>
              <a:rPr lang="ru-RU" sz="2200" dirty="0" smtClean="0"/>
              <a:t>    на тему переписи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конкурсы фотографий и </a:t>
            </a:r>
            <a:br>
              <a:rPr lang="ru-RU" sz="2200" dirty="0" smtClean="0"/>
            </a:br>
            <a:r>
              <a:rPr lang="ru-RU" sz="2200" dirty="0" smtClean="0"/>
              <a:t>    видеороликов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викторины, посвященные </a:t>
            </a:r>
            <a:br>
              <a:rPr lang="ru-RU" sz="2200" dirty="0" smtClean="0"/>
            </a:br>
            <a:r>
              <a:rPr lang="ru-RU" sz="2200" dirty="0" smtClean="0"/>
              <a:t>    ВПН-2020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62193" y="597135"/>
            <a:ext cx="3976769" cy="1562309"/>
          </a:xfrm>
          <a:ln w="38100">
            <a:gradFill flip="none" rotWithShape="1">
              <a:gsLst>
                <a:gs pos="0">
                  <a:srgbClr val="7F2A59"/>
                </a:gs>
                <a:gs pos="21000">
                  <a:srgbClr val="FF6633"/>
                </a:gs>
                <a:gs pos="45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Официальный сайт ВПН-2020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  <a:hlinkClick r:id="rId2"/>
              </a:rPr>
              <a:t>www</a:t>
            </a:r>
            <a:r>
              <a:rPr lang="ru-RU" sz="2800" b="1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800" b="1" u="sng" dirty="0" err="1" smtClean="0">
                <a:solidFill>
                  <a:schemeClr val="tx1"/>
                </a:solidFill>
                <a:hlinkClick r:id="rId2"/>
              </a:rPr>
              <a:t>strana</a:t>
            </a:r>
            <a:r>
              <a:rPr lang="ru-RU" sz="2800" b="1" u="sng" dirty="0" smtClean="0">
                <a:solidFill>
                  <a:schemeClr val="tx1"/>
                </a:solidFill>
                <a:hlinkClick r:id="rId2"/>
              </a:rPr>
              <a:t>2020.</a:t>
            </a:r>
            <a:r>
              <a:rPr lang="en-US" sz="2800" b="1" u="sng" dirty="0" err="1" smtClean="0">
                <a:solidFill>
                  <a:schemeClr val="tx1"/>
                </a:solidFill>
                <a:hlinkClick r:id="rId2"/>
              </a:rPr>
              <a:t>ru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5BD2-5FEC-124D-A20F-52A962BC3A0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t="13725" r="1179" b="5036"/>
          <a:stretch>
            <a:fillRect/>
          </a:stretch>
        </p:blipFill>
        <p:spPr>
          <a:xfrm>
            <a:off x="5365631" y="629026"/>
            <a:ext cx="6055743" cy="266349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rcRect t="14075" r="1064"/>
          <a:stretch>
            <a:fillRect/>
          </a:stretch>
        </p:blipFill>
        <p:spPr>
          <a:xfrm>
            <a:off x="5377506" y="3304392"/>
            <a:ext cx="6557820" cy="33971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5631" y="621102"/>
            <a:ext cx="6055744" cy="542047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" y="2540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5" y="606724"/>
            <a:ext cx="4372735" cy="4582289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C65E116-CB98-1E41-A187-0FF80FE4BB30}"/>
              </a:ext>
            </a:extLst>
          </p:cNvPr>
          <p:cNvSpPr/>
          <p:nvPr/>
        </p:nvSpPr>
        <p:spPr>
          <a:xfrm>
            <a:off x="1787480" y="1929188"/>
            <a:ext cx="27366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организационного плана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ВПН-2020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районном уровне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F0279A7E-8BEB-934F-9B56-3C84F10365DD}"/>
              </a:ext>
            </a:extLst>
          </p:cNvPr>
          <p:cNvSpPr/>
          <p:nvPr/>
        </p:nvSpPr>
        <p:spPr>
          <a:xfrm>
            <a:off x="4892040" y="1665137"/>
            <a:ext cx="6366510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по муниципальным образованиям − до 1 марта 2020 года</a:t>
            </a: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A0E522DE-DE19-C242-8FA3-6988B1D18FDE}"/>
              </a:ext>
            </a:extLst>
          </p:cNvPr>
          <p:cNvSpPr/>
          <p:nvPr/>
        </p:nvSpPr>
        <p:spPr>
          <a:xfrm>
            <a:off x="4661288" y="3566197"/>
            <a:ext cx="6322943" cy="7886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22">
            <a:extLst>
              <a:ext uri="{FF2B5EF4-FFF2-40B4-BE49-F238E27FC236}">
                <a16:creationId xmlns:a16="http://schemas.microsoft.com/office/drawing/2014/main" xmlns="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:a16="http://schemas.microsoft.com/office/drawing/2014/main" xmlns="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:a16="http://schemas.microsoft.com/office/drawing/2014/main" xmlns="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1F986D5-201C-ED42-AF49-4186EF728EC9}"/>
              </a:ext>
            </a:extLst>
          </p:cNvPr>
          <p:cNvSpPr/>
          <p:nvPr/>
        </p:nvSpPr>
        <p:spPr>
          <a:xfrm>
            <a:off x="5106252" y="18247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муниципальным образованиям −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марта 2020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1F986D5-201C-ED42-AF49-4186EF728EC9}"/>
              </a:ext>
            </a:extLst>
          </p:cNvPr>
          <p:cNvSpPr/>
          <p:nvPr/>
        </p:nvSpPr>
        <p:spPr>
          <a:xfrm>
            <a:off x="5027295" y="36469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субъектам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−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608799" y="1809515"/>
            <a:ext cx="3469907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МВД России</a:t>
            </a:r>
            <a:r>
              <a:rPr lang="ru-RU" sz="2400" b="1" dirty="0" smtClean="0"/>
              <a:t>1 </a:t>
            </a:r>
            <a:r>
              <a:rPr lang="ru-RU" sz="2400" dirty="0" smtClean="0"/>
              <a:t>марта </a:t>
            </a:r>
            <a:r>
              <a:rPr lang="ru-RU" dirty="0" smtClean="0"/>
              <a:t>2020 года</a:t>
            </a:r>
            <a:endParaRPr lang="ru-RU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1641360" y="3072902"/>
            <a:ext cx="3435965" cy="9697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МЧС России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="" xmlns:a16="http://schemas.microsoft.com/office/drawing/2014/main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="" xmlns:a16="http://schemas.microsoft.com/office/drawing/2014/main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027295" y="3646944"/>
            <a:ext cx="39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594182" y="5440680"/>
            <a:ext cx="10883944" cy="883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1130967" y="442881"/>
            <a:ext cx="9914021" cy="1024972"/>
          </a:xfrm>
          <a:prstGeom prst="rect">
            <a:avLst/>
          </a:prstGeom>
          <a:ln w="38100">
            <a:solidFill>
              <a:srgbClr val="479D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власти, в ведении которых находятся специальные контингенты населения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3071261" y="4296043"/>
            <a:ext cx="3469907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Минобороны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7460633" y="4284079"/>
            <a:ext cx="3435965" cy="9697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ФСБ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5455371" y="1881774"/>
            <a:ext cx="3435965" cy="9697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ФСИН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6135304" y="3028715"/>
            <a:ext cx="3469907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Росгвардия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" y="-1270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" y="606724"/>
            <a:ext cx="4995860" cy="52352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C65E116-CB98-1E41-A187-0FF80FE4BB30}"/>
              </a:ext>
            </a:extLst>
          </p:cNvPr>
          <p:cNvSpPr/>
          <p:nvPr/>
        </p:nvSpPr>
        <p:spPr>
          <a:xfrm>
            <a:off x="1121835" y="1752508"/>
            <a:ext cx="32130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территориальными органами исполнительной власти, имеющими специальные контингенты населения </a:t>
            </a:r>
            <a:endParaRPr lang="ru-RU" sz="2000" b="1" dirty="0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4599940" y="1233337"/>
            <a:ext cx="6366510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по </a:t>
            </a:r>
            <a:r>
              <a:rPr lang="ru-RU" dirty="0" err="1" smtClean="0"/>
              <a:t>му</a:t>
            </a:r>
            <a:endParaRPr lang="ru-RU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4712088" y="2435897"/>
            <a:ext cx="6322943" cy="1132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="" xmlns:a16="http://schemas.microsoft.com/office/drawing/2014/main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="" xmlns:a16="http://schemas.microsoft.com/office/drawing/2014/main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106252" y="12700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потребностей в переписных документах и средствах материально-технического обеспечения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027295" y="25146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графика получения переписных документов и средств материально-технического обеспечения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4739640" y="3760637"/>
            <a:ext cx="6366510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разработка графика сдачи-приема                 	заполненных переписных листов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4673988" y="4937797"/>
            <a:ext cx="6489312" cy="131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проведение обучения переписных работников территориальных органов, имеющих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спецконтингент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порядку проведения ВПН-2020 и заполнения переписных документов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322</Words>
  <Application>Microsoft Office PowerPoint</Application>
  <PresentationFormat>Широкоэкранный</PresentationFormat>
  <Paragraphs>81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PT Astra Sans</vt:lpstr>
      <vt:lpstr>Rotonda Bold</vt:lpstr>
      <vt:lpstr>Wingdings</vt:lpstr>
      <vt:lpstr>Тема Office</vt:lpstr>
      <vt:lpstr>      </vt:lpstr>
      <vt:lpstr>Презентация PowerPoint</vt:lpstr>
      <vt:lpstr>Презентация PowerPoint</vt:lpstr>
      <vt:lpstr>Презентация PowerPoint</vt:lpstr>
      <vt:lpstr>Слоган Всероссийской переписи населения 2020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366 дней до переписи</dc:title>
  <dc:creator>Kvasha Maxim</dc:creator>
  <cp:lastModifiedBy>VPN 2. 2020</cp:lastModifiedBy>
  <cp:revision>207</cp:revision>
  <dcterms:created xsi:type="dcterms:W3CDTF">2019-09-20T09:39:04Z</dcterms:created>
  <dcterms:modified xsi:type="dcterms:W3CDTF">2020-03-03T08:22:02Z</dcterms:modified>
</cp:coreProperties>
</file>