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231"/>
    <a:srgbClr val="8C25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7" autoAdjust="0"/>
  </p:normalViewPr>
  <p:slideViewPr>
    <p:cSldViewPr>
      <p:cViewPr>
        <p:scale>
          <a:sx n="100" d="100"/>
          <a:sy n="100" d="100"/>
        </p:scale>
        <p:origin x="-121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1836027324518753E-2"/>
          <c:y val="0.24297705573962047"/>
          <c:w val="0.45947351343065385"/>
          <c:h val="0.661557743343396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4561899140788903"/>
                  <c:y val="-0.2150446141109382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065954853425268E-2"/>
                  <c:y val="0.10959444448715099"/>
                </c:manualLayout>
              </c:layout>
              <c:showVal val="1"/>
            </c:dLbl>
            <c:dLbl>
              <c:idx val="2"/>
              <c:layout>
                <c:manualLayout>
                  <c:x val="-7.3784101908045312E-3"/>
                  <c:y val="-6.5590720056577538E-3"/>
                </c:manualLayout>
              </c:layout>
              <c:showVal val="1"/>
            </c:dLbl>
            <c:dLbl>
              <c:idx val="3"/>
              <c:layout>
                <c:manualLayout>
                  <c:x val="-2.5436822667276912E-2"/>
                  <c:y val="1.1033245365997663E-2"/>
                </c:manualLayout>
              </c:layout>
              <c:showVal val="1"/>
            </c:dLbl>
            <c:dLbl>
              <c:idx val="5"/>
              <c:layout>
                <c:manualLayout>
                  <c:x val="-8.9459666733827298E-2"/>
                  <c:y val="-0.10076499902012959"/>
                </c:manualLayout>
              </c:layout>
              <c:showVal val="1"/>
            </c:dLbl>
            <c:dLbl>
              <c:idx val="6"/>
              <c:layout>
                <c:manualLayout>
                  <c:x val="-7.6467775106145387E-4"/>
                  <c:y val="-6.4180300130207424E-2"/>
                </c:manualLayout>
              </c:layout>
              <c:showVal val="1"/>
            </c:dLbl>
            <c:dLbl>
              <c:idx val="7"/>
              <c:layout>
                <c:manualLayout>
                  <c:x val="6.2297743910918829E-2"/>
                  <c:y val="-0.16828455836811987"/>
                </c:manualLayout>
              </c:layout>
              <c:showVal val="1"/>
            </c:dLbl>
            <c:dLbl>
              <c:idx val="8"/>
              <c:layout>
                <c:manualLayout>
                  <c:x val="9.6257834949393564E-2"/>
                  <c:y val="-9.8793310160252487E-2"/>
                </c:manualLayout>
              </c:layout>
              <c:showVal val="1"/>
            </c:dLbl>
            <c:dLbl>
              <c:idx val="9"/>
              <c:layout>
                <c:manualLayout>
                  <c:x val="0.17903292503094509"/>
                  <c:y val="-0.12764301077170095"/>
                </c:manualLayout>
              </c:layout>
              <c:showVal val="1"/>
            </c:dLbl>
            <c:dLbl>
              <c:idx val="11"/>
              <c:layout>
                <c:manualLayout>
                  <c:x val="1.3495983704752045E-2"/>
                  <c:y val="4.2003620653870123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 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 (работ) и компенсации затрат государства </c:v>
                </c:pt>
                <c:pt idx="8">
                  <c:v>Доходы от продажи метериальных и нематериальных активов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</c:v>
                </c:pt>
                <c:pt idx="11">
                  <c:v>Прочие неналоговые доходы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282678.90000000002</c:v>
                </c:pt>
                <c:pt idx="1">
                  <c:v>1718.6</c:v>
                </c:pt>
                <c:pt idx="2">
                  <c:v>32499</c:v>
                </c:pt>
                <c:pt idx="3">
                  <c:v>10637.1</c:v>
                </c:pt>
                <c:pt idx="4">
                  <c:v>2770</c:v>
                </c:pt>
                <c:pt idx="5">
                  <c:v>11083.8</c:v>
                </c:pt>
                <c:pt idx="6">
                  <c:v>1086.5999999999999</c:v>
                </c:pt>
                <c:pt idx="7">
                  <c:v>292.3</c:v>
                </c:pt>
                <c:pt idx="8">
                  <c:v>6049.3</c:v>
                </c:pt>
                <c:pt idx="9">
                  <c:v>4648.8999999999996</c:v>
                </c:pt>
                <c:pt idx="11">
                  <c:v>27.2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9119848966821661"/>
          <c:y val="2.316018423499127E-2"/>
          <c:w val="0.47820063161498771"/>
          <c:h val="0.85866113948820855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60"/>
      <c:perspective val="50"/>
    </c:view3D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0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howVal val="1"/>
            </c:dLbl>
            <c:dLbl>
              <c:idx val="7"/>
              <c:layout/>
              <c:dLblPos val="outEnd"/>
              <c:showVal val="1"/>
            </c:dLbl>
            <c:dLbl>
              <c:idx val="8"/>
              <c:layout>
                <c:manualLayout>
                  <c:x val="0.1778601208247069"/>
                  <c:y val="-9.255553705507421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120633.8</c:v>
                </c:pt>
                <c:pt idx="1">
                  <c:v>4926</c:v>
                </c:pt>
                <c:pt idx="2">
                  <c:v>60880.4</c:v>
                </c:pt>
                <c:pt idx="3">
                  <c:v>206844.6</c:v>
                </c:pt>
                <c:pt idx="4">
                  <c:v>1425.3</c:v>
                </c:pt>
                <c:pt idx="5">
                  <c:v>38692.699999999997</c:v>
                </c:pt>
                <c:pt idx="6">
                  <c:v>186</c:v>
                </c:pt>
                <c:pt idx="7">
                  <c:v>525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5830556268212"/>
          <c:y val="0"/>
          <c:w val="0.43460155062810379"/>
          <c:h val="1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ДОХОДОВ 373 330,2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РАСХОДОВ 434 113,8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4932040" y="6237312"/>
            <a:ext cx="3613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35795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доходам за 1 полугодие 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14282" y="980728"/>
          <a:ext cx="8606190" cy="416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4581128"/>
          <a:ext cx="8643998" cy="1433913"/>
        </p:xfrm>
        <a:graphic>
          <a:graphicData uri="http://schemas.openxmlformats.org/drawingml/2006/table">
            <a:tbl>
              <a:tblPr/>
              <a:tblGrid>
                <a:gridCol w="6500858"/>
                <a:gridCol w="2143140"/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19 838,5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</a:tr>
              <a:tr h="200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2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22 039,6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19 923,6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5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2 116,0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Прочие безвозмездные поступления в бюджеты городских округов </a:t>
                      </a:r>
                      <a:endParaRPr lang="ru-RU" sz="12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5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-2216,1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itchFamily="34" charset="0"/>
                <a:cs typeface="Calibri" pitchFamily="34" charset="0"/>
              </a:rPr>
              <a:t>1 полугодие 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5720" y="1124744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932040" y="6237312"/>
            <a:ext cx="3613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1 полугодие 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932040" y="6237312"/>
            <a:ext cx="3613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196752"/>
          <a:ext cx="8784976" cy="43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720080"/>
                <a:gridCol w="648072"/>
                <a:gridCol w="1152128"/>
              </a:tblGrid>
              <a:tr h="569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Общегосударственные вопросы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01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120 633,8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высшего должностного лица муниципального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2 626,0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представительных органов муниципальных образований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13 503,2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местных администраций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66 183,2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4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17 103,5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общегосударственные вопросы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21 217,9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безопасность и правоохранительная деятельность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4 926,0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Защита населения и территории от чрезвычайных ситуаций природного и техногенного характера, гражданская оборона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4 686,1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239,9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экономика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04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60 880,4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Транспорт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25 119,5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Дорожное хозяйство (дорожные фонды)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34 325,2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экономики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1 435,7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1 полугодие 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932040" y="6237312"/>
            <a:ext cx="3613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196752"/>
          <a:ext cx="8784976" cy="440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720080"/>
                <a:gridCol w="648072"/>
                <a:gridCol w="1080120"/>
              </a:tblGrid>
              <a:tr h="56939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Жилищно-коммунальное хозяйство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05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206 844,6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Коммунальное хозяйство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34 579,3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Благоустройство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50 733,2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жилищно-коммунального хозяйства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121 532,1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40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Образование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07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1 425,3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1 425,3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Социальная политика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38 692,7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Пенсионное обеспечение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17 414,8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Социальное обеспечение населения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2 160,3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Охрана семьи и детства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19 117,6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Средства массовой информации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12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186,0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Периодическая печать и издательства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186,0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Обслуживание государственного и муниципального долга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525,0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Обслуживание государственного внутреннего и муниципального долга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525,0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3771</TotalTime>
  <Words>439</Words>
  <Application>Microsoft Office PowerPoint</Application>
  <PresentationFormat>Экран (4:3)</PresentationFormat>
  <Paragraphs>154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461</cp:revision>
  <dcterms:created xsi:type="dcterms:W3CDTF">2016-02-18T11:57:44Z</dcterms:created>
  <dcterms:modified xsi:type="dcterms:W3CDTF">2020-07-31T07:28:40Z</dcterms:modified>
</cp:coreProperties>
</file>