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0231"/>
    <a:srgbClr val="8C2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9" autoAdjust="0"/>
    <p:restoredTop sz="94667" autoAdjust="0"/>
  </p:normalViewPr>
  <p:slideViewPr>
    <p:cSldViewPr>
      <p:cViewPr varScale="1">
        <p:scale>
          <a:sx n="110" d="100"/>
          <a:sy n="110" d="100"/>
        </p:scale>
        <p:origin x="20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836027324518795E-2"/>
          <c:y val="0.24297705573962064"/>
          <c:w val="0.45947351343065418"/>
          <c:h val="0.661557743343397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950-48CF-A396-31BAD69533C4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-0.14561899140788923"/>
                  <c:y val="-0.21504461411093839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0173189297470777E-2"/>
                  <c:y val="3.9425057845903187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3 774,0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3784101908045433E-3"/>
                  <c:y val="-6.55907200565776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436822667276961E-2"/>
                  <c:y val="1.1033245365997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9459666733827409E-2"/>
                  <c:y val="-0.100764999020129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6467775106145506E-4"/>
                  <c:y val="-6.4180300130207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2297743910918912E-2"/>
                  <c:y val="-0.168284558368119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9.6257834949393578E-2"/>
                  <c:y val="-9.8793310160252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17903292503094509"/>
                  <c:y val="-0.127643010771700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950-48CF-A396-31BAD69533C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Лист1!$A$2:$A$13</c:f>
              <c:strCache>
                <c:ptCount val="12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Задолженность и перерасчеты по отмененным налогам, сборам и иным обязательным платежам</c:v>
                </c:pt>
                <c:pt idx="6">
                  <c:v>Доходы от использования имущества, находящегося в государственной и муниципальной собственности 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 (работ) и компенсации затрат государства </c:v>
                </c:pt>
                <c:pt idx="9">
                  <c:v>Доходы от продажи метериальных и нематериальных активов</c:v>
                </c:pt>
                <c:pt idx="10">
                  <c:v>Штрафы, санкции, возмещение ущерба</c:v>
                </c:pt>
                <c:pt idx="11">
                  <c:v>Прочие неналоговые доходы (-460,9 тыс. руб.)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578065.69999999995</c:v>
                </c:pt>
                <c:pt idx="1">
                  <c:v>3774</c:v>
                </c:pt>
                <c:pt idx="2">
                  <c:v>68253.100000000006</c:v>
                </c:pt>
                <c:pt idx="3">
                  <c:v>28644</c:v>
                </c:pt>
                <c:pt idx="4">
                  <c:v>5858.2</c:v>
                </c:pt>
                <c:pt idx="5">
                  <c:v>0.2</c:v>
                </c:pt>
                <c:pt idx="6">
                  <c:v>26675.4</c:v>
                </c:pt>
                <c:pt idx="7">
                  <c:v>1919</c:v>
                </c:pt>
                <c:pt idx="8">
                  <c:v>3146.3</c:v>
                </c:pt>
                <c:pt idx="9">
                  <c:v>9894.9</c:v>
                </c:pt>
                <c:pt idx="10">
                  <c:v>7674.5</c:v>
                </c:pt>
                <c:pt idx="11">
                  <c:v>-460.9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950-48CF-A396-31BAD6953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0"/>
        <c:delete val="1"/>
      </c:legendEntry>
      <c:legendEntry>
        <c:idx val="11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9119848966821694"/>
          <c:y val="2.31601842349912E-2"/>
          <c:w val="0.47820063161498788"/>
          <c:h val="0.85866113948820921"/>
        </c:manualLayout>
      </c:layout>
      <c:overlay val="1"/>
      <c:spPr>
        <a:ln w="9525"/>
      </c:spPr>
      <c:txPr>
        <a:bodyPr/>
        <a:lstStyle/>
        <a:p>
          <a:pPr>
            <a:defRPr sz="1000" b="1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353690235965775"/>
          <c:w val="0.52358964026584554"/>
          <c:h val="0.753627136602592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-0.16310520781748641"/>
                  <c:y val="-0.105643624272365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056082105358811E-2"/>
                  <c:y val="2.6205854467883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7535701025169607E-2"/>
                  <c:y val="-6.2034885950113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4504855523005395E-2"/>
                  <c:y val="-9.1525295233049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4699198066510959E-2"/>
                  <c:y val="3.8184665309593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0801171622395022E-2"/>
                  <c:y val="-5.53344115555679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778601208247069"/>
                  <c:y val="-9.2555537055074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A0-49F8-9B1F-D04AE335833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Средства массовой информации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264785.59999999998</c:v>
                </c:pt>
                <c:pt idx="1">
                  <c:v>10254.200000000003</c:v>
                </c:pt>
                <c:pt idx="2">
                  <c:v>144365.6</c:v>
                </c:pt>
                <c:pt idx="3">
                  <c:v>447329.8</c:v>
                </c:pt>
                <c:pt idx="4">
                  <c:v>3262.8</c:v>
                </c:pt>
                <c:pt idx="5">
                  <c:v>57639.7</c:v>
                </c:pt>
                <c:pt idx="6">
                  <c:v>569.6</c:v>
                </c:pt>
                <c:pt idx="7">
                  <c:v>839.1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9A0-49F8-9B1F-D04AE3358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536686862252217"/>
          <c:y val="0"/>
          <c:w val="0.43460155062810379"/>
          <c:h val="1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latin typeface="Times New Roman" pitchFamily="18" charset="0"/>
              <a:cs typeface="Times New Roman" pitchFamily="18" charset="0"/>
            </a:rPr>
            <a:t>ВСЕГО ДОХОДОВ 861 761,9 тыс. руб.</a:t>
          </a:r>
          <a:endParaRPr lang="ru-RU" sz="1600" b="1" u="sng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latin typeface="Times New Roman" pitchFamily="18" charset="0"/>
              <a:cs typeface="Times New Roman" pitchFamily="18" charset="0"/>
            </a:rPr>
            <a:t>ВСЕГО РАСХОДОВ  929 046,4 тыс. руб.</a:t>
          </a:r>
          <a:endParaRPr lang="ru-RU" sz="1600" b="1" u="sng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0C178-2806-4881-A3D1-3008CBD06017}" type="datetimeFigureOut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46E5C2-AC3E-48A2-A874-A11CA0F23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419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46E5C2-AC3E-48A2-A874-A11CA0F23B4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3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F90E9-7001-4D91-8296-A9CF3172EA65}" type="datetimeFigureOut">
              <a:rPr lang="ru-RU" smtClean="0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F0567-74EF-470B-B8CD-2A72335144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28776-4ED0-4BB6-828C-F370D4429B21}" type="datetimeFigureOut">
              <a:rPr lang="ru-RU" smtClean="0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D1771-3435-4148-AF20-C3376165E5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93B666-C47C-40FE-B8A5-211A0A9D2D20}" type="datetimeFigureOut">
              <a:rPr lang="ru-RU" smtClean="0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702B8-EEB9-4CFC-A49B-91CB941AFE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C786D7-3363-47C9-8F25-3A4F50069166}" type="datetimeFigureOut">
              <a:rPr lang="ru-RU" smtClean="0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A4EB4-B6E3-4D92-A94C-28D95A579C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D50A5-51D0-4161-9EEC-1901DB18B470}" type="datetimeFigureOut">
              <a:rPr lang="ru-RU" smtClean="0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208E8-65B4-4C37-B555-5D9B385A7C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3592D1-37C3-4A6D-8E6E-4BE7742C44DD}" type="datetimeFigureOut">
              <a:rPr lang="ru-RU" smtClean="0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0398E-29E1-4375-814B-6C4BF9B087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23249-F785-4FB9-A6B0-F2C14B019E43}" type="datetimeFigureOut">
              <a:rPr lang="ru-RU" smtClean="0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249D5-615F-4D56-B751-BF4692C40C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F2ADC5-B494-467A-ADC2-16C95AB76C22}" type="datetimeFigureOut">
              <a:rPr lang="ru-RU" smtClean="0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57EF7-0D57-4E93-869E-BD84BC9A04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27AAA-ACB3-4EBD-B5FC-B9B0A31BF0AC}" type="datetimeFigureOut">
              <a:rPr lang="ru-RU" smtClean="0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7E45A-C016-414D-82F8-C7B375980A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775488-3D1F-45B9-AB88-D7383A9A5E33}" type="datetimeFigureOut">
              <a:rPr lang="ru-RU" smtClean="0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65986-CC05-4E7A-9EAD-3635B0F9AE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3A61B2-9C9B-4971-99E2-6A6C149A4BD2}" type="datetimeFigureOut">
              <a:rPr lang="ru-RU" smtClean="0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7A3DE-AE2D-47AA-BC28-61F3BA1D0E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B2C1D9-B687-4731-BE2E-F495CB6897C6}" type="datetimeFigureOut">
              <a:rPr lang="ru-RU" smtClean="0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1B5D47-0482-480F-9D52-7A9388501B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166100" y="85723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 smtClean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sp>
        <p:nvSpPr>
          <p:cNvPr id="18442" name="Text Box 37"/>
          <p:cNvSpPr txBox="1">
            <a:spLocks noChangeArrowheads="1"/>
          </p:cNvSpPr>
          <p:nvPr/>
        </p:nvSpPr>
        <p:spPr bwMode="auto">
          <a:xfrm>
            <a:off x="4211960" y="6396335"/>
            <a:ext cx="43335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Администрация </a:t>
            </a:r>
            <a:r>
              <a:rPr lang="ru-RU" sz="1200" b="1" i="1" dirty="0" smtClean="0">
                <a:solidFill>
                  <a:srgbClr val="8C2540"/>
                </a:solidFill>
                <a:latin typeface="Times Roman"/>
              </a:rPr>
              <a:t>муниципального образования </a:t>
            </a:r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"Городской округ "Город Нарьян-Мар"</a:t>
            </a:r>
          </a:p>
        </p:txBody>
      </p:sp>
      <p:pic>
        <p:nvPicPr>
          <p:cNvPr id="18443" name="Picture 38" descr="герб город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66150" y="6357958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14282" y="1071546"/>
            <a:ext cx="8643937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79512" y="6381328"/>
            <a:ext cx="8358187" cy="1588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1"/>
            <a:ext cx="8640762" cy="83671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Сведения о ходе исполнения городского бюджета по доходам за 2020 года</a:t>
            </a:r>
            <a:endParaRPr lang="ru-RU" sz="2400" b="1" cap="all" dirty="0">
              <a:solidFill>
                <a:srgbClr val="5E0231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544050475"/>
              </p:ext>
            </p:extLst>
          </p:nvPr>
        </p:nvGraphicFramePr>
        <p:xfrm>
          <a:off x="179512" y="764704"/>
          <a:ext cx="8606190" cy="4162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472251"/>
              </p:ext>
            </p:extLst>
          </p:nvPr>
        </p:nvGraphicFramePr>
        <p:xfrm>
          <a:off x="214282" y="4347185"/>
          <a:ext cx="8643998" cy="1890127"/>
        </p:xfrm>
        <a:graphic>
          <a:graphicData uri="http://schemas.openxmlformats.org/drawingml/2006/table">
            <a:tbl>
              <a:tblPr/>
              <a:tblGrid>
                <a:gridCol w="65008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2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Безвозмездные поступления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128 317,5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0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Безвозмездные</a:t>
                      </a:r>
                      <a:r>
                        <a:rPr lang="ru-RU" sz="1100" b="1" i="0" u="none" strike="noStrike" baseline="0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 поступления от других бюджетов бюджетной системы РФ</a:t>
                      </a:r>
                      <a:endParaRPr lang="ru-RU" sz="1100" b="1" i="0" u="none" strike="noStrike" dirty="0">
                        <a:solidFill>
                          <a:srgbClr val="5E023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129 330,0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4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Субсидии</a:t>
                      </a:r>
                      <a:r>
                        <a:rPr lang="ru-RU" sz="1000" b="0" i="0" u="none" strike="noStrike" baseline="0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 бюджетам бюджетной системы РФ (межбюджетные субсидии)</a:t>
                      </a:r>
                      <a:endParaRPr lang="ru-RU" sz="1000" b="0" i="0" u="none" strike="noStrike" dirty="0">
                        <a:solidFill>
                          <a:srgbClr val="8C254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124 317,8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5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Субвенции бюджетам бюджетной системы РФ</a:t>
                      </a:r>
                      <a:endParaRPr lang="ru-RU" sz="1000" b="0" i="0" u="none" strike="noStrike" dirty="0">
                        <a:solidFill>
                          <a:srgbClr val="8C254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4 349,6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Иные межбюджетные трансферты</a:t>
                      </a:r>
                      <a:endParaRPr lang="ru-RU" sz="1000" b="0" i="0" u="none" strike="noStrike" dirty="0">
                        <a:solidFill>
                          <a:srgbClr val="5E023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662,6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Прочие безвозмездные поступления в бюджеты городских округов </a:t>
                      </a:r>
                      <a:endParaRPr lang="ru-RU" sz="1100" b="1" i="0" u="none" strike="noStrike" dirty="0">
                        <a:solidFill>
                          <a:srgbClr val="5E023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15,0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1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Доходы бюджетов бюджетной системы</a:t>
                      </a:r>
                      <a:r>
                        <a:rPr lang="ru-RU" sz="1100" b="1" i="0" u="none" strike="noStrike" baseline="0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 РФ от возврата остатков субсидий, субвенций и иных межбюджетных трансфертов, имеющих целевое назначение, прошлых лет </a:t>
                      </a:r>
                      <a:endParaRPr lang="ru-RU" sz="1100" b="1" i="0" u="none" strike="noStrike" dirty="0">
                        <a:solidFill>
                          <a:srgbClr val="5E023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3 665,3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b="1" i="0" u="none" strike="noStrike" dirty="0">
                        <a:solidFill>
                          <a:srgbClr val="5E023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-4 692,8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166100" y="85723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 smtClean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pic>
        <p:nvPicPr>
          <p:cNvPr id="18443" name="Picture 38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6150" y="6286500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14282" y="1071546"/>
            <a:ext cx="8643937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0"/>
            <a:ext cx="8640762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Сведения о ходе исполнения городского бюджета по расходам за </a:t>
            </a: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Calibri" pitchFamily="34" charset="0"/>
                <a:cs typeface="Calibri" pitchFamily="34" charset="0"/>
              </a:rPr>
              <a:t>2020 года</a:t>
            </a:r>
            <a:endParaRPr lang="ru-RU" sz="2400" b="1" cap="all" dirty="0">
              <a:solidFill>
                <a:srgbClr val="5E0231"/>
              </a:solidFill>
              <a:effectLst>
                <a:reflection blurRad="12700" stA="48000" endA="300" endPos="55000" dir="5400000" sy="-9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098029459"/>
              </p:ext>
            </p:extLst>
          </p:nvPr>
        </p:nvGraphicFramePr>
        <p:xfrm>
          <a:off x="285720" y="1124744"/>
          <a:ext cx="8715436" cy="459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4572000" y="6237312"/>
            <a:ext cx="39735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Администрация </a:t>
            </a:r>
            <a:r>
              <a:rPr lang="ru-RU" sz="1200" b="1" i="1" dirty="0" smtClean="0">
                <a:solidFill>
                  <a:srgbClr val="8C2540"/>
                </a:solidFill>
                <a:latin typeface="Times Roman"/>
              </a:rPr>
              <a:t>муниципального образования </a:t>
            </a:r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"Городской округ "Город Нарьян-Мар"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166100" y="85723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 smtClean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pic>
        <p:nvPicPr>
          <p:cNvPr id="18443" name="Picture 38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6150" y="6286500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14282" y="1071546"/>
            <a:ext cx="8643937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0"/>
            <a:ext cx="8640762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Сведения о ходе исполнения городского бюджета по расходам за </a:t>
            </a: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cs typeface="Calibri" pitchFamily="34" charset="0"/>
              </a:rPr>
              <a:t>2020 года</a:t>
            </a:r>
            <a:endParaRPr lang="ru-RU" sz="2400" b="1" cap="all" dirty="0">
              <a:solidFill>
                <a:srgbClr val="5E0231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cs typeface="Calibri" pitchFamily="34" charset="0"/>
            </a:endParaRP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4499992" y="6237312"/>
            <a:ext cx="40455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Администрация </a:t>
            </a:r>
            <a:r>
              <a:rPr lang="ru-RU" sz="1200" b="1" i="1" dirty="0" smtClean="0">
                <a:solidFill>
                  <a:srgbClr val="8C2540"/>
                </a:solidFill>
                <a:latin typeface="Times Roman"/>
              </a:rPr>
              <a:t>муниципального образования </a:t>
            </a:r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"Городской округ "Город Нарьян-Мар"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443702"/>
              </p:ext>
            </p:extLst>
          </p:nvPr>
        </p:nvGraphicFramePr>
        <p:xfrm>
          <a:off x="179512" y="1196752"/>
          <a:ext cx="8784976" cy="433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93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расходов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Рз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Общегосударственные вопросы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01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baseline="0" dirty="0" smtClean="0"/>
                        <a:t>264 785,6</a:t>
                      </a:r>
                      <a:endParaRPr lang="ru-RU" sz="1100" b="1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688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Функционирование высшего должностного лица муниципального образования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5 132,1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Функционирование представительных органов муниципальных образований 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32 073,1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820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Функционирование местных администраций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146 942,0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641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37 544,3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62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Другие общегосударственные вопросы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43 094,1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0392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Национальная безопасность и правоохранительная деятельность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03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baseline="0" dirty="0" smtClean="0"/>
                        <a:t>10 254,2</a:t>
                      </a:r>
                      <a:endParaRPr lang="ru-RU" sz="1100" b="1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659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Защита населения и территории от чрезвычайных ситуаций природного и техногенного характера, гражданская оборона 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9 642,3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838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611,9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Национальная экономика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04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baseline="0" dirty="0" smtClean="0"/>
                        <a:t>144 365,6</a:t>
                      </a:r>
                      <a:endParaRPr lang="ru-RU" sz="1100" b="1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Транспорт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08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50 564,3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Дорожное хозяйство (дорожные фонды)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89 278,1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021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Другие вопросы в области национальной экономики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4 523,2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166100" y="85723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 smtClean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pic>
        <p:nvPicPr>
          <p:cNvPr id="18443" name="Picture 38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6150" y="6286500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14282" y="1071546"/>
            <a:ext cx="8643937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0"/>
            <a:ext cx="8640762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Сведения о ходе исполнения городского бюджета по расходам за </a:t>
            </a: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cs typeface="Calibri" pitchFamily="34" charset="0"/>
              </a:rPr>
              <a:t>2020 года</a:t>
            </a:r>
            <a:endParaRPr lang="ru-RU" sz="2400" b="1" cap="all" dirty="0">
              <a:solidFill>
                <a:srgbClr val="5E0231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cs typeface="Calibri" pitchFamily="34" charset="0"/>
            </a:endParaRP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4427984" y="6237312"/>
            <a:ext cx="41175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Администрация </a:t>
            </a:r>
            <a:r>
              <a:rPr lang="ru-RU" sz="1200" b="1" i="1" dirty="0" smtClean="0">
                <a:solidFill>
                  <a:srgbClr val="8C2540"/>
                </a:solidFill>
                <a:latin typeface="Times Roman"/>
              </a:rPr>
              <a:t>муниципального образования </a:t>
            </a:r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"Городской округ "Город Нарьян-Мар"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543715"/>
              </p:ext>
            </p:extLst>
          </p:nvPr>
        </p:nvGraphicFramePr>
        <p:xfrm>
          <a:off x="179512" y="1196752"/>
          <a:ext cx="8784976" cy="495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9394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расходов</a:t>
                      </a:r>
                      <a:endParaRPr lang="ru-RU" dirty="0"/>
                    </a:p>
                  </a:txBody>
                  <a:tcPr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Рз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02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Жилищно-коммунальное хозяйство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05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447</a:t>
                      </a:r>
                      <a:r>
                        <a:rPr lang="ru-RU" sz="1100" b="1" baseline="0" dirty="0" smtClean="0"/>
                        <a:t> 329,8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688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Коммунальное хозяйство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05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02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102 441,2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Благоустройство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05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140 855,3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820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Другие вопросы в области жилищно-коммунального хозяйства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05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05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204 033,3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408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Образование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07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3 262,8</a:t>
                      </a: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62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Молодежная политика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07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07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352,4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62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Другие вопросы в области образования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smtClean="0"/>
                        <a:t>07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smtClean="0"/>
                        <a:t>09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2 910,4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0392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Социальная политика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57 639,7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659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Пенсионное обеспечение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35 049,5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838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Социальное обеспечение населения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5 252,5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Охрана семьи и детства</a:t>
                      </a:r>
                      <a:endParaRPr lang="ru-RU" sz="11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04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17 252,7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Другие вопросы в области социальной политики</a:t>
                      </a:r>
                      <a:endParaRPr lang="ru-RU" sz="11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10</a:t>
                      </a:r>
                      <a:endParaRPr lang="ru-RU" sz="1100" b="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06</a:t>
                      </a:r>
                      <a:endParaRPr lang="ru-RU" sz="1100" b="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85,0</a:t>
                      </a:r>
                      <a:endParaRPr lang="ru-RU" sz="1100" b="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Средства массовой информации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12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569,6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Периодическая печать и издательства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12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02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569,6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60216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Обслуживание государственного и муниципального долга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13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839,1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60216"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Обслуживание государственного внутреннего и муниципального долга</a:t>
                      </a:r>
                      <a:endParaRPr lang="ru-RU" sz="11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13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839,1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4030</TotalTime>
  <Words>464</Words>
  <Application>Microsoft Office PowerPoint</Application>
  <PresentationFormat>Экран (4:3)</PresentationFormat>
  <Paragraphs>164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 Unicode MS</vt:lpstr>
      <vt:lpstr>Arial</vt:lpstr>
      <vt:lpstr>Calibri</vt:lpstr>
      <vt:lpstr>Times New Roman</vt:lpstr>
      <vt:lpstr>Times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Inform3</cp:lastModifiedBy>
  <cp:revision>492</cp:revision>
  <dcterms:created xsi:type="dcterms:W3CDTF">2016-02-18T11:57:44Z</dcterms:created>
  <dcterms:modified xsi:type="dcterms:W3CDTF">2021-03-23T06:04:55Z</dcterms:modified>
</cp:coreProperties>
</file>